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68" r:id="rId1"/>
  </p:sldMasterIdLst>
  <p:notesMasterIdLst>
    <p:notesMasterId r:id="rId24"/>
  </p:notesMasterIdLst>
  <p:handoutMasterIdLst>
    <p:handoutMasterId r:id="rId25"/>
  </p:handoutMasterIdLst>
  <p:sldIdLst>
    <p:sldId id="256" r:id="rId2"/>
    <p:sldId id="271" r:id="rId3"/>
    <p:sldId id="275" r:id="rId4"/>
    <p:sldId id="274" r:id="rId5"/>
    <p:sldId id="300" r:id="rId6"/>
    <p:sldId id="305" r:id="rId7"/>
    <p:sldId id="309" r:id="rId8"/>
    <p:sldId id="277" r:id="rId9"/>
    <p:sldId id="308" r:id="rId10"/>
    <p:sldId id="306" r:id="rId11"/>
    <p:sldId id="261" r:id="rId12"/>
    <p:sldId id="280" r:id="rId13"/>
    <p:sldId id="310" r:id="rId14"/>
    <p:sldId id="263" r:id="rId15"/>
    <p:sldId id="292" r:id="rId16"/>
    <p:sldId id="303" r:id="rId17"/>
    <p:sldId id="258" r:id="rId18"/>
    <p:sldId id="270" r:id="rId19"/>
    <p:sldId id="298" r:id="rId20"/>
    <p:sldId id="304" r:id="rId21"/>
    <p:sldId id="302" r:id="rId22"/>
    <p:sldId id="268" r:id="rId23"/>
  </p:sldIdLst>
  <p:sldSz cx="9144000" cy="6858000" type="screen4x3"/>
  <p:notesSz cx="6735763" cy="9866313"/>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4587" autoAdjust="0"/>
    <p:restoredTop sz="96395" autoAdjust="0"/>
  </p:normalViewPr>
  <p:slideViewPr>
    <p:cSldViewPr>
      <p:cViewPr varScale="1">
        <p:scale>
          <a:sx n="114" d="100"/>
          <a:sy n="114" d="100"/>
        </p:scale>
        <p:origin x="1122" y="108"/>
      </p:cViewPr>
      <p:guideLst>
        <p:guide orient="horz" pos="2160"/>
        <p:guide pos="2880"/>
      </p:guideLst>
    </p:cSldViewPr>
  </p:slideViewPr>
  <p:outlineViewPr>
    <p:cViewPr>
      <p:scale>
        <a:sx n="33" d="100"/>
        <a:sy n="33" d="100"/>
      </p:scale>
      <p:origin x="0" y="711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868"/>
          </a:xfrm>
          <a:prstGeom prst="rect">
            <a:avLst/>
          </a:prstGeom>
        </p:spPr>
        <p:txBody>
          <a:bodyPr vert="horz" lIns="90753" tIns="45377" rIns="90753" bIns="45377" rtlCol="0"/>
          <a:lstStyle>
            <a:lvl1pPr algn="l">
              <a:defRPr sz="1200"/>
            </a:lvl1pPr>
          </a:lstStyle>
          <a:p>
            <a:endParaRPr lang="hr-HR"/>
          </a:p>
        </p:txBody>
      </p:sp>
      <p:sp>
        <p:nvSpPr>
          <p:cNvPr id="3" name="Date Placeholder 2"/>
          <p:cNvSpPr>
            <a:spLocks noGrp="1"/>
          </p:cNvSpPr>
          <p:nvPr>
            <p:ph type="dt" sz="quarter" idx="1"/>
          </p:nvPr>
        </p:nvSpPr>
        <p:spPr>
          <a:xfrm>
            <a:off x="3815375" y="0"/>
            <a:ext cx="2918831" cy="493868"/>
          </a:xfrm>
          <a:prstGeom prst="rect">
            <a:avLst/>
          </a:prstGeom>
        </p:spPr>
        <p:txBody>
          <a:bodyPr vert="horz" lIns="90753" tIns="45377" rIns="90753" bIns="45377" rtlCol="0"/>
          <a:lstStyle>
            <a:lvl1pPr algn="r">
              <a:defRPr sz="1200"/>
            </a:lvl1pPr>
          </a:lstStyle>
          <a:p>
            <a:fld id="{E55A3117-C848-435A-AC90-12ABE2453B3B}" type="datetimeFigureOut">
              <a:rPr lang="hr-HR" smtClean="0"/>
              <a:t>23.10.2019.</a:t>
            </a:fld>
            <a:endParaRPr lang="hr-HR"/>
          </a:p>
        </p:txBody>
      </p:sp>
      <p:sp>
        <p:nvSpPr>
          <p:cNvPr id="4" name="Footer Placeholder 3"/>
          <p:cNvSpPr>
            <a:spLocks noGrp="1"/>
          </p:cNvSpPr>
          <p:nvPr>
            <p:ph type="ftr" sz="quarter" idx="2"/>
          </p:nvPr>
        </p:nvSpPr>
        <p:spPr>
          <a:xfrm>
            <a:off x="0" y="9372446"/>
            <a:ext cx="2918831" cy="493868"/>
          </a:xfrm>
          <a:prstGeom prst="rect">
            <a:avLst/>
          </a:prstGeom>
        </p:spPr>
        <p:txBody>
          <a:bodyPr vert="horz" lIns="90753" tIns="45377" rIns="90753" bIns="45377" rtlCol="0" anchor="b"/>
          <a:lstStyle>
            <a:lvl1pPr algn="l">
              <a:defRPr sz="1200"/>
            </a:lvl1pPr>
          </a:lstStyle>
          <a:p>
            <a:endParaRPr lang="hr-HR"/>
          </a:p>
        </p:txBody>
      </p:sp>
      <p:sp>
        <p:nvSpPr>
          <p:cNvPr id="5" name="Slide Number Placeholder 4"/>
          <p:cNvSpPr>
            <a:spLocks noGrp="1"/>
          </p:cNvSpPr>
          <p:nvPr>
            <p:ph type="sldNum" sz="quarter" idx="3"/>
          </p:nvPr>
        </p:nvSpPr>
        <p:spPr>
          <a:xfrm>
            <a:off x="3815375" y="9372446"/>
            <a:ext cx="2918831" cy="493868"/>
          </a:xfrm>
          <a:prstGeom prst="rect">
            <a:avLst/>
          </a:prstGeom>
        </p:spPr>
        <p:txBody>
          <a:bodyPr vert="horz" lIns="90753" tIns="45377" rIns="90753" bIns="45377" rtlCol="0" anchor="b"/>
          <a:lstStyle>
            <a:lvl1pPr algn="r">
              <a:defRPr sz="1200"/>
            </a:lvl1pPr>
          </a:lstStyle>
          <a:p>
            <a:fld id="{F3A7CADA-AE01-4C9A-A695-7BA48B24C14C}" type="slidenum">
              <a:rPr lang="hr-HR" smtClean="0"/>
              <a:t>‹#›</a:t>
            </a:fld>
            <a:endParaRPr lang="hr-HR"/>
          </a:p>
        </p:txBody>
      </p:sp>
    </p:spTree>
    <p:extLst>
      <p:ext uri="{BB962C8B-B14F-4D97-AF65-F5344CB8AC3E}">
        <p14:creationId xmlns:p14="http://schemas.microsoft.com/office/powerpoint/2010/main" val="40098725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18831" cy="493316"/>
          </a:xfrm>
          <a:prstGeom prst="rect">
            <a:avLst/>
          </a:prstGeom>
        </p:spPr>
        <p:txBody>
          <a:bodyPr vert="horz" lIns="91362" tIns="45680" rIns="91362" bIns="45680" rtlCol="0"/>
          <a:lstStyle>
            <a:lvl1pPr algn="l">
              <a:defRPr sz="1200"/>
            </a:lvl1pPr>
          </a:lstStyle>
          <a:p>
            <a:endParaRPr lang="hr-HR"/>
          </a:p>
        </p:txBody>
      </p:sp>
      <p:sp>
        <p:nvSpPr>
          <p:cNvPr id="3" name="Date Placeholder 2"/>
          <p:cNvSpPr>
            <a:spLocks noGrp="1"/>
          </p:cNvSpPr>
          <p:nvPr>
            <p:ph type="dt" idx="1"/>
          </p:nvPr>
        </p:nvSpPr>
        <p:spPr>
          <a:xfrm>
            <a:off x="3815376" y="1"/>
            <a:ext cx="2918831" cy="493316"/>
          </a:xfrm>
          <a:prstGeom prst="rect">
            <a:avLst/>
          </a:prstGeom>
        </p:spPr>
        <p:txBody>
          <a:bodyPr vert="horz" lIns="91362" tIns="45680" rIns="91362" bIns="45680" rtlCol="0"/>
          <a:lstStyle>
            <a:lvl1pPr algn="r">
              <a:defRPr sz="1200"/>
            </a:lvl1pPr>
          </a:lstStyle>
          <a:p>
            <a:fld id="{4C50E8F3-C39E-45A9-99C1-834974BF0F43}" type="datetimeFigureOut">
              <a:rPr lang="hr-HR" smtClean="0"/>
              <a:pPr/>
              <a:t>23.10.2019.</a:t>
            </a:fld>
            <a:endParaRPr lang="hr-HR"/>
          </a:p>
        </p:txBody>
      </p:sp>
      <p:sp>
        <p:nvSpPr>
          <p:cNvPr id="4" name="Slide Image Placeholder 3"/>
          <p:cNvSpPr>
            <a:spLocks noGrp="1" noRot="1" noChangeAspect="1"/>
          </p:cNvSpPr>
          <p:nvPr>
            <p:ph type="sldImg" idx="2"/>
          </p:nvPr>
        </p:nvSpPr>
        <p:spPr>
          <a:xfrm>
            <a:off x="903288" y="739775"/>
            <a:ext cx="4929187" cy="3698875"/>
          </a:xfrm>
          <a:prstGeom prst="rect">
            <a:avLst/>
          </a:prstGeom>
          <a:noFill/>
          <a:ln w="12700">
            <a:solidFill>
              <a:prstClr val="black"/>
            </a:solidFill>
          </a:ln>
        </p:spPr>
        <p:txBody>
          <a:bodyPr vert="horz" lIns="91362" tIns="45680" rIns="91362" bIns="45680" rtlCol="0" anchor="ctr"/>
          <a:lstStyle/>
          <a:p>
            <a:endParaRPr lang="hr-HR"/>
          </a:p>
        </p:txBody>
      </p:sp>
      <p:sp>
        <p:nvSpPr>
          <p:cNvPr id="5" name="Notes Placeholder 4"/>
          <p:cNvSpPr>
            <a:spLocks noGrp="1"/>
          </p:cNvSpPr>
          <p:nvPr>
            <p:ph type="body" sz="quarter" idx="3"/>
          </p:nvPr>
        </p:nvSpPr>
        <p:spPr>
          <a:xfrm>
            <a:off x="673577" y="4686500"/>
            <a:ext cx="5388610" cy="4439842"/>
          </a:xfrm>
          <a:prstGeom prst="rect">
            <a:avLst/>
          </a:prstGeom>
        </p:spPr>
        <p:txBody>
          <a:bodyPr vert="horz" lIns="91362" tIns="45680" rIns="91362" bIns="4568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9371287"/>
            <a:ext cx="2918831" cy="493316"/>
          </a:xfrm>
          <a:prstGeom prst="rect">
            <a:avLst/>
          </a:prstGeom>
        </p:spPr>
        <p:txBody>
          <a:bodyPr vert="horz" lIns="91362" tIns="45680" rIns="91362" bIns="45680" rtlCol="0" anchor="b"/>
          <a:lstStyle>
            <a:lvl1pPr algn="l">
              <a:defRPr sz="1200"/>
            </a:lvl1pPr>
          </a:lstStyle>
          <a:p>
            <a:endParaRPr lang="hr-HR"/>
          </a:p>
        </p:txBody>
      </p:sp>
      <p:sp>
        <p:nvSpPr>
          <p:cNvPr id="7" name="Slide Number Placeholder 6"/>
          <p:cNvSpPr>
            <a:spLocks noGrp="1"/>
          </p:cNvSpPr>
          <p:nvPr>
            <p:ph type="sldNum" sz="quarter" idx="5"/>
          </p:nvPr>
        </p:nvSpPr>
        <p:spPr>
          <a:xfrm>
            <a:off x="3815376" y="9371287"/>
            <a:ext cx="2918831" cy="493316"/>
          </a:xfrm>
          <a:prstGeom prst="rect">
            <a:avLst/>
          </a:prstGeom>
        </p:spPr>
        <p:txBody>
          <a:bodyPr vert="horz" lIns="91362" tIns="45680" rIns="91362" bIns="45680" rtlCol="0" anchor="b"/>
          <a:lstStyle>
            <a:lvl1pPr algn="r">
              <a:defRPr sz="1200"/>
            </a:lvl1pPr>
          </a:lstStyle>
          <a:p>
            <a:fld id="{1859701A-8517-4E60-A8C0-9CDC1DA7E543}" type="slidenum">
              <a:rPr lang="hr-HR" smtClean="0"/>
              <a:pPr/>
              <a:t>‹#›</a:t>
            </a:fld>
            <a:endParaRPr lang="hr-HR"/>
          </a:p>
        </p:txBody>
      </p:sp>
    </p:spTree>
    <p:extLst>
      <p:ext uri="{BB962C8B-B14F-4D97-AF65-F5344CB8AC3E}">
        <p14:creationId xmlns:p14="http://schemas.microsoft.com/office/powerpoint/2010/main" val="3856168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1859701A-8517-4E60-A8C0-9CDC1DA7E543}" type="slidenum">
              <a:rPr lang="hr-HR" smtClean="0"/>
              <a:pPr/>
              <a:t>1</a:t>
            </a:fld>
            <a:endParaRPr lang="hr-HR" dirty="0"/>
          </a:p>
        </p:txBody>
      </p:sp>
    </p:spTree>
    <p:extLst>
      <p:ext uri="{BB962C8B-B14F-4D97-AF65-F5344CB8AC3E}">
        <p14:creationId xmlns:p14="http://schemas.microsoft.com/office/powerpoint/2010/main" val="27067914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fld id="{1859701A-8517-4E60-A8C0-9CDC1DA7E543}" type="slidenum">
              <a:rPr lang="hr-HR" smtClean="0"/>
              <a:pPr/>
              <a:t>2</a:t>
            </a:fld>
            <a:endParaRPr lang="hr-HR" dirty="0"/>
          </a:p>
        </p:txBody>
      </p:sp>
    </p:spTree>
    <p:extLst>
      <p:ext uri="{BB962C8B-B14F-4D97-AF65-F5344CB8AC3E}">
        <p14:creationId xmlns:p14="http://schemas.microsoft.com/office/powerpoint/2010/main" val="30383212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1859701A-8517-4E60-A8C0-9CDC1DA7E543}" type="slidenum">
              <a:rPr lang="hr-HR" smtClean="0"/>
              <a:pPr/>
              <a:t>3</a:t>
            </a:fld>
            <a:endParaRPr lang="hr-HR"/>
          </a:p>
        </p:txBody>
      </p:sp>
    </p:spTree>
    <p:extLst>
      <p:ext uri="{BB962C8B-B14F-4D97-AF65-F5344CB8AC3E}">
        <p14:creationId xmlns:p14="http://schemas.microsoft.com/office/powerpoint/2010/main" val="786489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1859701A-8517-4E60-A8C0-9CDC1DA7E543}" type="slidenum">
              <a:rPr lang="hr-HR" smtClean="0"/>
              <a:pPr/>
              <a:t>4</a:t>
            </a:fld>
            <a:endParaRPr lang="hr-HR"/>
          </a:p>
        </p:txBody>
      </p:sp>
    </p:spTree>
    <p:extLst>
      <p:ext uri="{BB962C8B-B14F-4D97-AF65-F5344CB8AC3E}">
        <p14:creationId xmlns:p14="http://schemas.microsoft.com/office/powerpoint/2010/main" val="36826235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p:txBody>
      </p:sp>
      <p:sp>
        <p:nvSpPr>
          <p:cNvPr id="4" name="Slide Number Placeholder 3"/>
          <p:cNvSpPr>
            <a:spLocks noGrp="1"/>
          </p:cNvSpPr>
          <p:nvPr>
            <p:ph type="sldNum" sz="quarter" idx="10"/>
          </p:nvPr>
        </p:nvSpPr>
        <p:spPr/>
        <p:txBody>
          <a:bodyPr/>
          <a:lstStyle/>
          <a:p>
            <a:pPr defTabSz="907530">
              <a:defRPr/>
            </a:pPr>
            <a:fld id="{1859701A-8517-4E60-A8C0-9CDC1DA7E543}" type="slidenum">
              <a:rPr lang="hr-HR">
                <a:solidFill>
                  <a:prstClr val="black"/>
                </a:solidFill>
                <a:latin typeface="Calibri"/>
              </a:rPr>
              <a:pPr defTabSz="907530">
                <a:defRPr/>
              </a:pPr>
              <a:t>11</a:t>
            </a:fld>
            <a:endParaRPr lang="hr-HR" dirty="0">
              <a:solidFill>
                <a:prstClr val="black"/>
              </a:solidFill>
              <a:latin typeface="Calibri"/>
            </a:endParaRPr>
          </a:p>
        </p:txBody>
      </p:sp>
    </p:spTree>
    <p:extLst>
      <p:ext uri="{BB962C8B-B14F-4D97-AF65-F5344CB8AC3E}">
        <p14:creationId xmlns:p14="http://schemas.microsoft.com/office/powerpoint/2010/main" val="14094826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pPr defTabSz="907530">
              <a:defRPr/>
            </a:pPr>
            <a:fld id="{1859701A-8517-4E60-A8C0-9CDC1DA7E543}" type="slidenum">
              <a:rPr lang="hr-HR">
                <a:solidFill>
                  <a:prstClr val="black"/>
                </a:solidFill>
                <a:latin typeface="Calibri"/>
              </a:rPr>
              <a:pPr defTabSz="907530">
                <a:defRPr/>
              </a:pPr>
              <a:t>12</a:t>
            </a:fld>
            <a:endParaRPr lang="hr-HR">
              <a:solidFill>
                <a:prstClr val="black"/>
              </a:solidFill>
              <a:latin typeface="Calibri"/>
            </a:endParaRPr>
          </a:p>
        </p:txBody>
      </p:sp>
    </p:spTree>
    <p:extLst>
      <p:ext uri="{BB962C8B-B14F-4D97-AF65-F5344CB8AC3E}">
        <p14:creationId xmlns:p14="http://schemas.microsoft.com/office/powerpoint/2010/main" val="2873686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3611">
              <a:defRPr/>
            </a:pPr>
            <a:endParaRPr lang="hr-HR" dirty="0"/>
          </a:p>
        </p:txBody>
      </p:sp>
      <p:sp>
        <p:nvSpPr>
          <p:cNvPr id="4" name="Slide Number Placeholder 3"/>
          <p:cNvSpPr>
            <a:spLocks noGrp="1"/>
          </p:cNvSpPr>
          <p:nvPr>
            <p:ph type="sldNum" sz="quarter" idx="10"/>
          </p:nvPr>
        </p:nvSpPr>
        <p:spPr/>
        <p:txBody>
          <a:bodyPr/>
          <a:lstStyle/>
          <a:p>
            <a:pPr defTabSz="907530">
              <a:defRPr/>
            </a:pPr>
            <a:fld id="{1859701A-8517-4E60-A8C0-9CDC1DA7E543}" type="slidenum">
              <a:rPr lang="hr-HR">
                <a:solidFill>
                  <a:prstClr val="black"/>
                </a:solidFill>
                <a:latin typeface="Calibri"/>
              </a:rPr>
              <a:pPr defTabSz="907530">
                <a:defRPr/>
              </a:pPr>
              <a:t>14</a:t>
            </a:fld>
            <a:endParaRPr lang="hr-HR">
              <a:solidFill>
                <a:prstClr val="black"/>
              </a:solidFill>
              <a:latin typeface="Calibri"/>
            </a:endParaRPr>
          </a:p>
        </p:txBody>
      </p:sp>
    </p:spTree>
    <p:extLst>
      <p:ext uri="{BB962C8B-B14F-4D97-AF65-F5344CB8AC3E}">
        <p14:creationId xmlns:p14="http://schemas.microsoft.com/office/powerpoint/2010/main" val="882970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5"/>
          </p:nvPr>
        </p:nvSpPr>
        <p:spPr/>
        <p:txBody>
          <a:bodyPr/>
          <a:lstStyle/>
          <a:p>
            <a:fld id="{1859701A-8517-4E60-A8C0-9CDC1DA7E543}" type="slidenum">
              <a:rPr lang="hr-HR" smtClean="0"/>
              <a:pPr/>
              <a:t>17</a:t>
            </a:fld>
            <a:endParaRPr lang="hr-HR"/>
          </a:p>
        </p:txBody>
      </p:sp>
    </p:spTree>
    <p:extLst>
      <p:ext uri="{BB962C8B-B14F-4D97-AF65-F5344CB8AC3E}">
        <p14:creationId xmlns:p14="http://schemas.microsoft.com/office/powerpoint/2010/main" val="2782513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16" name="Group 15"/>
          <p:cNvGrpSpPr/>
          <p:nvPr/>
        </p:nvGrpSpPr>
        <p:grpSpPr>
          <a:xfrm>
            <a:off x="0" y="-8467"/>
            <a:ext cx="9144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300" y="2404534"/>
            <a:ext cx="5825202" cy="1646302"/>
          </a:xfrm>
        </p:spPr>
        <p:txBody>
          <a:bodyPr anchor="b">
            <a:noAutofit/>
          </a:bodyPr>
          <a:lstStyle>
            <a:lvl1pPr algn="r">
              <a:defRPr sz="405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130300" y="4050834"/>
            <a:ext cx="5825202" cy="1096899"/>
          </a:xfrm>
        </p:spPr>
        <p:txBody>
          <a:bodyPr anchor="t"/>
          <a:lstStyle>
            <a:lvl1pPr marL="0" indent="0" algn="r">
              <a:buNone/>
              <a:defRPr>
                <a:solidFill>
                  <a:schemeClr val="tx1">
                    <a:lumMod val="50000"/>
                    <a:lumOff val="5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36764F14-BA2E-4C3E-8B75-6EEF7EAD73E5}"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410436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3403600"/>
          </a:xfrm>
        </p:spPr>
        <p:txBody>
          <a:bodyPr anchor="ctr">
            <a:normAutofit/>
          </a:bodyPr>
          <a:lstStyle>
            <a:lvl1pPr algn="l">
              <a:defRPr sz="33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7F729822-F38A-4440-9987-8BB83F5DC7E4}"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198409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024604" y="3632200"/>
            <a:ext cx="5418393" cy="381000"/>
          </a:xfrm>
        </p:spPr>
        <p:txBody>
          <a:bodyPr anchor="ctr">
            <a:noAutofit/>
          </a:bodyPr>
          <a:lstStyle>
            <a:lvl1pPr marL="0" indent="0">
              <a:buFontTx/>
              <a:buNone/>
              <a:defRPr sz="1200">
                <a:solidFill>
                  <a:schemeClr val="tx1">
                    <a:lumMod val="50000"/>
                    <a:lumOff val="50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hr-HR"/>
              <a:t>Uredite stilove teksta matrice</a:t>
            </a:r>
          </a:p>
        </p:txBody>
      </p:sp>
      <p:sp>
        <p:nvSpPr>
          <p:cNvPr id="3" name="Text Placeholder 2"/>
          <p:cNvSpPr>
            <a:spLocks noGrp="1"/>
          </p:cNvSpPr>
          <p:nvPr>
            <p:ph type="body" idx="1"/>
          </p:nvPr>
        </p:nvSpPr>
        <p:spPr>
          <a:xfrm>
            <a:off x="508001" y="4470400"/>
            <a:ext cx="6447501" cy="1570962"/>
          </a:xfrm>
        </p:spPr>
        <p:txBody>
          <a:bodyPr anchor="ctr">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6349D6F7-0F03-428B-BCC4-199120C1F6F2}"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406403" y="790378"/>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88655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22913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508001" y="1931988"/>
            <a:ext cx="6447501" cy="2595460"/>
          </a:xfrm>
        </p:spPr>
        <p:txBody>
          <a:bodyPr anchor="b">
            <a:normAutofit/>
          </a:bodyPr>
          <a:lstStyle>
            <a:lvl1pPr algn="l">
              <a:defRPr sz="33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FD487196-5118-4AFC-9088-C732FCB4A9C9}"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00897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698500" y="609600"/>
            <a:ext cx="6070601" cy="3022600"/>
          </a:xfrm>
        </p:spPr>
        <p:txBody>
          <a:bodyPr anchor="ctr">
            <a:normAutofit/>
          </a:bodyPr>
          <a:lstStyle>
            <a:lvl1pPr algn="l">
              <a:defRPr sz="33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tx1">
                    <a:lumMod val="75000"/>
                    <a:lumOff val="25000"/>
                  </a:schemeClr>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hr-HR"/>
              <a:t>Uredite stilove teksta matrice</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B03C742-0C12-4C0E-923C-8591FD054BBD}"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406403" y="790378"/>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669758" y="2886556"/>
            <a:ext cx="457200" cy="584776"/>
          </a:xfrm>
          <a:prstGeom prst="rect">
            <a:avLst/>
          </a:prstGeom>
        </p:spPr>
        <p:txBody>
          <a:bodyPr vert="horz" lIns="68580" tIns="34290" rIns="68580" bIns="34290" rtlCol="0" anchor="ctr">
            <a:noAutofit/>
          </a:bodyPr>
          <a:lstStyle/>
          <a:p>
            <a:pPr lvl="0"/>
            <a:r>
              <a:rPr lang="en-US" sz="6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568001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514350" y="609600"/>
            <a:ext cx="6441152" cy="3022600"/>
          </a:xfrm>
        </p:spPr>
        <p:txBody>
          <a:bodyPr anchor="ctr">
            <a:normAutofit/>
          </a:bodyPr>
          <a:lstStyle>
            <a:lvl1pPr algn="l">
              <a:defRPr sz="33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507999" y="4013200"/>
            <a:ext cx="6447502" cy="514248"/>
          </a:xfrm>
        </p:spPr>
        <p:txBody>
          <a:bodyPr anchor="b">
            <a:noAutofit/>
          </a:bodyPr>
          <a:lstStyle>
            <a:lvl1pPr marL="0" indent="0">
              <a:buFontTx/>
              <a:buNone/>
              <a:defRPr sz="1800">
                <a:solidFill>
                  <a:schemeClr val="accent1"/>
                </a:solidFill>
              </a:defRPr>
            </a:lvl1pPr>
            <a:lvl2pPr marL="342900" indent="0">
              <a:buFontTx/>
              <a:buNone/>
              <a:defRPr/>
            </a:lvl2pPr>
            <a:lvl3pPr marL="685800" indent="0">
              <a:buFontTx/>
              <a:buNone/>
              <a:defRPr/>
            </a:lvl3pPr>
            <a:lvl4pPr marL="1028700" indent="0">
              <a:buFontTx/>
              <a:buNone/>
              <a:defRPr/>
            </a:lvl4pPr>
            <a:lvl5pPr marL="1371600" indent="0">
              <a:buFontTx/>
              <a:buNone/>
              <a:defRPr/>
            </a:lvl5pPr>
          </a:lstStyle>
          <a:p>
            <a:pPr lvl="0"/>
            <a:r>
              <a:rPr lang="hr-HR"/>
              <a:t>Uredite stilove teksta matrice</a:t>
            </a:r>
          </a:p>
        </p:txBody>
      </p:sp>
      <p:sp>
        <p:nvSpPr>
          <p:cNvPr id="3" name="Text Placeholder 2"/>
          <p:cNvSpPr>
            <a:spLocks noGrp="1"/>
          </p:cNvSpPr>
          <p:nvPr>
            <p:ph type="body" idx="1"/>
          </p:nvPr>
        </p:nvSpPr>
        <p:spPr>
          <a:xfrm>
            <a:off x="508001" y="4527448"/>
            <a:ext cx="6447501" cy="1513914"/>
          </a:xfrm>
        </p:spPr>
        <p:txBody>
          <a:bodyPr anchor="t">
            <a:normAutofit/>
          </a:bodyPr>
          <a:lstStyle>
            <a:lvl1pPr marL="0" indent="0" algn="l">
              <a:buNone/>
              <a:defRPr sz="135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CFF73902-3FFA-441B-A507-022B5E392C30}"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543022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E6E2FFA3-53B2-40AF-A7AA-530C702261FE}"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15669739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5755" y="609600"/>
            <a:ext cx="978557"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508001" y="609600"/>
            <a:ext cx="5295113"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D8FF8CE4-D326-498B-891B-3DEA1DF0D997}"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90086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1779A41F-5374-49AF-98DC-C3CBCB8F5236}"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219201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508001" y="2700868"/>
            <a:ext cx="6447501" cy="1826581"/>
          </a:xfrm>
        </p:spPr>
        <p:txBody>
          <a:bodyPr anchor="b"/>
          <a:lstStyle>
            <a:lvl1pPr algn="l">
              <a:defRPr sz="3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508001" y="4527448"/>
            <a:ext cx="6447501" cy="860400"/>
          </a:xfrm>
        </p:spPr>
        <p:txBody>
          <a:bodyPr anchor="t"/>
          <a:lstStyle>
            <a:lvl1pPr marL="0" indent="0" algn="l">
              <a:buNone/>
              <a:defRPr sz="1500">
                <a:solidFill>
                  <a:schemeClr val="tx1">
                    <a:lumMod val="50000"/>
                    <a:lumOff val="5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484FB02C-9E7E-4DD6-9D81-FDB234CBD7E9}" type="datetime1">
              <a:rPr lang="en-US" smtClean="0"/>
              <a:t>10/23/2019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13425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508001" y="2160589"/>
            <a:ext cx="3138026"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3817477" y="2160590"/>
            <a:ext cx="3138026"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0B2203C5-738B-4E8E-8849-990B7066D132}" type="datetime1">
              <a:rPr lang="en-US" smtClean="0"/>
              <a:t>10/23/2019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2771390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506809" y="2160983"/>
            <a:ext cx="3139217"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r-HR"/>
              <a:t>Uredite stilove teksta matrice</a:t>
            </a:r>
          </a:p>
        </p:txBody>
      </p:sp>
      <p:sp>
        <p:nvSpPr>
          <p:cNvPr id="4" name="Content Placeholder 3"/>
          <p:cNvSpPr>
            <a:spLocks noGrp="1"/>
          </p:cNvSpPr>
          <p:nvPr>
            <p:ph sz="half" idx="2"/>
          </p:nvPr>
        </p:nvSpPr>
        <p:spPr>
          <a:xfrm>
            <a:off x="506809" y="2737246"/>
            <a:ext cx="31392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3816287" y="2160983"/>
            <a:ext cx="3139214" cy="576262"/>
          </a:xfrm>
        </p:spPr>
        <p:txBody>
          <a:bodyPr anchor="b">
            <a:noAutofit/>
          </a:bodyPr>
          <a:lstStyle>
            <a:lvl1pPr marL="0" indent="0">
              <a:buNone/>
              <a:defRPr sz="18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r-HR"/>
              <a:t>Uredite stilove teksta matrice</a:t>
            </a:r>
          </a:p>
        </p:txBody>
      </p:sp>
      <p:sp>
        <p:nvSpPr>
          <p:cNvPr id="6" name="Content Placeholder 5"/>
          <p:cNvSpPr>
            <a:spLocks noGrp="1"/>
          </p:cNvSpPr>
          <p:nvPr>
            <p:ph sz="quarter" idx="4"/>
          </p:nvPr>
        </p:nvSpPr>
        <p:spPr>
          <a:xfrm>
            <a:off x="3816288" y="2737246"/>
            <a:ext cx="313921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8D35AE68-F0AE-4878-87C9-225C7589C667}" type="datetime1">
              <a:rPr lang="en-US" smtClean="0"/>
              <a:t>10/23/2019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802236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508001" y="609600"/>
            <a:ext cx="6447501"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6349B5C9-B58E-471F-9C00-9E3B4BA1014B}" type="datetime1">
              <a:rPr lang="en-US" smtClean="0"/>
              <a:t>10/23/2019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25665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F14943-8B4B-49EA-9326-DDF63E78E3FD}" type="datetime1">
              <a:rPr lang="en-US" smtClean="0"/>
              <a:t>10/23/2019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20019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508001" y="1498604"/>
            <a:ext cx="2890896" cy="1278466"/>
          </a:xfrm>
        </p:spPr>
        <p:txBody>
          <a:bodyPr anchor="b">
            <a:normAutofit/>
          </a:bodyPr>
          <a:lstStyle>
            <a:lvl1pPr>
              <a:defRPr sz="1500"/>
            </a:lvl1pPr>
          </a:lstStyle>
          <a:p>
            <a:r>
              <a:rPr lang="hr-HR"/>
              <a:t>Kliknite da biste uredili stil naslova matrice</a:t>
            </a:r>
            <a:endParaRPr lang="en-US" dirty="0"/>
          </a:p>
        </p:txBody>
      </p:sp>
      <p:sp>
        <p:nvSpPr>
          <p:cNvPr id="3" name="Content Placeholder 2"/>
          <p:cNvSpPr>
            <a:spLocks noGrp="1"/>
          </p:cNvSpPr>
          <p:nvPr>
            <p:ph idx="1"/>
          </p:nvPr>
        </p:nvSpPr>
        <p:spPr>
          <a:xfrm>
            <a:off x="3570346" y="514925"/>
            <a:ext cx="3385156"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508001" y="2777069"/>
            <a:ext cx="2890896" cy="2584449"/>
          </a:xfrm>
        </p:spPr>
        <p:txBody>
          <a:bodyPr>
            <a:normAutofit/>
          </a:bodyPr>
          <a:lstStyle>
            <a:lvl1pPr marL="0" indent="0">
              <a:buNone/>
              <a:defRPr sz="1050"/>
            </a:lvl1pPr>
            <a:lvl2pPr marL="342797" indent="0">
              <a:buNone/>
              <a:defRPr sz="1050"/>
            </a:lvl2pPr>
            <a:lvl3pPr marL="685595" indent="0">
              <a:buNone/>
              <a:defRPr sz="900"/>
            </a:lvl3pPr>
            <a:lvl4pPr marL="1028392" indent="0">
              <a:buNone/>
              <a:defRPr sz="750"/>
            </a:lvl4pPr>
            <a:lvl5pPr marL="1371188" indent="0">
              <a:buNone/>
              <a:defRPr sz="750"/>
            </a:lvl5pPr>
            <a:lvl6pPr marL="1713986" indent="0">
              <a:buNone/>
              <a:defRPr sz="750"/>
            </a:lvl6pPr>
            <a:lvl7pPr marL="2056783" indent="0">
              <a:buNone/>
              <a:defRPr sz="750"/>
            </a:lvl7pPr>
            <a:lvl8pPr marL="2399580" indent="0">
              <a:buNone/>
              <a:defRPr sz="750"/>
            </a:lvl8pPr>
            <a:lvl9pPr marL="2742377" indent="0">
              <a:buNone/>
              <a:defRPr sz="750"/>
            </a:lvl9pPr>
          </a:lstStyle>
          <a:p>
            <a:pPr lvl="0"/>
            <a:r>
              <a:rPr lang="hr-HR"/>
              <a:t>Uredite stilove teksta matrice</a:t>
            </a:r>
          </a:p>
        </p:txBody>
      </p:sp>
      <p:sp>
        <p:nvSpPr>
          <p:cNvPr id="5" name="Date Placeholder 4"/>
          <p:cNvSpPr>
            <a:spLocks noGrp="1"/>
          </p:cNvSpPr>
          <p:nvPr>
            <p:ph type="dt" sz="half" idx="10"/>
          </p:nvPr>
        </p:nvSpPr>
        <p:spPr/>
        <p:txBody>
          <a:bodyPr/>
          <a:lstStyle/>
          <a:p>
            <a:fld id="{4ADB58B0-EF00-4261-B6A6-22E66DD1AF3A}" type="datetime1">
              <a:rPr lang="en-US" smtClean="0"/>
              <a:t>10/23/2019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645184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508001" y="4800600"/>
            <a:ext cx="6447500" cy="566738"/>
          </a:xfrm>
        </p:spPr>
        <p:txBody>
          <a:bodyPr anchor="b">
            <a:normAutofit/>
          </a:bodyPr>
          <a:lstStyle>
            <a:lvl1pPr algn="l">
              <a:defRPr sz="18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508001" y="609600"/>
            <a:ext cx="6447501" cy="3845718"/>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hr-HR"/>
              <a:t>Kliknite ikonu da biste dodali  sliku</a:t>
            </a:r>
            <a:endParaRPr lang="en-US" dirty="0"/>
          </a:p>
        </p:txBody>
      </p:sp>
      <p:sp>
        <p:nvSpPr>
          <p:cNvPr id="4" name="Text Placeholder 3"/>
          <p:cNvSpPr>
            <a:spLocks noGrp="1"/>
          </p:cNvSpPr>
          <p:nvPr>
            <p:ph type="body" sz="half" idx="2"/>
          </p:nvPr>
        </p:nvSpPr>
        <p:spPr>
          <a:xfrm>
            <a:off x="508001" y="5367338"/>
            <a:ext cx="6447500" cy="674024"/>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hr-HR"/>
              <a:t>Uredite stilove teksta matrice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3B36115C-AC69-493E-8109-FE09C5B87F45}" type="datetime1">
              <a:rPr lang="en-US" smtClean="0"/>
              <a:t>10/23/2019</a:t>
            </a:fld>
            <a:endParaRPr lang="en-US" dirty="0"/>
          </a:p>
        </p:txBody>
      </p:sp>
    </p:spTree>
    <p:extLst>
      <p:ext uri="{BB962C8B-B14F-4D97-AF65-F5344CB8AC3E}">
        <p14:creationId xmlns:p14="http://schemas.microsoft.com/office/powerpoint/2010/main" val="124754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9144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508001" y="609600"/>
            <a:ext cx="6447501"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508001" y="2160590"/>
            <a:ext cx="6447501"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5403850" y="6041363"/>
            <a:ext cx="683954" cy="365125"/>
          </a:xfrm>
          <a:prstGeom prst="rect">
            <a:avLst/>
          </a:prstGeom>
        </p:spPr>
        <p:txBody>
          <a:bodyPr vert="horz" lIns="91440" tIns="45720" rIns="91440" bIns="45720" rtlCol="0" anchor="ctr"/>
          <a:lstStyle>
            <a:lvl1pPr algn="r">
              <a:defRPr sz="675">
                <a:solidFill>
                  <a:schemeClr val="tx1">
                    <a:tint val="75000"/>
                  </a:schemeClr>
                </a:solidFill>
              </a:defRPr>
            </a:lvl1pPr>
          </a:lstStyle>
          <a:p>
            <a:fld id="{1FCB266F-9D0D-40E0-8217-C5DF13C0D53F}" type="datetime1">
              <a:rPr lang="en-US" smtClean="0"/>
              <a:t>10/23/2019</a:t>
            </a:fld>
            <a:endParaRPr lang="en-US" dirty="0"/>
          </a:p>
        </p:txBody>
      </p:sp>
      <p:sp>
        <p:nvSpPr>
          <p:cNvPr id="5" name="Footer Placeholder 4"/>
          <p:cNvSpPr>
            <a:spLocks noGrp="1"/>
          </p:cNvSpPr>
          <p:nvPr>
            <p:ph type="ftr" sz="quarter" idx="3"/>
          </p:nvPr>
        </p:nvSpPr>
        <p:spPr>
          <a:xfrm>
            <a:off x="508001" y="6041363"/>
            <a:ext cx="4723209" cy="365125"/>
          </a:xfrm>
          <a:prstGeom prst="rect">
            <a:avLst/>
          </a:prstGeom>
        </p:spPr>
        <p:txBody>
          <a:bodyPr vert="horz" lIns="91440" tIns="45720" rIns="91440" bIns="45720" rtlCol="0" anchor="ctr"/>
          <a:lstStyle>
            <a:lvl1pPr algn="l">
              <a:defRPr sz="675">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2998" y="6041363"/>
            <a:ext cx="512504" cy="365125"/>
          </a:xfrm>
          <a:prstGeom prst="rect">
            <a:avLst/>
          </a:prstGeom>
        </p:spPr>
        <p:txBody>
          <a:bodyPr vert="horz" lIns="91440" tIns="45720" rIns="91440" bIns="45720" rtlCol="0" anchor="ctr"/>
          <a:lstStyle>
            <a:lvl1pPr algn="r">
              <a:defRPr sz="675">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70504139"/>
      </p:ext>
    </p:extLst>
  </p:cSld>
  <p:clrMap bg1="lt1" tx1="dk1" bg2="lt2" tx2="dk2" accent1="accent1" accent2="accent2" accent3="accent3" accent4="accent4" accent5="accent5" accent6="accent6" hlink="hlink" folHlink="folHlink"/>
  <p:sldLayoutIdLst>
    <p:sldLayoutId id="2147484069" r:id="rId1"/>
    <p:sldLayoutId id="2147484070" r:id="rId2"/>
    <p:sldLayoutId id="2147484071" r:id="rId3"/>
    <p:sldLayoutId id="2147484072" r:id="rId4"/>
    <p:sldLayoutId id="2147484073" r:id="rId5"/>
    <p:sldLayoutId id="2147484074" r:id="rId6"/>
    <p:sldLayoutId id="2147484075" r:id="rId7"/>
    <p:sldLayoutId id="2147484076" r:id="rId8"/>
    <p:sldLayoutId id="2147484077" r:id="rId9"/>
    <p:sldLayoutId id="2147484078" r:id="rId10"/>
    <p:sldLayoutId id="2147484079" r:id="rId11"/>
    <p:sldLayoutId id="2147484080" r:id="rId12"/>
    <p:sldLayoutId id="2147484081" r:id="rId13"/>
    <p:sldLayoutId id="2147484082" r:id="rId14"/>
    <p:sldLayoutId id="2147484083" r:id="rId15"/>
    <p:sldLayoutId id="2147484084" r:id="rId16"/>
  </p:sldLayoutIdLst>
  <p:hf hdr="0" ftr="0" dt="0"/>
  <p:txStyles>
    <p:titleStyle>
      <a:lvl1pPr algn="l" defTabSz="342900" rtl="0" eaLnBrk="1" latinLnBrk="0" hangingPunct="1">
        <a:spcBef>
          <a:spcPct val="0"/>
        </a:spcBef>
        <a:buNone/>
        <a:defRPr sz="27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116632"/>
            <a:ext cx="8025545" cy="2664296"/>
          </a:xfrm>
        </p:spPr>
        <p:txBody>
          <a:bodyPr>
            <a:normAutofit/>
            <a:scene3d>
              <a:camera prst="orthographicFront"/>
              <a:lightRig rig="freezing" dir="t">
                <a:rot lat="0" lon="0" rev="5640000"/>
              </a:lightRig>
            </a:scene3d>
            <a:sp3d prstMaterial="flat">
              <a:contourClr>
                <a:schemeClr val="tx2"/>
              </a:contourClr>
            </a:sp3d>
          </a:bodyPr>
          <a:lstStyle/>
          <a:p>
            <a:pPr algn="ctr"/>
            <a:r>
              <a:rPr lang="hr-HR" sz="2800" b="1" dirty="0">
                <a:effectLst/>
                <a:latin typeface="Times New Roman" pitchFamily="18" charset="0"/>
                <a:cs typeface="Times New Roman" pitchFamily="18" charset="0"/>
              </a:rPr>
              <a:t>VLADA REPUBLIKE HRVATSKE MINISTARSTVO PRAVOSUĐA</a:t>
            </a:r>
          </a:p>
        </p:txBody>
      </p:sp>
      <p:sp>
        <p:nvSpPr>
          <p:cNvPr id="3" name="Subtitle 2"/>
          <p:cNvSpPr>
            <a:spLocks noGrp="1"/>
          </p:cNvSpPr>
          <p:nvPr>
            <p:ph type="subTitle" idx="1"/>
          </p:nvPr>
        </p:nvSpPr>
        <p:spPr>
          <a:xfrm>
            <a:off x="866934" y="2708920"/>
            <a:ext cx="8025545" cy="2234073"/>
          </a:xfrm>
        </p:spPr>
        <p:txBody>
          <a:bodyPr>
            <a:noAutofit/>
          </a:bodyPr>
          <a:lstStyle/>
          <a:p>
            <a:pPr algn="ctr"/>
            <a:r>
              <a:rPr lang="pl-PL" sz="1600" b="1" u="sng" dirty="0">
                <a:solidFill>
                  <a:schemeClr val="tx1"/>
                </a:solidFill>
                <a:latin typeface="Times New Roman" panose="02020603050405020304" pitchFamily="18" charset="0"/>
                <a:cs typeface="Times New Roman" panose="02020603050405020304" pitchFamily="18" charset="0"/>
              </a:rPr>
              <a:t>Prijedlog izmjena i dopuna:</a:t>
            </a:r>
          </a:p>
          <a:p>
            <a:pPr marL="342900" indent="-342900" algn="l">
              <a:buFontTx/>
              <a:buChar char="-"/>
            </a:pPr>
            <a:r>
              <a:rPr lang="pl-PL" sz="1600" b="1" u="sng" dirty="0">
                <a:solidFill>
                  <a:schemeClr val="tx1"/>
                </a:solidFill>
                <a:latin typeface="Times New Roman" panose="02020603050405020304" pitchFamily="18" charset="0"/>
                <a:cs typeface="Times New Roman" panose="02020603050405020304" pitchFamily="18" charset="0"/>
              </a:rPr>
              <a:t>KAZNENOG ZAKONA</a:t>
            </a:r>
          </a:p>
          <a:p>
            <a:pPr marL="342900" indent="-342900" algn="l">
              <a:buFontTx/>
              <a:buChar char="-"/>
            </a:pPr>
            <a:r>
              <a:rPr lang="pl-PL" sz="1600" b="1" u="sng" dirty="0">
                <a:solidFill>
                  <a:schemeClr val="tx1"/>
                </a:solidFill>
                <a:latin typeface="Times New Roman" panose="02020603050405020304" pitchFamily="18" charset="0"/>
                <a:cs typeface="Times New Roman" panose="02020603050405020304" pitchFamily="18" charset="0"/>
              </a:rPr>
              <a:t>ZAKONA O ZAŠTITI OD NASILJA U OBITELJI</a:t>
            </a:r>
          </a:p>
          <a:p>
            <a:pPr marL="342900" indent="-342900" algn="l">
              <a:buFontTx/>
              <a:buChar char="-"/>
            </a:pPr>
            <a:r>
              <a:rPr lang="pl-PL" sz="1600" b="1" u="sng" dirty="0">
                <a:solidFill>
                  <a:schemeClr val="tx1"/>
                </a:solidFill>
                <a:latin typeface="Times New Roman" panose="02020603050405020304" pitchFamily="18" charset="0"/>
                <a:cs typeface="Times New Roman" panose="02020603050405020304" pitchFamily="18" charset="0"/>
              </a:rPr>
              <a:t>ZAKONA O KAZNENOM POSTUPKU </a:t>
            </a:r>
          </a:p>
          <a:p>
            <a:pPr marL="342900" indent="-342900" algn="ctr">
              <a:buFontTx/>
              <a:buChar char="-"/>
            </a:pPr>
            <a:r>
              <a:rPr lang="pl-PL" sz="1600" b="1" u="sng" dirty="0">
                <a:solidFill>
                  <a:schemeClr val="tx1"/>
                </a:solidFill>
                <a:latin typeface="Times New Roman" panose="02020603050405020304" pitchFamily="18" charset="0"/>
                <a:cs typeface="Times New Roman" panose="02020603050405020304" pitchFamily="18" charset="0"/>
              </a:rPr>
              <a:t>s ciljem jačanja zaštite od nasilja kroz:</a:t>
            </a:r>
          </a:p>
          <a:p>
            <a:pPr marL="342900" indent="-342900" algn="l">
              <a:buFontTx/>
              <a:buChar char="-"/>
            </a:pPr>
            <a:r>
              <a:rPr lang="pl-PL" sz="1600" b="1" u="sng" dirty="0">
                <a:solidFill>
                  <a:schemeClr val="tx1"/>
                </a:solidFill>
                <a:latin typeface="Times New Roman" panose="02020603050405020304" pitchFamily="18" charset="0"/>
                <a:cs typeface="Times New Roman" panose="02020603050405020304" pitchFamily="18" charset="0"/>
              </a:rPr>
              <a:t>Pooštravanje kazni</a:t>
            </a:r>
          </a:p>
          <a:p>
            <a:pPr marL="342900" indent="-342900" algn="l">
              <a:buFontTx/>
              <a:buChar char="-"/>
            </a:pPr>
            <a:r>
              <a:rPr lang="pl-PL" sz="1600" b="1" u="sng" dirty="0">
                <a:solidFill>
                  <a:schemeClr val="tx1"/>
                </a:solidFill>
                <a:latin typeface="Times New Roman" panose="02020603050405020304" pitchFamily="18" charset="0"/>
                <a:cs typeface="Times New Roman" panose="02020603050405020304" pitchFamily="18" charset="0"/>
              </a:rPr>
              <a:t>Ubrzanje kaznenog postupka</a:t>
            </a:r>
          </a:p>
          <a:p>
            <a:pPr marL="342900" indent="-342900" algn="l">
              <a:buFontTx/>
              <a:buChar char="-"/>
            </a:pPr>
            <a:r>
              <a:rPr lang="pl-PL" sz="1600" b="1" u="sng" dirty="0">
                <a:solidFill>
                  <a:schemeClr val="tx1"/>
                </a:solidFill>
                <a:latin typeface="Times New Roman" panose="02020603050405020304" pitchFamily="18" charset="0"/>
                <a:cs typeface="Times New Roman" panose="02020603050405020304" pitchFamily="18" charset="0"/>
              </a:rPr>
              <a:t>Bolje razlikovanje prekršaja od kaznenog djela nasilja u obitelji</a:t>
            </a:r>
            <a:br>
              <a:rPr lang="pl-PL" sz="1600" b="1" u="sng" dirty="0">
                <a:solidFill>
                  <a:schemeClr val="tx1"/>
                </a:solidFill>
                <a:latin typeface="Times New Roman" panose="02020603050405020304" pitchFamily="18" charset="0"/>
                <a:cs typeface="Times New Roman" panose="02020603050405020304" pitchFamily="18" charset="0"/>
              </a:rPr>
            </a:br>
            <a:endParaRPr lang="hr-HR" sz="1600" dirty="0">
              <a:solidFill>
                <a:schemeClr val="tx1">
                  <a:lumMod val="75000"/>
                </a:schemeClr>
              </a:solidFill>
              <a:latin typeface="Times New Roman" pitchFamily="18" charset="0"/>
              <a:cs typeface="Times New Roman" pitchFamily="18" charset="0"/>
            </a:endParaRPr>
          </a:p>
          <a:p>
            <a:pPr algn="ctr"/>
            <a:r>
              <a:rPr lang="hr-HR" sz="1600" dirty="0">
                <a:solidFill>
                  <a:schemeClr val="tx1">
                    <a:lumMod val="75000"/>
                  </a:schemeClr>
                </a:solidFill>
                <a:latin typeface="Times New Roman" pitchFamily="18" charset="0"/>
                <a:cs typeface="Times New Roman" pitchFamily="18" charset="0"/>
              </a:rPr>
              <a:t>Zagreb, listopad 2019. </a:t>
            </a:r>
          </a:p>
          <a:p>
            <a:pPr algn="ctr"/>
            <a:r>
              <a:rPr lang="hr-HR" sz="1600" dirty="0">
                <a:latin typeface="Times New Roman" pitchFamily="18" charset="0"/>
                <a:cs typeface="Times New Roman" pitchFamily="18" charset="0"/>
              </a:rPr>
              <a:t> </a:t>
            </a:r>
          </a:p>
          <a:p>
            <a:pPr algn="l"/>
            <a:endParaRPr lang="hr-HR" sz="1200" dirty="0"/>
          </a:p>
        </p:txBody>
      </p:sp>
      <p:pic>
        <p:nvPicPr>
          <p:cNvPr id="6" name="Slika 5" descr="grb_rh_3_jednobojni-dopis">
            <a:extLst>
              <a:ext uri="{FF2B5EF4-FFF2-40B4-BE49-F238E27FC236}">
                <a16:creationId xmlns:a16="http://schemas.microsoft.com/office/drawing/2014/main" id="{2F6B1353-233C-4082-843A-1850CB56322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9572" y="723141"/>
            <a:ext cx="884855" cy="11216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4520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B04BDDC-036A-4D97-BDD0-E6CC5C20221A}"/>
              </a:ext>
            </a:extLst>
          </p:cNvPr>
          <p:cNvSpPr>
            <a:spLocks noGrp="1"/>
          </p:cNvSpPr>
          <p:nvPr>
            <p:ph type="title"/>
          </p:nvPr>
        </p:nvSpPr>
        <p:spPr/>
        <p:txBody>
          <a:bodyPr/>
          <a:lstStyle/>
          <a:p>
            <a:r>
              <a:rPr lang="hr-HR" dirty="0"/>
              <a:t>Kazneno djelo teško sramoćenje (čl.148.)</a:t>
            </a:r>
          </a:p>
        </p:txBody>
      </p:sp>
      <p:sp>
        <p:nvSpPr>
          <p:cNvPr id="3" name="Rezervirano mjesto sadržaja 2">
            <a:extLst>
              <a:ext uri="{FF2B5EF4-FFF2-40B4-BE49-F238E27FC236}">
                <a16:creationId xmlns:a16="http://schemas.microsoft.com/office/drawing/2014/main" id="{EAF10595-AD9D-40D4-AB87-7177CC0B6B47}"/>
              </a:ext>
            </a:extLst>
          </p:cNvPr>
          <p:cNvSpPr>
            <a:spLocks noGrp="1"/>
          </p:cNvSpPr>
          <p:nvPr>
            <p:ph idx="1"/>
          </p:nvPr>
        </p:nvSpPr>
        <p:spPr>
          <a:xfrm>
            <a:off x="508001" y="1772816"/>
            <a:ext cx="6447501" cy="4268547"/>
          </a:xfrm>
        </p:spPr>
        <p:txBody>
          <a:bodyPr/>
          <a:lstStyle/>
          <a:p>
            <a:pPr algn="just">
              <a:buFont typeface="Wingdings" panose="05000000000000000000" pitchFamily="2" charset="2"/>
              <a:buChar char="§"/>
            </a:pPr>
            <a:endParaRPr lang="hr-HR" sz="1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endParaRPr lang="hr-HR" sz="14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hr-HR" sz="2000" dirty="0">
                <a:latin typeface="Times New Roman" panose="02020603050405020304" pitchFamily="18" charset="0"/>
                <a:cs typeface="Times New Roman" panose="02020603050405020304" pitchFamily="18" charset="0"/>
              </a:rPr>
              <a:t>Kazneno djelo teško sramoćenje iz članka 148. KZ </a:t>
            </a:r>
            <a:r>
              <a:rPr lang="hr-HR" sz="2000" b="1" dirty="0">
                <a:latin typeface="Times New Roman" panose="02020603050405020304" pitchFamily="18" charset="0"/>
                <a:cs typeface="Times New Roman" panose="02020603050405020304" pitchFamily="18" charset="0"/>
              </a:rPr>
              <a:t>briše se</a:t>
            </a:r>
          </a:p>
          <a:p>
            <a:pPr marL="0" indent="0">
              <a:buNone/>
            </a:pPr>
            <a:endParaRPr lang="hr-HR" sz="20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hr-HR" sz="2000" dirty="0">
                <a:latin typeface="Times New Roman" panose="02020603050405020304" pitchFamily="18" charset="0"/>
                <a:cs typeface="Times New Roman" panose="02020603050405020304" pitchFamily="18" charset="0"/>
              </a:rPr>
              <a:t>Oštećenik naknadu štete može potraživati u građanskopravnom postupku. </a:t>
            </a:r>
          </a:p>
          <a:p>
            <a:pPr marL="0" indent="0">
              <a:buNone/>
            </a:pPr>
            <a:endParaRPr lang="hr-HR" dirty="0"/>
          </a:p>
        </p:txBody>
      </p:sp>
      <p:sp>
        <p:nvSpPr>
          <p:cNvPr id="4" name="Rezervirano mjesto broja slajda 3">
            <a:extLst>
              <a:ext uri="{FF2B5EF4-FFF2-40B4-BE49-F238E27FC236}">
                <a16:creationId xmlns:a16="http://schemas.microsoft.com/office/drawing/2014/main" id="{C40DE9CF-830D-4E55-9FE1-AED35602629A}"/>
              </a:ext>
            </a:extLst>
          </p:cNvPr>
          <p:cNvSpPr>
            <a:spLocks noGrp="1"/>
          </p:cNvSpPr>
          <p:nvPr>
            <p:ph type="sldNum" sz="quarter" idx="12"/>
          </p:nvPr>
        </p:nvSpPr>
        <p:spPr/>
        <p:txBody>
          <a:bodyPr/>
          <a:lstStyle/>
          <a:p>
            <a:fld id="{519954A3-9DFD-4C44-94BA-B95130A3BA1C}" type="slidenum">
              <a:rPr lang="en-US" smtClean="0"/>
              <a:t>10</a:t>
            </a:fld>
            <a:endParaRPr lang="en-US" dirty="0"/>
          </a:p>
        </p:txBody>
      </p:sp>
    </p:spTree>
    <p:extLst>
      <p:ext uri="{BB962C8B-B14F-4D97-AF65-F5344CB8AC3E}">
        <p14:creationId xmlns:p14="http://schemas.microsoft.com/office/powerpoint/2010/main" val="2781063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3641" y="548680"/>
            <a:ext cx="8229600" cy="1152128"/>
          </a:xfrm>
        </p:spPr>
        <p:txBody>
          <a:bodyPr>
            <a:noAutofit/>
          </a:bodyPr>
          <a:lstStyle/>
          <a:p>
            <a:r>
              <a:rPr lang="hr-HR" sz="2800" b="1" dirty="0">
                <a:effectLst/>
                <a:latin typeface="Times New Roman" panose="02020603050405020304" pitchFamily="18" charset="0"/>
                <a:cs typeface="Times New Roman" panose="02020603050405020304" pitchFamily="18" charset="0"/>
              </a:rPr>
              <a:t>ZAKON O ZAŠTITI </a:t>
            </a:r>
            <a:br>
              <a:rPr lang="hr-HR" sz="2800" b="1" dirty="0">
                <a:effectLst/>
                <a:latin typeface="Times New Roman" panose="02020603050405020304" pitchFamily="18" charset="0"/>
                <a:cs typeface="Times New Roman" panose="02020603050405020304" pitchFamily="18" charset="0"/>
              </a:rPr>
            </a:br>
            <a:r>
              <a:rPr lang="hr-HR" sz="2800" b="1" dirty="0">
                <a:effectLst/>
                <a:latin typeface="Times New Roman" panose="02020603050405020304" pitchFamily="18" charset="0"/>
                <a:cs typeface="Times New Roman" panose="02020603050405020304" pitchFamily="18" charset="0"/>
              </a:rPr>
              <a:t>OD NASILJA U OBITELJI </a:t>
            </a:r>
            <a:br>
              <a:rPr lang="hr-HR" sz="2400" b="1" dirty="0">
                <a:effectLst/>
                <a:latin typeface="Times New Roman" panose="02020603050405020304" pitchFamily="18" charset="0"/>
                <a:cs typeface="Times New Roman" panose="02020603050405020304" pitchFamily="18" charset="0"/>
              </a:rPr>
            </a:br>
            <a:endParaRPr lang="hr-HR"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539552" y="2143608"/>
            <a:ext cx="7632848" cy="4237720"/>
          </a:xfrm>
        </p:spPr>
        <p:txBody>
          <a:bodyPr>
            <a:normAutofit/>
          </a:bodyPr>
          <a:lstStyle/>
          <a:p>
            <a:pPr marL="0" indent="0">
              <a:buNone/>
            </a:pPr>
            <a:r>
              <a:rPr lang="hr-HR" sz="2400" b="1" dirty="0">
                <a:latin typeface="Times New Roman" panose="02020603050405020304" pitchFamily="18" charset="0"/>
                <a:cs typeface="Times New Roman" panose="02020603050405020304" pitchFamily="18" charset="0"/>
              </a:rPr>
              <a:t>CILJEVI: </a:t>
            </a:r>
          </a:p>
          <a:p>
            <a:pPr marL="109728" indent="0">
              <a:buNone/>
            </a:pPr>
            <a:endParaRPr lang="hr-HR" sz="1000" b="1" dirty="0">
              <a:latin typeface="Times New Roman" panose="02020603050405020304" pitchFamily="18" charset="0"/>
              <a:cs typeface="Times New Roman" panose="02020603050405020304" pitchFamily="18" charset="0"/>
            </a:endParaRPr>
          </a:p>
          <a:p>
            <a:pPr marL="566928" indent="-457200">
              <a:buClr>
                <a:schemeClr val="accent2">
                  <a:lumMod val="50000"/>
                </a:schemeClr>
              </a:buClr>
              <a:buFont typeface="+mj-lt"/>
              <a:buAutoNum type="arabicPeriod"/>
            </a:pPr>
            <a:r>
              <a:rPr lang="hr-HR" sz="2400" dirty="0" err="1">
                <a:latin typeface="Times New Roman" panose="02020603050405020304" pitchFamily="18" charset="0"/>
                <a:cs typeface="Times New Roman" panose="02020603050405020304" pitchFamily="18" charset="0"/>
              </a:rPr>
              <a:t>Pooštravanje</a:t>
            </a:r>
            <a:r>
              <a:rPr lang="hr-HR" sz="2400" dirty="0">
                <a:latin typeface="Times New Roman" panose="02020603050405020304" pitchFamily="18" charset="0"/>
                <a:cs typeface="Times New Roman" panose="02020603050405020304" pitchFamily="18" charset="0"/>
              </a:rPr>
              <a:t> zakonske politike kažnjavanja za sve pojavne oblike nasilja u obitelji</a:t>
            </a:r>
          </a:p>
          <a:p>
            <a:pPr marL="566928" lvl="0" indent="-457200">
              <a:buClr>
                <a:schemeClr val="accent2">
                  <a:lumMod val="50000"/>
                </a:schemeClr>
              </a:buClr>
              <a:buFont typeface="+mj-lt"/>
              <a:buAutoNum type="arabicPeriod"/>
            </a:pPr>
            <a:r>
              <a:rPr lang="hr-HR" sz="2400" dirty="0">
                <a:latin typeface="Times New Roman" panose="02020603050405020304" pitchFamily="18" charset="0"/>
                <a:cs typeface="Times New Roman" panose="02020603050405020304" pitchFamily="18" charset="0"/>
              </a:rPr>
              <a:t>Revidiranje pojavnih oblika nasilja u obitelji</a:t>
            </a:r>
          </a:p>
          <a:p>
            <a:pPr marL="566928" lvl="0" indent="-457200">
              <a:buClr>
                <a:schemeClr val="accent2">
                  <a:lumMod val="50000"/>
                </a:schemeClr>
              </a:buClr>
              <a:buFont typeface="+mj-lt"/>
              <a:buAutoNum type="arabicPeriod"/>
            </a:pPr>
            <a:r>
              <a:rPr lang="hr-HR" sz="2400" dirty="0">
                <a:latin typeface="Times New Roman" panose="02020603050405020304" pitchFamily="18" charset="0"/>
                <a:cs typeface="Times New Roman" panose="02020603050405020304" pitchFamily="18" charset="0"/>
              </a:rPr>
              <a:t>Usklađenje sa definicijom iz članka 87. stavka 8. Kaznenog zakona, tj. proširenje kruga bliskih osoba na koje se ZZNO primjenjuje</a:t>
            </a:r>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11</a:t>
            </a:fld>
            <a:endParaRPr lang="en-US" dirty="0"/>
          </a:p>
        </p:txBody>
      </p:sp>
    </p:spTree>
    <p:extLst>
      <p:ext uri="{BB962C8B-B14F-4D97-AF65-F5344CB8AC3E}">
        <p14:creationId xmlns:p14="http://schemas.microsoft.com/office/powerpoint/2010/main" val="2090168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4EEF1B62-3CB6-490E-AAE3-8CCE18530C0A}"/>
              </a:ext>
            </a:extLst>
          </p:cNvPr>
          <p:cNvSpPr>
            <a:spLocks noGrp="1"/>
          </p:cNvSpPr>
          <p:nvPr>
            <p:ph type="title"/>
          </p:nvPr>
        </p:nvSpPr>
        <p:spPr>
          <a:xfrm>
            <a:off x="457200" y="274638"/>
            <a:ext cx="8229600" cy="801450"/>
          </a:xfrm>
        </p:spPr>
        <p:txBody>
          <a:bodyPr>
            <a:normAutofit/>
          </a:bodyPr>
          <a:lstStyle/>
          <a:p>
            <a:r>
              <a:rPr lang="hr-HR" sz="3200" b="1" dirty="0" err="1">
                <a:latin typeface="Times New Roman" panose="02020603050405020304" pitchFamily="18" charset="0"/>
                <a:cs typeface="Times New Roman" panose="02020603050405020304" pitchFamily="18" charset="0"/>
              </a:rPr>
              <a:t>Pooštravanje</a:t>
            </a:r>
            <a:r>
              <a:rPr lang="hr-HR" sz="3200" b="1" dirty="0">
                <a:latin typeface="Times New Roman" panose="02020603050405020304" pitchFamily="18" charset="0"/>
                <a:cs typeface="Times New Roman" panose="02020603050405020304" pitchFamily="18" charset="0"/>
              </a:rPr>
              <a:t> zakonske politike kažnjavanja</a:t>
            </a:r>
          </a:p>
        </p:txBody>
      </p:sp>
      <p:graphicFrame>
        <p:nvGraphicFramePr>
          <p:cNvPr id="4" name="Rezervirano mjesto sadržaja 3">
            <a:extLst>
              <a:ext uri="{FF2B5EF4-FFF2-40B4-BE49-F238E27FC236}">
                <a16:creationId xmlns:a16="http://schemas.microsoft.com/office/drawing/2014/main" id="{07C049D3-282A-4409-82FC-45CAD85F1A29}"/>
              </a:ext>
            </a:extLst>
          </p:cNvPr>
          <p:cNvGraphicFramePr>
            <a:graphicFrameLocks noGrp="1"/>
          </p:cNvGraphicFramePr>
          <p:nvPr>
            <p:ph idx="1"/>
            <p:extLst>
              <p:ext uri="{D42A27DB-BD31-4B8C-83A1-F6EECF244321}">
                <p14:modId xmlns:p14="http://schemas.microsoft.com/office/powerpoint/2010/main" val="3874195972"/>
              </p:ext>
            </p:extLst>
          </p:nvPr>
        </p:nvGraphicFramePr>
        <p:xfrm>
          <a:off x="323528" y="1076089"/>
          <a:ext cx="7920880" cy="4962812"/>
        </p:xfrm>
        <a:graphic>
          <a:graphicData uri="http://schemas.openxmlformats.org/drawingml/2006/table">
            <a:tbl>
              <a:tblPr firstRow="1" bandRow="1">
                <a:tableStyleId>{5C22544A-7EE6-4342-B048-85BDC9FD1C3A}</a:tableStyleId>
              </a:tblPr>
              <a:tblGrid>
                <a:gridCol w="1944216">
                  <a:extLst>
                    <a:ext uri="{9D8B030D-6E8A-4147-A177-3AD203B41FA5}">
                      <a16:colId xmlns:a16="http://schemas.microsoft.com/office/drawing/2014/main" val="974568071"/>
                    </a:ext>
                  </a:extLst>
                </a:gridCol>
                <a:gridCol w="1512168">
                  <a:extLst>
                    <a:ext uri="{9D8B030D-6E8A-4147-A177-3AD203B41FA5}">
                      <a16:colId xmlns:a16="http://schemas.microsoft.com/office/drawing/2014/main" val="3082410812"/>
                    </a:ext>
                  </a:extLst>
                </a:gridCol>
                <a:gridCol w="1440160">
                  <a:extLst>
                    <a:ext uri="{9D8B030D-6E8A-4147-A177-3AD203B41FA5}">
                      <a16:colId xmlns:a16="http://schemas.microsoft.com/office/drawing/2014/main" val="546266916"/>
                    </a:ext>
                  </a:extLst>
                </a:gridCol>
                <a:gridCol w="1656184">
                  <a:extLst>
                    <a:ext uri="{9D8B030D-6E8A-4147-A177-3AD203B41FA5}">
                      <a16:colId xmlns:a16="http://schemas.microsoft.com/office/drawing/2014/main" val="3814830617"/>
                    </a:ext>
                  </a:extLst>
                </a:gridCol>
                <a:gridCol w="1368152">
                  <a:extLst>
                    <a:ext uri="{9D8B030D-6E8A-4147-A177-3AD203B41FA5}">
                      <a16:colId xmlns:a16="http://schemas.microsoft.com/office/drawing/2014/main" val="3809442812"/>
                    </a:ext>
                  </a:extLst>
                </a:gridCol>
              </a:tblGrid>
              <a:tr h="606206">
                <a:tc>
                  <a:txBody>
                    <a:bodyPr/>
                    <a:lstStyle/>
                    <a:p>
                      <a:r>
                        <a:rPr lang="hr-HR" sz="1400" dirty="0">
                          <a:latin typeface="Times New Roman" panose="02020603050405020304" pitchFamily="18" charset="0"/>
                          <a:cs typeface="Times New Roman" panose="02020603050405020304" pitchFamily="18" charset="0"/>
                        </a:rPr>
                        <a:t>ČL. 22. </a:t>
                      </a:r>
                    </a:p>
                    <a:p>
                      <a:r>
                        <a:rPr lang="hr-HR" sz="1400" dirty="0">
                          <a:latin typeface="Times New Roman" panose="02020603050405020304" pitchFamily="18" charset="0"/>
                          <a:cs typeface="Times New Roman" panose="02020603050405020304" pitchFamily="18" charset="0"/>
                        </a:rPr>
                        <a:t>Prekršajne odredbe</a:t>
                      </a:r>
                    </a:p>
                  </a:txBody>
                  <a:tcPr/>
                </a:tc>
                <a:tc>
                  <a:txBody>
                    <a:bodyPr/>
                    <a:lstStyle/>
                    <a:p>
                      <a:r>
                        <a:rPr lang="hr-HR" sz="1400" dirty="0">
                          <a:latin typeface="Times New Roman" panose="02020603050405020304" pitchFamily="18" charset="0"/>
                          <a:cs typeface="Times New Roman" panose="02020603050405020304" pitchFamily="18" charset="0"/>
                        </a:rPr>
                        <a:t>Važeći ZZNO</a:t>
                      </a:r>
                    </a:p>
                    <a:p>
                      <a:r>
                        <a:rPr lang="hr-HR" sz="1400" dirty="0">
                          <a:latin typeface="Times New Roman" panose="02020603050405020304" pitchFamily="18" charset="0"/>
                          <a:cs typeface="Times New Roman" panose="02020603050405020304" pitchFamily="18" charset="0"/>
                        </a:rPr>
                        <a:t>Novčana kazna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400" dirty="0">
                          <a:latin typeface="Times New Roman" panose="02020603050405020304" pitchFamily="18" charset="0"/>
                          <a:cs typeface="Times New Roman" panose="02020603050405020304" pitchFamily="18" charset="0"/>
                        </a:rPr>
                        <a:t>Važeći ZZNO</a:t>
                      </a:r>
                    </a:p>
                    <a:p>
                      <a:r>
                        <a:rPr lang="hr-HR" sz="1400" dirty="0">
                          <a:latin typeface="Times New Roman" panose="02020603050405020304" pitchFamily="18" charset="0"/>
                          <a:cs typeface="Times New Roman" panose="02020603050405020304" pitchFamily="18" charset="0"/>
                        </a:rPr>
                        <a:t>Kazna zatvora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hr-HR" sz="1400" dirty="0">
                          <a:solidFill>
                            <a:srgbClr val="FF0000"/>
                          </a:solidFill>
                          <a:latin typeface="Times New Roman" panose="02020603050405020304" pitchFamily="18" charset="0"/>
                          <a:cs typeface="Times New Roman" panose="02020603050405020304" pitchFamily="18" charset="0"/>
                        </a:rPr>
                        <a:t>Novi prijedlog</a:t>
                      </a:r>
                    </a:p>
                    <a:p>
                      <a:r>
                        <a:rPr lang="hr-HR" sz="1400" dirty="0">
                          <a:latin typeface="Times New Roman" panose="02020603050405020304" pitchFamily="18" charset="0"/>
                          <a:cs typeface="Times New Roman" panose="02020603050405020304" pitchFamily="18" charset="0"/>
                        </a:rPr>
                        <a:t>Novčana kazna</a:t>
                      </a:r>
                    </a:p>
                  </a:txBody>
                  <a:tcPr/>
                </a:tc>
                <a:tc>
                  <a:txBody>
                    <a:bodyPr/>
                    <a:lstStyle/>
                    <a:p>
                      <a:r>
                        <a:rPr lang="hr-HR" sz="1400" dirty="0">
                          <a:solidFill>
                            <a:srgbClr val="FF0000"/>
                          </a:solidFill>
                          <a:latin typeface="Times New Roman" panose="02020603050405020304" pitchFamily="18" charset="0"/>
                          <a:cs typeface="Times New Roman" panose="02020603050405020304" pitchFamily="18" charset="0"/>
                        </a:rPr>
                        <a:t>Novi prijedlog</a:t>
                      </a:r>
                    </a:p>
                    <a:p>
                      <a:r>
                        <a:rPr lang="hr-HR" sz="1400" dirty="0">
                          <a:latin typeface="Times New Roman" panose="02020603050405020304" pitchFamily="18" charset="0"/>
                          <a:cs typeface="Times New Roman" panose="02020603050405020304" pitchFamily="18" charset="0"/>
                        </a:rPr>
                        <a:t>Kazna zatvora</a:t>
                      </a:r>
                    </a:p>
                  </a:txBody>
                  <a:tcPr/>
                </a:tc>
                <a:extLst>
                  <a:ext uri="{0D108BD9-81ED-4DB2-BD59-A6C34878D82A}">
                    <a16:rowId xmlns:a16="http://schemas.microsoft.com/office/drawing/2014/main" val="4213607987"/>
                  </a:ext>
                </a:extLst>
              </a:tr>
              <a:tr h="576746">
                <a:tc>
                  <a:txBody>
                    <a:bodyPr/>
                    <a:lstStyle/>
                    <a:p>
                      <a:r>
                        <a:rPr lang="hr-HR" sz="1100" dirty="0">
                          <a:latin typeface="Times New Roman" panose="02020603050405020304" pitchFamily="18" charset="0"/>
                          <a:cs typeface="Times New Roman" panose="02020603050405020304" pitchFamily="18" charset="0"/>
                        </a:rPr>
                        <a:t>Stavak 1. </a:t>
                      </a:r>
                    </a:p>
                    <a:p>
                      <a:r>
                        <a:rPr lang="hr-HR" sz="1100" dirty="0">
                          <a:latin typeface="Times New Roman" panose="02020603050405020304" pitchFamily="18" charset="0"/>
                          <a:cs typeface="Times New Roman" panose="02020603050405020304" pitchFamily="18" charset="0"/>
                        </a:rPr>
                        <a:t>(„tko počini nasilje iz čl. 10.”)</a:t>
                      </a:r>
                    </a:p>
                  </a:txBody>
                  <a:tcPr/>
                </a:tc>
                <a:tc>
                  <a:txBody>
                    <a:bodyPr/>
                    <a:lstStyle/>
                    <a:p>
                      <a:r>
                        <a:rPr lang="hr-HR" sz="1100" dirty="0">
                          <a:latin typeface="Times New Roman" panose="02020603050405020304" pitchFamily="18" charset="0"/>
                          <a:cs typeface="Times New Roman" panose="02020603050405020304" pitchFamily="18" charset="0"/>
                        </a:rPr>
                        <a:t>Najmanje 1.000,00 kn</a:t>
                      </a:r>
                    </a:p>
                  </a:txBody>
                  <a:tcPr/>
                </a:tc>
                <a:tc>
                  <a:txBody>
                    <a:bodyPr/>
                    <a:lstStyle/>
                    <a:p>
                      <a:r>
                        <a:rPr lang="hr-HR" sz="1100" dirty="0">
                          <a:latin typeface="Times New Roman" panose="02020603050405020304" pitchFamily="18" charset="0"/>
                          <a:cs typeface="Times New Roman" panose="02020603050405020304" pitchFamily="18" charset="0"/>
                        </a:rPr>
                        <a:t>Do 90 dana</a:t>
                      </a:r>
                    </a:p>
                  </a:txBody>
                  <a:tcPr/>
                </a:tc>
                <a:tc>
                  <a:txBody>
                    <a:bodyPr/>
                    <a:lstStyle/>
                    <a:p>
                      <a:r>
                        <a:rPr lang="hr-HR" sz="1100" dirty="0">
                          <a:latin typeface="Times New Roman" panose="02020603050405020304" pitchFamily="18" charset="0"/>
                          <a:cs typeface="Times New Roman" panose="02020603050405020304" pitchFamily="18" charset="0"/>
                        </a:rPr>
                        <a:t>Najmanje 2.000,00 kn</a:t>
                      </a:r>
                    </a:p>
                  </a:txBody>
                  <a:tcPr>
                    <a:solidFill>
                      <a:schemeClr val="accent2">
                        <a:lumMod val="40000"/>
                        <a:lumOff val="60000"/>
                      </a:schemeClr>
                    </a:solidFill>
                  </a:tcPr>
                </a:tc>
                <a:tc>
                  <a:txBody>
                    <a:bodyPr/>
                    <a:lstStyle/>
                    <a:p>
                      <a:r>
                        <a:rPr lang="hr-HR" sz="1100" dirty="0">
                          <a:latin typeface="Times New Roman" panose="02020603050405020304" pitchFamily="18" charset="0"/>
                          <a:cs typeface="Times New Roman" panose="02020603050405020304" pitchFamily="18" charset="0"/>
                        </a:rPr>
                        <a:t>Do 90 dana</a:t>
                      </a:r>
                    </a:p>
                  </a:txBody>
                  <a:tcPr>
                    <a:solidFill>
                      <a:schemeClr val="accent2">
                        <a:lumMod val="40000"/>
                        <a:lumOff val="60000"/>
                      </a:schemeClr>
                    </a:solidFill>
                  </a:tcPr>
                </a:tc>
                <a:extLst>
                  <a:ext uri="{0D108BD9-81ED-4DB2-BD59-A6C34878D82A}">
                    <a16:rowId xmlns:a16="http://schemas.microsoft.com/office/drawing/2014/main" val="1063314132"/>
                  </a:ext>
                </a:extLst>
              </a:tr>
              <a:tr h="576746">
                <a:tc>
                  <a:txBody>
                    <a:bodyPr/>
                    <a:lstStyle/>
                    <a:p>
                      <a:r>
                        <a:rPr lang="hr-HR" sz="1100" dirty="0">
                          <a:latin typeface="Times New Roman" panose="02020603050405020304" pitchFamily="18" charset="0"/>
                          <a:cs typeface="Times New Roman" panose="02020603050405020304" pitchFamily="18" charset="0"/>
                        </a:rPr>
                        <a:t>Stavak 2. </a:t>
                      </a:r>
                    </a:p>
                    <a:p>
                      <a:r>
                        <a:rPr lang="hr-HR" sz="1100" dirty="0">
                          <a:latin typeface="Times New Roman" panose="02020603050405020304" pitchFamily="18" charset="0"/>
                          <a:cs typeface="Times New Roman" panose="02020603050405020304" pitchFamily="18" charset="0"/>
                        </a:rPr>
                        <a:t>(„tko ponovi nasilje iz čl. 10.”)</a:t>
                      </a:r>
                    </a:p>
                  </a:txBody>
                  <a:tcPr/>
                </a:tc>
                <a:tc>
                  <a:txBody>
                    <a:bodyPr/>
                    <a:lstStyle/>
                    <a:p>
                      <a:r>
                        <a:rPr lang="hr-HR" sz="1100" dirty="0">
                          <a:latin typeface="Times New Roman" panose="02020603050405020304" pitchFamily="18" charset="0"/>
                          <a:cs typeface="Times New Roman" panose="02020603050405020304" pitchFamily="18" charset="0"/>
                        </a:rPr>
                        <a:t>Najmanje 5.000,00 kn</a:t>
                      </a:r>
                    </a:p>
                  </a:txBody>
                  <a:tcPr/>
                </a:tc>
                <a:tc>
                  <a:txBody>
                    <a:bodyPr/>
                    <a:lstStyle/>
                    <a:p>
                      <a:r>
                        <a:rPr lang="hr-HR" sz="1100" dirty="0">
                          <a:latin typeface="Times New Roman" panose="02020603050405020304" pitchFamily="18" charset="0"/>
                          <a:cs typeface="Times New Roman" panose="02020603050405020304" pitchFamily="18" charset="0"/>
                        </a:rPr>
                        <a:t>Najmanje 15 dana</a:t>
                      </a:r>
                    </a:p>
                  </a:txBody>
                  <a:tcPr/>
                </a:tc>
                <a:tc>
                  <a:txBody>
                    <a:bodyPr/>
                    <a:lstStyle/>
                    <a:p>
                      <a:r>
                        <a:rPr lang="hr-HR" sz="1100" dirty="0">
                          <a:latin typeface="Times New Roman" panose="02020603050405020304" pitchFamily="18" charset="0"/>
                          <a:cs typeface="Times New Roman" panose="02020603050405020304" pitchFamily="18" charset="0"/>
                        </a:rPr>
                        <a:t>Najmanje 6.000,00 kn</a:t>
                      </a:r>
                    </a:p>
                  </a:txBody>
                  <a:tcPr>
                    <a:solidFill>
                      <a:schemeClr val="accent2">
                        <a:lumMod val="40000"/>
                        <a:lumOff val="60000"/>
                      </a:schemeClr>
                    </a:solidFill>
                  </a:tcPr>
                </a:tc>
                <a:tc>
                  <a:txBody>
                    <a:bodyPr/>
                    <a:lstStyle/>
                    <a:p>
                      <a:r>
                        <a:rPr lang="hr-HR" sz="1100" dirty="0">
                          <a:latin typeface="Times New Roman" panose="02020603050405020304" pitchFamily="18" charset="0"/>
                          <a:cs typeface="Times New Roman" panose="02020603050405020304" pitchFamily="18" charset="0"/>
                        </a:rPr>
                        <a:t>Najmanje 30 dana</a:t>
                      </a:r>
                    </a:p>
                  </a:txBody>
                  <a:tcPr>
                    <a:solidFill>
                      <a:schemeClr val="accent2">
                        <a:lumMod val="40000"/>
                        <a:lumOff val="60000"/>
                      </a:schemeClr>
                    </a:solidFill>
                  </a:tcPr>
                </a:tc>
                <a:extLst>
                  <a:ext uri="{0D108BD9-81ED-4DB2-BD59-A6C34878D82A}">
                    <a16:rowId xmlns:a16="http://schemas.microsoft.com/office/drawing/2014/main" val="3966502464"/>
                  </a:ext>
                </a:extLst>
              </a:tr>
              <a:tr h="967246">
                <a:tc>
                  <a:txBody>
                    <a:bodyPr/>
                    <a:lstStyle/>
                    <a:p>
                      <a:r>
                        <a:rPr lang="hr-HR" sz="1100" dirty="0">
                          <a:latin typeface="Times New Roman" panose="02020603050405020304" pitchFamily="18" charset="0"/>
                          <a:cs typeface="Times New Roman" panose="02020603050405020304" pitchFamily="18" charset="0"/>
                        </a:rPr>
                        <a:t>Stavak 3.</a:t>
                      </a:r>
                    </a:p>
                    <a:p>
                      <a:r>
                        <a:rPr lang="hr-HR" sz="1100" dirty="0">
                          <a:latin typeface="Times New Roman" panose="02020603050405020304" pitchFamily="18" charset="0"/>
                          <a:cs typeface="Times New Roman" panose="02020603050405020304" pitchFamily="18" charset="0"/>
                        </a:rPr>
                        <a:t>(„tko u nazočnosti djeteta ili osobe s invaliditetom ili osobe starije životne dobi počini nasilje iz čl. 10.”)</a:t>
                      </a:r>
                    </a:p>
                  </a:txBody>
                  <a:tcPr/>
                </a:tc>
                <a:tc>
                  <a:txBody>
                    <a:bodyPr/>
                    <a:lstStyle/>
                    <a:p>
                      <a:r>
                        <a:rPr lang="hr-HR" sz="1100" dirty="0">
                          <a:latin typeface="Times New Roman" panose="02020603050405020304" pitchFamily="18" charset="0"/>
                          <a:cs typeface="Times New Roman" panose="02020603050405020304" pitchFamily="18" charset="0"/>
                        </a:rPr>
                        <a:t>Najmanje 6.000,00 kn</a:t>
                      </a:r>
                    </a:p>
                  </a:txBody>
                  <a:tcPr/>
                </a:tc>
                <a:tc>
                  <a:txBody>
                    <a:bodyPr/>
                    <a:lstStyle/>
                    <a:p>
                      <a:r>
                        <a:rPr lang="hr-HR" sz="1100" dirty="0">
                          <a:latin typeface="Times New Roman" panose="02020603050405020304" pitchFamily="18" charset="0"/>
                          <a:cs typeface="Times New Roman" panose="02020603050405020304" pitchFamily="18" charset="0"/>
                        </a:rPr>
                        <a:t>Najmanje 30 dana</a:t>
                      </a:r>
                    </a:p>
                  </a:txBody>
                  <a:tcPr/>
                </a:tc>
                <a:tc>
                  <a:txBody>
                    <a:bodyPr/>
                    <a:lstStyle/>
                    <a:p>
                      <a:r>
                        <a:rPr lang="hr-HR" sz="1100" dirty="0">
                          <a:latin typeface="Times New Roman" panose="02020603050405020304" pitchFamily="18" charset="0"/>
                          <a:cs typeface="Times New Roman" panose="02020603050405020304" pitchFamily="18" charset="0"/>
                        </a:rPr>
                        <a:t>Najmanje 7.000,00 kn</a:t>
                      </a:r>
                    </a:p>
                  </a:txBody>
                  <a:tcPr>
                    <a:solidFill>
                      <a:schemeClr val="accent2">
                        <a:lumMod val="40000"/>
                        <a:lumOff val="60000"/>
                      </a:schemeClr>
                    </a:solidFill>
                  </a:tcPr>
                </a:tc>
                <a:tc>
                  <a:txBody>
                    <a:bodyPr/>
                    <a:lstStyle/>
                    <a:p>
                      <a:r>
                        <a:rPr lang="hr-HR" sz="1100" dirty="0">
                          <a:latin typeface="Times New Roman" panose="02020603050405020304" pitchFamily="18" charset="0"/>
                          <a:cs typeface="Times New Roman" panose="02020603050405020304" pitchFamily="18" charset="0"/>
                        </a:rPr>
                        <a:t>Najmanje 45 dana</a:t>
                      </a:r>
                    </a:p>
                  </a:txBody>
                  <a:tcPr>
                    <a:solidFill>
                      <a:schemeClr val="accent2">
                        <a:lumMod val="40000"/>
                        <a:lumOff val="60000"/>
                      </a:schemeClr>
                    </a:solidFill>
                  </a:tcPr>
                </a:tc>
                <a:extLst>
                  <a:ext uri="{0D108BD9-81ED-4DB2-BD59-A6C34878D82A}">
                    <a16:rowId xmlns:a16="http://schemas.microsoft.com/office/drawing/2014/main" val="2020967097"/>
                  </a:ext>
                </a:extLst>
              </a:tr>
              <a:tr h="576746">
                <a:tc>
                  <a:txBody>
                    <a:bodyPr/>
                    <a:lstStyle/>
                    <a:p>
                      <a:r>
                        <a:rPr lang="hr-HR" sz="1100" dirty="0">
                          <a:latin typeface="Times New Roman" panose="02020603050405020304" pitchFamily="18" charset="0"/>
                          <a:cs typeface="Times New Roman" panose="02020603050405020304" pitchFamily="18" charset="0"/>
                        </a:rPr>
                        <a:t>Stavak 4. </a:t>
                      </a:r>
                    </a:p>
                    <a:p>
                      <a:r>
                        <a:rPr lang="hr-HR" sz="1100" dirty="0">
                          <a:latin typeface="Times New Roman" panose="02020603050405020304" pitchFamily="18" charset="0"/>
                          <a:cs typeface="Times New Roman" panose="02020603050405020304" pitchFamily="18" charset="0"/>
                        </a:rPr>
                        <a:t>(„tko ponovi nasilje u obitelji iz st. 3.”)</a:t>
                      </a:r>
                    </a:p>
                  </a:txBody>
                  <a:tcPr/>
                </a:tc>
                <a:tc>
                  <a:txBody>
                    <a:bodyPr/>
                    <a:lstStyle/>
                    <a:p>
                      <a:r>
                        <a:rPr lang="hr-HR" sz="1100" dirty="0">
                          <a:latin typeface="Times New Roman" panose="02020603050405020304" pitchFamily="18" charset="0"/>
                          <a:cs typeface="Times New Roman" panose="02020603050405020304" pitchFamily="18" charset="0"/>
                        </a:rPr>
                        <a:t>Najmanje 7.000,00 kn</a:t>
                      </a:r>
                    </a:p>
                  </a:txBody>
                  <a:tcPr/>
                </a:tc>
                <a:tc>
                  <a:txBody>
                    <a:bodyPr/>
                    <a:lstStyle/>
                    <a:p>
                      <a:r>
                        <a:rPr lang="hr-HR" sz="1100" dirty="0">
                          <a:latin typeface="Times New Roman" panose="02020603050405020304" pitchFamily="18" charset="0"/>
                          <a:cs typeface="Times New Roman" panose="02020603050405020304" pitchFamily="18" charset="0"/>
                        </a:rPr>
                        <a:t>Najmanje 45 dana</a:t>
                      </a:r>
                    </a:p>
                  </a:txBody>
                  <a:tcPr/>
                </a:tc>
                <a:tc>
                  <a:txBody>
                    <a:bodyPr/>
                    <a:lstStyle/>
                    <a:p>
                      <a:r>
                        <a:rPr lang="hr-HR" sz="1100" dirty="0">
                          <a:latin typeface="Times New Roman" panose="02020603050405020304" pitchFamily="18" charset="0"/>
                          <a:cs typeface="Times New Roman" panose="02020603050405020304" pitchFamily="18" charset="0"/>
                        </a:rPr>
                        <a:t>Najmanje 8.000,00 kn</a:t>
                      </a:r>
                    </a:p>
                  </a:txBody>
                  <a:tcPr>
                    <a:solidFill>
                      <a:schemeClr val="accent2">
                        <a:lumMod val="40000"/>
                        <a:lumOff val="60000"/>
                      </a:schemeClr>
                    </a:solidFill>
                  </a:tcPr>
                </a:tc>
                <a:tc>
                  <a:txBody>
                    <a:bodyPr/>
                    <a:lstStyle/>
                    <a:p>
                      <a:r>
                        <a:rPr lang="hr-HR" sz="1100" dirty="0">
                          <a:latin typeface="Times New Roman" panose="02020603050405020304" pitchFamily="18" charset="0"/>
                          <a:cs typeface="Times New Roman" panose="02020603050405020304" pitchFamily="18" charset="0"/>
                        </a:rPr>
                        <a:t>Najmanje 60 dana</a:t>
                      </a:r>
                    </a:p>
                  </a:txBody>
                  <a:tcPr>
                    <a:solidFill>
                      <a:schemeClr val="accent2">
                        <a:lumMod val="40000"/>
                        <a:lumOff val="60000"/>
                      </a:schemeClr>
                    </a:solidFill>
                  </a:tcPr>
                </a:tc>
                <a:extLst>
                  <a:ext uri="{0D108BD9-81ED-4DB2-BD59-A6C34878D82A}">
                    <a16:rowId xmlns:a16="http://schemas.microsoft.com/office/drawing/2014/main" val="3939424701"/>
                  </a:ext>
                </a:extLst>
              </a:tr>
              <a:tr h="1064762">
                <a:tc>
                  <a:txBody>
                    <a:bodyPr/>
                    <a:lstStyle/>
                    <a:p>
                      <a:r>
                        <a:rPr lang="hr-HR" sz="1100" dirty="0">
                          <a:latin typeface="Times New Roman" panose="02020603050405020304" pitchFamily="18" charset="0"/>
                          <a:cs typeface="Times New Roman" panose="02020603050405020304" pitchFamily="18" charset="0"/>
                        </a:rPr>
                        <a:t>Stavak 5.</a:t>
                      </a:r>
                    </a:p>
                    <a:p>
                      <a:r>
                        <a:rPr lang="hr-HR" sz="1100" dirty="0">
                          <a:latin typeface="Times New Roman" panose="02020603050405020304" pitchFamily="18" charset="0"/>
                          <a:cs typeface="Times New Roman" panose="02020603050405020304" pitchFamily="18" charset="0"/>
                        </a:rPr>
                        <a:t>(„ako je nasilje iz st. 1. počinjeno na štetu djeteta ili osobe s invaliditetom ili osobe starije životne dobi”)</a:t>
                      </a:r>
                    </a:p>
                  </a:txBody>
                  <a:tcPr/>
                </a:tc>
                <a:tc>
                  <a:txBody>
                    <a:bodyPr/>
                    <a:lstStyle/>
                    <a:p>
                      <a:r>
                        <a:rPr lang="hr-HR" sz="1100" dirty="0">
                          <a:latin typeface="Times New Roman" panose="02020603050405020304" pitchFamily="18" charset="0"/>
                          <a:cs typeface="Times New Roman" panose="02020603050405020304" pitchFamily="18" charset="0"/>
                        </a:rPr>
                        <a:t>Najmanje 10.000,00 kn</a:t>
                      </a:r>
                    </a:p>
                  </a:txBody>
                  <a:tcPr/>
                </a:tc>
                <a:tc>
                  <a:txBody>
                    <a:bodyPr/>
                    <a:lstStyle/>
                    <a:p>
                      <a:r>
                        <a:rPr lang="hr-HR" sz="1100" dirty="0">
                          <a:latin typeface="Times New Roman" panose="02020603050405020304" pitchFamily="18" charset="0"/>
                          <a:cs typeface="Times New Roman" panose="02020603050405020304" pitchFamily="18" charset="0"/>
                        </a:rPr>
                        <a:t>Najmanje 45 dana</a:t>
                      </a:r>
                    </a:p>
                  </a:txBody>
                  <a:tcPr/>
                </a:tc>
                <a:tc>
                  <a:txBody>
                    <a:bodyPr/>
                    <a:lstStyle/>
                    <a:p>
                      <a:r>
                        <a:rPr lang="hr-HR" sz="1100" dirty="0">
                          <a:latin typeface="Times New Roman" panose="02020603050405020304" pitchFamily="18" charset="0"/>
                          <a:cs typeface="Times New Roman" panose="02020603050405020304" pitchFamily="18" charset="0"/>
                        </a:rPr>
                        <a:t>Najmanje 12.000,00 kn</a:t>
                      </a:r>
                    </a:p>
                  </a:txBody>
                  <a:tcPr>
                    <a:solidFill>
                      <a:schemeClr val="accent2">
                        <a:lumMod val="40000"/>
                        <a:lumOff val="60000"/>
                      </a:schemeClr>
                    </a:solidFill>
                  </a:tcPr>
                </a:tc>
                <a:tc>
                  <a:txBody>
                    <a:bodyPr/>
                    <a:lstStyle/>
                    <a:p>
                      <a:r>
                        <a:rPr lang="hr-HR" sz="1100" dirty="0">
                          <a:latin typeface="Times New Roman" panose="02020603050405020304" pitchFamily="18" charset="0"/>
                          <a:cs typeface="Times New Roman" panose="02020603050405020304" pitchFamily="18" charset="0"/>
                        </a:rPr>
                        <a:t>Najmanje 70 dana</a:t>
                      </a:r>
                    </a:p>
                  </a:txBody>
                  <a:tcPr>
                    <a:solidFill>
                      <a:schemeClr val="accent2">
                        <a:lumMod val="40000"/>
                        <a:lumOff val="60000"/>
                      </a:schemeClr>
                    </a:solidFill>
                  </a:tcPr>
                </a:tc>
                <a:extLst>
                  <a:ext uri="{0D108BD9-81ED-4DB2-BD59-A6C34878D82A}">
                    <a16:rowId xmlns:a16="http://schemas.microsoft.com/office/drawing/2014/main" val="3542591461"/>
                  </a:ext>
                </a:extLst>
              </a:tr>
              <a:tr h="576746">
                <a:tc>
                  <a:txBody>
                    <a:bodyPr/>
                    <a:lstStyle/>
                    <a:p>
                      <a:r>
                        <a:rPr lang="hr-HR" sz="1100" dirty="0">
                          <a:latin typeface="Times New Roman" panose="02020603050405020304" pitchFamily="18" charset="0"/>
                          <a:cs typeface="Times New Roman" panose="02020603050405020304" pitchFamily="18" charset="0"/>
                        </a:rPr>
                        <a:t>Stavak 6. </a:t>
                      </a:r>
                    </a:p>
                    <a:p>
                      <a:r>
                        <a:rPr lang="hr-HR" sz="1100" dirty="0">
                          <a:latin typeface="Times New Roman" panose="02020603050405020304" pitchFamily="18" charset="0"/>
                          <a:cs typeface="Times New Roman" panose="02020603050405020304" pitchFamily="18" charset="0"/>
                        </a:rPr>
                        <a:t>(„tko ponovi nasilje iz st. 5”)</a:t>
                      </a:r>
                    </a:p>
                  </a:txBody>
                  <a:tcPr/>
                </a:tc>
                <a:tc>
                  <a:txBody>
                    <a:bodyPr/>
                    <a:lstStyle/>
                    <a:p>
                      <a:r>
                        <a:rPr lang="hr-HR" sz="1100" dirty="0">
                          <a:latin typeface="Times New Roman" panose="02020603050405020304" pitchFamily="18" charset="0"/>
                          <a:cs typeface="Times New Roman" panose="02020603050405020304" pitchFamily="18" charset="0"/>
                        </a:rPr>
                        <a:t>Najmanje 15.000,00 kn</a:t>
                      </a:r>
                    </a:p>
                  </a:txBody>
                  <a:tcPr/>
                </a:tc>
                <a:tc>
                  <a:txBody>
                    <a:bodyPr/>
                    <a:lstStyle/>
                    <a:p>
                      <a:r>
                        <a:rPr lang="hr-HR" sz="1100" dirty="0">
                          <a:latin typeface="Times New Roman" panose="02020603050405020304" pitchFamily="18" charset="0"/>
                          <a:cs typeface="Times New Roman" panose="02020603050405020304" pitchFamily="18" charset="0"/>
                        </a:rPr>
                        <a:t>Najmanje 60 dana</a:t>
                      </a:r>
                    </a:p>
                  </a:txBody>
                  <a:tcPr/>
                </a:tc>
                <a:tc>
                  <a:txBody>
                    <a:bodyPr/>
                    <a:lstStyle/>
                    <a:p>
                      <a:r>
                        <a:rPr lang="hr-HR" sz="1100" dirty="0">
                          <a:latin typeface="Times New Roman" panose="02020603050405020304" pitchFamily="18" charset="0"/>
                          <a:cs typeface="Times New Roman" panose="02020603050405020304" pitchFamily="18" charset="0"/>
                        </a:rPr>
                        <a:t>Najmanje 17.000,00 kn</a:t>
                      </a:r>
                    </a:p>
                  </a:txBody>
                  <a:tcPr>
                    <a:solidFill>
                      <a:schemeClr val="accent2">
                        <a:lumMod val="40000"/>
                        <a:lumOff val="60000"/>
                      </a:schemeClr>
                    </a:solidFill>
                  </a:tcPr>
                </a:tc>
                <a:tc>
                  <a:txBody>
                    <a:bodyPr/>
                    <a:lstStyle/>
                    <a:p>
                      <a:r>
                        <a:rPr lang="hr-HR" sz="1100" dirty="0">
                          <a:latin typeface="Times New Roman" panose="02020603050405020304" pitchFamily="18" charset="0"/>
                          <a:cs typeface="Times New Roman" panose="02020603050405020304" pitchFamily="18" charset="0"/>
                        </a:rPr>
                        <a:t>Najmanje 80 dana</a:t>
                      </a:r>
                    </a:p>
                  </a:txBody>
                  <a:tcPr>
                    <a:solidFill>
                      <a:schemeClr val="accent2">
                        <a:lumMod val="40000"/>
                        <a:lumOff val="60000"/>
                      </a:schemeClr>
                    </a:solidFill>
                  </a:tcPr>
                </a:tc>
                <a:extLst>
                  <a:ext uri="{0D108BD9-81ED-4DB2-BD59-A6C34878D82A}">
                    <a16:rowId xmlns:a16="http://schemas.microsoft.com/office/drawing/2014/main" val="3876323809"/>
                  </a:ext>
                </a:extLst>
              </a:tr>
            </a:tbl>
          </a:graphicData>
        </a:graphic>
      </p:graphicFrame>
      <p:sp>
        <p:nvSpPr>
          <p:cNvPr id="2" name="Rezervirano mjesto broja slajda 1"/>
          <p:cNvSpPr>
            <a:spLocks noGrp="1"/>
          </p:cNvSpPr>
          <p:nvPr>
            <p:ph type="sldNum" sz="quarter" idx="12"/>
          </p:nvPr>
        </p:nvSpPr>
        <p:spPr/>
        <p:txBody>
          <a:bodyPr/>
          <a:lstStyle/>
          <a:p>
            <a:fld id="{519954A3-9DFD-4C44-94BA-B95130A3BA1C}" type="slidenum">
              <a:rPr lang="en-US" smtClean="0"/>
              <a:t>12</a:t>
            </a:fld>
            <a:endParaRPr lang="en-US" dirty="0"/>
          </a:p>
        </p:txBody>
      </p:sp>
    </p:spTree>
    <p:extLst>
      <p:ext uri="{BB962C8B-B14F-4D97-AF65-F5344CB8AC3E}">
        <p14:creationId xmlns:p14="http://schemas.microsoft.com/office/powerpoint/2010/main" val="3522289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08001" y="609600"/>
            <a:ext cx="6447501" cy="947192"/>
          </a:xfrm>
        </p:spPr>
        <p:txBody>
          <a:bodyPr>
            <a:normAutofit/>
          </a:bodyPr>
          <a:lstStyle/>
          <a:p>
            <a:r>
              <a:rPr lang="hr-HR" sz="2400" dirty="0"/>
              <a:t>NASILJE U OBITELJI JE (važeći članak 10. Zakona o zaštiti od nasilja u obitelji):</a:t>
            </a:r>
          </a:p>
        </p:txBody>
      </p:sp>
      <p:sp>
        <p:nvSpPr>
          <p:cNvPr id="3" name="Rezervirano mjesto sadržaja 2"/>
          <p:cNvSpPr>
            <a:spLocks noGrp="1"/>
          </p:cNvSpPr>
          <p:nvPr>
            <p:ph idx="1"/>
          </p:nvPr>
        </p:nvSpPr>
        <p:spPr>
          <a:xfrm>
            <a:off x="508001" y="1772816"/>
            <a:ext cx="6447501" cy="4268547"/>
          </a:xfrm>
        </p:spPr>
        <p:txBody>
          <a:bodyPr/>
          <a:lstStyle/>
          <a:p>
            <a:pPr marL="0" indent="0">
              <a:buNone/>
            </a:pPr>
            <a:r>
              <a:rPr lang="vi-VN" sz="1600" dirty="0"/>
              <a:t>1. tjelesno nasilje</a:t>
            </a:r>
          </a:p>
          <a:p>
            <a:pPr marL="0" indent="0">
              <a:buNone/>
            </a:pPr>
            <a:r>
              <a:rPr lang="vi-VN" sz="1600" dirty="0"/>
              <a:t>2. tjelesno kažnjavanje ili drugi načini ponižavajućeg postupanja prema djeci</a:t>
            </a:r>
          </a:p>
          <a:p>
            <a:pPr marL="0" indent="0">
              <a:buNone/>
            </a:pPr>
            <a:r>
              <a:rPr lang="vi-VN" sz="1600" dirty="0"/>
              <a:t>3. psihičko nasilje koje je kod žrtve prouzročilo povredu dostojanstva ili uznemirenost</a:t>
            </a:r>
          </a:p>
          <a:p>
            <a:pPr marL="0" indent="0">
              <a:buNone/>
            </a:pPr>
            <a:r>
              <a:rPr lang="vi-VN" sz="1600" dirty="0"/>
              <a:t>4. spolno uznemiravanje</a:t>
            </a:r>
          </a:p>
          <a:p>
            <a:pPr marL="0" indent="0">
              <a:buNone/>
            </a:pPr>
            <a:r>
              <a:rPr lang="vi-VN" sz="1600" dirty="0"/>
              <a:t>5. ekonomsko nasilje kao zabrana ili onemogućavanje korištenja zajedničke ili osobne imovine, raspolaganja osobnim prihodima ili imovine stečene osobnim radom ili nasljeđivanjem, onemogućavanje zapošljavanja, uskraćivanje sredstava za održavanje zajedničkog kućanstva i za skrb o djeci</a:t>
            </a:r>
          </a:p>
          <a:p>
            <a:pPr marL="0" indent="0">
              <a:buNone/>
            </a:pPr>
            <a:r>
              <a:rPr lang="vi-VN" sz="1600" dirty="0"/>
              <a:t>6. zanemarivanje potreba osobe s invaliditetom ili osobe starije životne dobi koje dovodi do njezine uznemirenosti ili vrijeđa njezino dostojanstvo i time joj nanosi tjelesne ili duševne patnje.</a:t>
            </a:r>
          </a:p>
          <a:p>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13</a:t>
            </a:fld>
            <a:endParaRPr lang="en-US" dirty="0"/>
          </a:p>
        </p:txBody>
      </p:sp>
    </p:spTree>
    <p:extLst>
      <p:ext uri="{BB962C8B-B14F-4D97-AF65-F5344CB8AC3E}">
        <p14:creationId xmlns:p14="http://schemas.microsoft.com/office/powerpoint/2010/main" val="4227168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01DB93E-E3B7-4308-A987-2E0C32FD3F0D}"/>
              </a:ext>
            </a:extLst>
          </p:cNvPr>
          <p:cNvSpPr>
            <a:spLocks noGrp="1"/>
          </p:cNvSpPr>
          <p:nvPr>
            <p:ph type="title"/>
          </p:nvPr>
        </p:nvSpPr>
        <p:spPr>
          <a:xfrm>
            <a:off x="435993" y="393576"/>
            <a:ext cx="6447501" cy="1320800"/>
          </a:xfrm>
        </p:spPr>
        <p:txBody>
          <a:bodyPr>
            <a:normAutofit/>
          </a:bodyPr>
          <a:lstStyle/>
          <a:p>
            <a:r>
              <a:rPr lang="hr-HR" sz="2400" b="1" dirty="0">
                <a:effectLst/>
                <a:latin typeface="Times New Roman" panose="02020603050405020304" pitchFamily="18" charset="0"/>
                <a:cs typeface="Times New Roman" panose="02020603050405020304" pitchFamily="18" charset="0"/>
              </a:rPr>
              <a:t>OSNOVNA OBILJEŽJA I PRAVNE POSLJEDICE PREDLOŽENIH IZMJENA</a:t>
            </a:r>
            <a:endParaRPr lang="hr-HR"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95536" y="1196752"/>
            <a:ext cx="7992888" cy="5184576"/>
          </a:xfrm>
        </p:spPr>
        <p:txBody>
          <a:bodyPr>
            <a:noAutofit/>
          </a:bodyPr>
          <a:lstStyle/>
          <a:p>
            <a:pPr marL="109728" indent="0">
              <a:spcBef>
                <a:spcPts val="1200"/>
              </a:spcBef>
              <a:buNone/>
            </a:pPr>
            <a:r>
              <a:rPr lang="hr-HR" sz="2000" b="1" dirty="0">
                <a:latin typeface="Times New Roman" panose="02020603050405020304" pitchFamily="18" charset="0"/>
                <a:cs typeface="Times New Roman" panose="02020603050405020304" pitchFamily="18" charset="0"/>
              </a:rPr>
              <a:t>IZMIJENJENA PRAVNA KVALIFIKACIJA TJELESNOG NASILJA kao jednog od oblika nasilja u obitelji</a:t>
            </a:r>
          </a:p>
          <a:p>
            <a:pPr marL="109728" indent="0" algn="just">
              <a:spcBef>
                <a:spcPts val="1200"/>
              </a:spcBef>
              <a:buNone/>
            </a:pPr>
            <a:r>
              <a:rPr lang="hr-HR" sz="2000" dirty="0">
                <a:latin typeface="Times New Roman" panose="02020603050405020304" pitchFamily="18" charset="0"/>
                <a:cs typeface="Times New Roman" panose="02020603050405020304" pitchFamily="18" charset="0"/>
              </a:rPr>
              <a:t>Kako bi se omogućilo jasnije </a:t>
            </a:r>
            <a:r>
              <a:rPr lang="hr-HR" sz="2000" dirty="0">
                <a:solidFill>
                  <a:prstClr val="black"/>
                </a:solidFill>
                <a:latin typeface="Times New Roman" panose="02020603050405020304" pitchFamily="18" charset="0"/>
                <a:cs typeface="Times New Roman" pitchFamily="18" charset="0"/>
              </a:rPr>
              <a:t>razgraničenje prekršajnog od kaznenog zakonodavstva (</a:t>
            </a:r>
            <a:r>
              <a:rPr lang="hr-HR" sz="2000" i="1" dirty="0">
                <a:solidFill>
                  <a:prstClr val="black"/>
                </a:solidFill>
                <a:latin typeface="Times New Roman" panose="02020603050405020304" pitchFamily="18" charset="0"/>
                <a:cs typeface="Times New Roman" pitchFamily="18" charset="0"/>
              </a:rPr>
              <a:t>ne bis </a:t>
            </a:r>
            <a:r>
              <a:rPr lang="hr-HR" sz="2000" i="1" dirty="0" err="1">
                <a:solidFill>
                  <a:prstClr val="black"/>
                </a:solidFill>
                <a:latin typeface="Times New Roman" panose="02020603050405020304" pitchFamily="18" charset="0"/>
                <a:cs typeface="Times New Roman" pitchFamily="18" charset="0"/>
              </a:rPr>
              <a:t>in</a:t>
            </a:r>
            <a:r>
              <a:rPr lang="hr-HR" sz="2000" i="1" dirty="0">
                <a:solidFill>
                  <a:prstClr val="black"/>
                </a:solidFill>
                <a:latin typeface="Times New Roman" panose="02020603050405020304" pitchFamily="18" charset="0"/>
                <a:cs typeface="Times New Roman" pitchFamily="18" charset="0"/>
              </a:rPr>
              <a:t> idem</a:t>
            </a:r>
            <a:r>
              <a:rPr lang="hr-HR" sz="2000" dirty="0">
                <a:solidFill>
                  <a:prstClr val="black"/>
                </a:solidFill>
                <a:latin typeface="Times New Roman" panose="02020603050405020304" pitchFamily="18" charset="0"/>
                <a:cs typeface="Times New Roman" pitchFamily="18" charset="0"/>
              </a:rPr>
              <a:t>)</a:t>
            </a:r>
            <a:r>
              <a:rPr lang="hr-HR" sz="2000" dirty="0">
                <a:latin typeface="Times New Roman" panose="02020603050405020304" pitchFamily="18" charset="0"/>
                <a:cs typeface="Times New Roman" panose="02020603050405020304" pitchFamily="18" charset="0"/>
              </a:rPr>
              <a:t> </a:t>
            </a:r>
          </a:p>
          <a:p>
            <a:pPr marL="109728" indent="0" algn="just">
              <a:spcBef>
                <a:spcPts val="1200"/>
              </a:spcBef>
              <a:buNone/>
            </a:pPr>
            <a:r>
              <a:rPr lang="hr-HR" sz="2000" dirty="0">
                <a:solidFill>
                  <a:srgbClr val="FF0000"/>
                </a:solidFill>
                <a:latin typeface="Times New Roman" panose="02020603050405020304" pitchFamily="18" charset="0"/>
                <a:cs typeface="Times New Roman" panose="02020603050405020304" pitchFamily="18" charset="0"/>
              </a:rPr>
              <a:t>Novo:</a:t>
            </a:r>
            <a:r>
              <a:rPr lang="hr-HR" sz="2000" dirty="0">
                <a:latin typeface="Times New Roman" panose="02020603050405020304" pitchFamily="18" charset="0"/>
                <a:cs typeface="Times New Roman" panose="02020603050405020304" pitchFamily="18" charset="0"/>
              </a:rPr>
              <a:t> </a:t>
            </a:r>
          </a:p>
          <a:p>
            <a:pPr marL="452628" indent="-342900" algn="just">
              <a:spcBef>
                <a:spcPts val="1200"/>
              </a:spcBef>
            </a:pPr>
            <a:r>
              <a:rPr lang="hr-HR" sz="2000" dirty="0">
                <a:latin typeface="Times New Roman" panose="02020603050405020304" pitchFamily="18" charset="0"/>
                <a:cs typeface="Times New Roman" panose="02020603050405020304" pitchFamily="18" charset="0"/>
              </a:rPr>
              <a:t>Tjelesno nasilje će biti kvalificirano kao „</a:t>
            </a:r>
            <a:r>
              <a:rPr lang="hr-HR" sz="2000" u="sng" dirty="0">
                <a:latin typeface="Times New Roman" panose="02020603050405020304" pitchFamily="18" charset="0"/>
                <a:cs typeface="Times New Roman" panose="02020603050405020304" pitchFamily="18" charset="0"/>
              </a:rPr>
              <a:t>fizička sila uslijed koje nije nastupila tjelesna ozljeda”</a:t>
            </a:r>
            <a:r>
              <a:rPr lang="hr-HR" sz="2000" dirty="0">
                <a:latin typeface="Times New Roman" panose="02020603050405020304" pitchFamily="18" charset="0"/>
                <a:cs typeface="Times New Roman" panose="02020603050405020304" pitchFamily="18" charset="0"/>
              </a:rPr>
              <a:t> (npr. guranje, potezanje kose, dijelova tijela..)</a:t>
            </a:r>
          </a:p>
          <a:p>
            <a:pPr marL="452628" indent="-342900" algn="just">
              <a:spcBef>
                <a:spcPts val="1200"/>
              </a:spcBef>
            </a:pPr>
            <a:r>
              <a:rPr lang="hr-HR" sz="2000" u="sng" dirty="0">
                <a:latin typeface="Times New Roman" panose="02020603050405020304" pitchFamily="18" charset="0"/>
                <a:cs typeface="Times New Roman" pitchFamily="18" charset="0"/>
              </a:rPr>
              <a:t>Ako je tjelesna ozljeda nastupila (npr. hematomi) – kazneno djelo</a:t>
            </a:r>
          </a:p>
          <a:p>
            <a:pPr marL="109728" indent="0">
              <a:spcBef>
                <a:spcPts val="1200"/>
              </a:spcBef>
              <a:buNone/>
            </a:pPr>
            <a:r>
              <a:rPr lang="hr-HR" sz="1600" b="1" dirty="0">
                <a:latin typeface="Times New Roman" panose="02020603050405020304" pitchFamily="18" charset="0"/>
                <a:cs typeface="Times New Roman" panose="02020603050405020304" pitchFamily="18" charset="0"/>
              </a:rPr>
              <a:t>					</a:t>
            </a:r>
          </a:p>
          <a:p>
            <a:pPr marL="109728" indent="0">
              <a:spcBef>
                <a:spcPts val="1200"/>
              </a:spcBef>
              <a:buNone/>
            </a:pPr>
            <a:r>
              <a:rPr lang="hr-HR" sz="1600" b="1" dirty="0">
                <a:latin typeface="Times New Roman" panose="02020603050405020304" pitchFamily="18" charset="0"/>
                <a:cs typeface="Times New Roman" panose="02020603050405020304" pitchFamily="18" charset="0"/>
              </a:rPr>
              <a:t>					Članak 10. točka 1. ZZNO</a:t>
            </a:r>
          </a:p>
          <a:p>
            <a:pPr marL="0" indent="0">
              <a:buNone/>
            </a:pPr>
            <a:r>
              <a:rPr lang="hr-HR" sz="1600" b="1" dirty="0">
                <a:latin typeface="Times New Roman" panose="02020603050405020304" pitchFamily="18" charset="0"/>
                <a:cs typeface="Times New Roman" panose="02020603050405020304" pitchFamily="18" charset="0"/>
              </a:rPr>
              <a:t>	Važeći</a:t>
            </a:r>
            <a:r>
              <a:rPr lang="hr-HR" sz="1600" dirty="0">
                <a:latin typeface="Times New Roman" panose="02020603050405020304" pitchFamily="18" charset="0"/>
                <a:cs typeface="Times New Roman" panose="02020603050405020304" pitchFamily="18" charset="0"/>
              </a:rPr>
              <a:t>									</a:t>
            </a:r>
            <a:r>
              <a:rPr lang="hr-HR" sz="1600" b="1" dirty="0">
                <a:latin typeface="Times New Roman" panose="02020603050405020304" pitchFamily="18" charset="0"/>
                <a:cs typeface="Times New Roman" panose="02020603050405020304" pitchFamily="18" charset="0"/>
              </a:rPr>
              <a:t>Novo</a:t>
            </a:r>
          </a:p>
          <a:p>
            <a:pPr marL="0" indent="0">
              <a:buNone/>
            </a:pPr>
            <a:r>
              <a:rPr lang="hr-HR" sz="1600" dirty="0">
                <a:latin typeface="Times New Roman" panose="02020603050405020304" pitchFamily="18" charset="0"/>
                <a:cs typeface="Times New Roman" panose="02020603050405020304" pitchFamily="18" charset="0"/>
              </a:rPr>
              <a:t>	Nasilje u obitelji je:						Nasilje u obitelji je:</a:t>
            </a:r>
          </a:p>
          <a:p>
            <a:pPr marL="0" indent="0">
              <a:buNone/>
            </a:pPr>
            <a:r>
              <a:rPr lang="hr-HR" sz="1600" dirty="0">
                <a:latin typeface="Times New Roman" panose="02020603050405020304" pitchFamily="18" charset="0"/>
                <a:cs typeface="Times New Roman" panose="02020603050405020304" pitchFamily="18" charset="0"/>
              </a:rPr>
              <a:t>	1. tjelesno nasilje,					1. primjena fizičke sile uslijed koje 														nije nastupila tjelesna ozljeda,											</a:t>
            </a:r>
          </a:p>
          <a:p>
            <a:pPr marL="109728" indent="0">
              <a:spcBef>
                <a:spcPts val="1200"/>
              </a:spcBef>
              <a:buNone/>
            </a:pPr>
            <a:r>
              <a:rPr lang="hr-HR" sz="1600" dirty="0">
                <a:latin typeface="Times New Roman" panose="02020603050405020304" pitchFamily="18" charset="0"/>
                <a:cs typeface="Times New Roman" panose="02020603050405020304" pitchFamily="18" charset="0"/>
              </a:rPr>
              <a:t> </a:t>
            </a:r>
          </a:p>
        </p:txBody>
      </p:sp>
      <p:sp>
        <p:nvSpPr>
          <p:cNvPr id="6" name="Zaobljeni pravokutnik 5"/>
          <p:cNvSpPr/>
          <p:nvPr/>
        </p:nvSpPr>
        <p:spPr>
          <a:xfrm>
            <a:off x="683568" y="4941168"/>
            <a:ext cx="6624736" cy="172819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2" name="Rezervirano mjesto broja slajda 1"/>
          <p:cNvSpPr>
            <a:spLocks noGrp="1"/>
          </p:cNvSpPr>
          <p:nvPr>
            <p:ph type="sldNum" sz="quarter" idx="12"/>
          </p:nvPr>
        </p:nvSpPr>
        <p:spPr/>
        <p:txBody>
          <a:bodyPr/>
          <a:lstStyle/>
          <a:p>
            <a:fld id="{519954A3-9DFD-4C44-94BA-B95130A3BA1C}" type="slidenum">
              <a:rPr lang="en-US" smtClean="0"/>
              <a:t>14</a:t>
            </a:fld>
            <a:endParaRPr lang="en-US" dirty="0"/>
          </a:p>
        </p:txBody>
      </p:sp>
    </p:spTree>
    <p:extLst>
      <p:ext uri="{BB962C8B-B14F-4D97-AF65-F5344CB8AC3E}">
        <p14:creationId xmlns:p14="http://schemas.microsoft.com/office/powerpoint/2010/main" val="31612179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C0A620C-EFCE-43A0-B9F1-4B7B2D4E8BDD}"/>
              </a:ext>
            </a:extLst>
          </p:cNvPr>
          <p:cNvSpPr>
            <a:spLocks noGrp="1"/>
          </p:cNvSpPr>
          <p:nvPr>
            <p:ph type="title"/>
          </p:nvPr>
        </p:nvSpPr>
        <p:spPr>
          <a:xfrm>
            <a:off x="527401" y="332656"/>
            <a:ext cx="6989539" cy="720080"/>
          </a:xfrm>
        </p:spPr>
        <p:txBody>
          <a:bodyPr>
            <a:noAutofit/>
          </a:bodyPr>
          <a:lstStyle/>
          <a:p>
            <a:r>
              <a:rPr lang="hr-HR" sz="2800" b="1" dirty="0">
                <a:latin typeface="Times New Roman" panose="02020603050405020304" pitchFamily="18" charset="0"/>
                <a:cs typeface="Times New Roman" panose="02020603050405020304" pitchFamily="18" charset="0"/>
              </a:rPr>
              <a:t>     ZAKON O KAZNENOM POSTUPKU</a:t>
            </a:r>
            <a:br>
              <a:rPr lang="hr-HR" sz="2400" b="1" dirty="0">
                <a:latin typeface="Times New Roman" panose="02020603050405020304" pitchFamily="18" charset="0"/>
                <a:cs typeface="Times New Roman" panose="02020603050405020304" pitchFamily="18" charset="0"/>
              </a:rPr>
            </a:br>
            <a:endParaRPr lang="hr-HR" sz="2400" b="1" dirty="0">
              <a:latin typeface="Times New Roman" panose="02020603050405020304" pitchFamily="18" charset="0"/>
              <a:cs typeface="Times New Roman" panose="02020603050405020304" pitchFamily="18" charset="0"/>
            </a:endParaRPr>
          </a:p>
        </p:txBody>
      </p:sp>
      <p:sp>
        <p:nvSpPr>
          <p:cNvPr id="8" name="Rezervirano mjesto sadržaja 2">
            <a:extLst>
              <a:ext uri="{FF2B5EF4-FFF2-40B4-BE49-F238E27FC236}">
                <a16:creationId xmlns:a16="http://schemas.microsoft.com/office/drawing/2014/main" id="{E034C974-EE53-4DA4-9F24-E1E5F6723F5A}"/>
              </a:ext>
            </a:extLst>
          </p:cNvPr>
          <p:cNvSpPr>
            <a:spLocks noGrp="1"/>
          </p:cNvSpPr>
          <p:nvPr>
            <p:ph idx="1"/>
          </p:nvPr>
        </p:nvSpPr>
        <p:spPr>
          <a:xfrm>
            <a:off x="500613" y="1196752"/>
            <a:ext cx="7016327" cy="5209736"/>
          </a:xfrm>
        </p:spPr>
        <p:txBody>
          <a:bodyPr>
            <a:noAutofit/>
          </a:bodyPr>
          <a:lstStyle/>
          <a:p>
            <a:pPr marL="342900" lvl="0" indent="-342900" algn="just" defTabSz="457200">
              <a:spcBef>
                <a:spcPts val="1000"/>
              </a:spcBef>
              <a:buClr>
                <a:srgbClr val="5FCBEF"/>
              </a:buClr>
            </a:pP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CILJEVI:</a:t>
            </a:r>
          </a:p>
          <a:p>
            <a:pPr marL="1143000" lvl="2" indent="-228600" algn="just" defTabSz="457200">
              <a:spcBef>
                <a:spcPts val="1000"/>
              </a:spcBef>
              <a:buClr>
                <a:srgbClr val="5FCBEF"/>
              </a:buClr>
            </a:pP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usklađivanje s </a:t>
            </a: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Direktivom</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2016/1919/EU</a:t>
            </a: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 o pravnoj pomoći </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za osumnjičenike i okrivljenike u kaznenom postupku i za tražene osobe u postupku na temelju europskog uhidbenog naloga (pravo na pravnu pomoć branitelja na teret proračunskih sredstava)</a:t>
            </a:r>
          </a:p>
          <a:p>
            <a:pPr marL="1143000" lvl="2" indent="-228600" algn="just" defTabSz="457200">
              <a:spcBef>
                <a:spcPts val="1000"/>
              </a:spcBef>
              <a:buClr>
                <a:srgbClr val="5FCBEF"/>
              </a:buClr>
            </a:pP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ubrzavanje kaznenog postupka</a:t>
            </a:r>
          </a:p>
          <a:p>
            <a:pPr marL="1143000" lvl="2" indent="-228600" algn="just" defTabSz="457200">
              <a:spcBef>
                <a:spcPts val="1000"/>
              </a:spcBef>
              <a:buClr>
                <a:srgbClr val="5FCBEF"/>
              </a:buClr>
            </a:pP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osnaživanje mjera opreza</a:t>
            </a:r>
          </a:p>
          <a:p>
            <a:pPr marL="914400" lvl="2" indent="0" algn="just" defTabSz="457200">
              <a:spcBef>
                <a:spcPts val="1000"/>
              </a:spcBef>
              <a:buClr>
                <a:srgbClr val="5FCBEF"/>
              </a:buClr>
              <a:buNone/>
            </a:pPr>
            <a:endParaRPr lang="hr-HR" sz="1600" dirty="0">
              <a:solidFill>
                <a:prstClr val="black">
                  <a:lumMod val="75000"/>
                  <a:lumOff val="25000"/>
                </a:prstClr>
              </a:solidFill>
              <a:latin typeface="Times New Roman" panose="02020603050405020304" pitchFamily="18" charset="0"/>
              <a:cs typeface="Times New Roman" panose="02020603050405020304" pitchFamily="18" charset="0"/>
            </a:endParaRPr>
          </a:p>
          <a:p>
            <a:pPr marL="342900" lvl="0" indent="-342900" algn="just" defTabSz="457200">
              <a:spcBef>
                <a:spcPts val="1000"/>
              </a:spcBef>
              <a:buClr>
                <a:srgbClr val="5FCBEF"/>
              </a:buClr>
            </a:pP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Direktiva 2016/1919/EU </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o pravnoj pomoći za osumnjičenike i okrivljenike u kaznenom postupku i za tražene osobe u postupku na temelju europskog uhidbenog naloga traži:</a:t>
            </a:r>
          </a:p>
          <a:p>
            <a:pPr marL="0" indent="0" algn="just" defTabSz="457200">
              <a:spcBef>
                <a:spcPts val="1000"/>
              </a:spcBef>
              <a:buClr>
                <a:srgbClr val="5FCBEF"/>
              </a:buClr>
              <a:buNone/>
            </a:pP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 da uhićenici, osumnjičenici i okrivljenici slabijeg imovnog stanja, u pristupu           obrani, ne budu u nepovoljnijem položaju od onih boljeg imovnog stanja - trošak obrane snosi država - </a:t>
            </a: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novi institut privremena pravna pomoć branitelja na teret proračunskih sredstava</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tj. širenje instituta tzv. „siromaškog branitelja”</a:t>
            </a:r>
          </a:p>
          <a:p>
            <a:pPr marL="0" lvl="0" indent="0" algn="just" defTabSz="457200">
              <a:spcBef>
                <a:spcPts val="1000"/>
              </a:spcBef>
              <a:buClr>
                <a:srgbClr val="5FCBEF"/>
              </a:buClr>
              <a:buNone/>
            </a:pPr>
            <a:endParaRPr lang="hr-HR" sz="1600" dirty="0">
              <a:solidFill>
                <a:prstClr val="black">
                  <a:lumMod val="75000"/>
                  <a:lumOff val="25000"/>
                </a:prstClr>
              </a:solidFill>
            </a:endParaRPr>
          </a:p>
          <a:p>
            <a:pPr marL="914400" lvl="2" indent="0" algn="just" defTabSz="457200">
              <a:spcBef>
                <a:spcPts val="1000"/>
              </a:spcBef>
              <a:buClr>
                <a:srgbClr val="5FCBEF"/>
              </a:buClr>
              <a:buNone/>
            </a:pPr>
            <a:endParaRPr lang="hr-HR" sz="1400" dirty="0">
              <a:solidFill>
                <a:prstClr val="black">
                  <a:lumMod val="75000"/>
                  <a:lumOff val="25000"/>
                </a:prstClr>
              </a:solidFill>
            </a:endParaRPr>
          </a:p>
          <a:p>
            <a:pPr marL="0" indent="0" algn="just">
              <a:buNone/>
            </a:pPr>
            <a:endParaRPr lang="hr-HR" sz="2100" dirty="0">
              <a:latin typeface="Times New Roman" panose="02020603050405020304" pitchFamily="18" charset="0"/>
              <a:cs typeface="Times New Roman" panose="02020603050405020304" pitchFamily="18" charset="0"/>
            </a:endParaRPr>
          </a:p>
        </p:txBody>
      </p:sp>
      <p:sp>
        <p:nvSpPr>
          <p:cNvPr id="3" name="Rezervirano mjesto broja slajda 2"/>
          <p:cNvSpPr>
            <a:spLocks noGrp="1"/>
          </p:cNvSpPr>
          <p:nvPr>
            <p:ph type="sldNum" sz="quarter" idx="12"/>
          </p:nvPr>
        </p:nvSpPr>
        <p:spPr/>
        <p:txBody>
          <a:bodyPr/>
          <a:lstStyle/>
          <a:p>
            <a:fld id="{519954A3-9DFD-4C44-94BA-B95130A3BA1C}" type="slidenum">
              <a:rPr lang="en-US" smtClean="0"/>
              <a:t>15</a:t>
            </a:fld>
            <a:endParaRPr lang="en-US" dirty="0"/>
          </a:p>
        </p:txBody>
      </p:sp>
    </p:spTree>
    <p:extLst>
      <p:ext uri="{BB962C8B-B14F-4D97-AF65-F5344CB8AC3E}">
        <p14:creationId xmlns:p14="http://schemas.microsoft.com/office/powerpoint/2010/main" val="8353215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08001" y="609600"/>
            <a:ext cx="6447501" cy="875184"/>
          </a:xfrm>
        </p:spPr>
        <p:txBody>
          <a:bodyPr>
            <a:normAutofit/>
          </a:bodyPr>
          <a:lstStyle/>
          <a:p>
            <a:r>
              <a:rPr lang="hr-HR" sz="2400" dirty="0">
                <a:solidFill>
                  <a:srgbClr val="5FCBEF"/>
                </a:solidFill>
                <a:latin typeface="Times New Roman" panose="02020603050405020304" pitchFamily="18" charset="0"/>
                <a:cs typeface="Times New Roman" panose="02020603050405020304" pitchFamily="18" charset="0"/>
              </a:rPr>
              <a:t>NOVA RJEŠENJAKOJIMA SE UBRZAVA KAZNENI POSTUPAK</a:t>
            </a:r>
            <a:endParaRPr lang="hr-HR" sz="2400" dirty="0">
              <a:latin typeface="Times New Roman" panose="02020603050405020304" pitchFamily="18" charset="0"/>
              <a:cs typeface="Times New Roman" panose="02020603050405020304" pitchFamily="18" charset="0"/>
            </a:endParaRPr>
          </a:p>
        </p:txBody>
      </p:sp>
      <p:sp>
        <p:nvSpPr>
          <p:cNvPr id="3" name="Rezervirano mjesto sadržaja 2"/>
          <p:cNvSpPr>
            <a:spLocks noGrp="1"/>
          </p:cNvSpPr>
          <p:nvPr>
            <p:ph idx="1"/>
          </p:nvPr>
        </p:nvSpPr>
        <p:spPr>
          <a:xfrm>
            <a:off x="508001" y="1412776"/>
            <a:ext cx="6447501" cy="4628587"/>
          </a:xfrm>
        </p:spPr>
        <p:txBody>
          <a:bodyPr>
            <a:normAutofit/>
          </a:bodyPr>
          <a:lstStyle/>
          <a:p>
            <a:pPr marL="0" lvl="0" indent="0" algn="just" defTabSz="457200">
              <a:spcBef>
                <a:spcPts val="1000"/>
              </a:spcBef>
              <a:buClr>
                <a:srgbClr val="5FCBEF"/>
              </a:buClr>
              <a:buNone/>
            </a:pPr>
            <a:r>
              <a:rPr lang="hr-HR" sz="1600" dirty="0">
                <a:solidFill>
                  <a:prstClr val="black">
                    <a:lumMod val="75000"/>
                    <a:lumOff val="25000"/>
                  </a:prstClr>
                </a:solidFill>
              </a:rPr>
              <a:t>	</a:t>
            </a:r>
            <a:endParaRPr lang="hr-HR" sz="1500" dirty="0">
              <a:solidFill>
                <a:prstClr val="black">
                  <a:lumMod val="75000"/>
                  <a:lumOff val="25000"/>
                </a:prstClr>
              </a:solidFill>
              <a:latin typeface="Times New Roman" panose="02020603050405020304" pitchFamily="18" charset="0"/>
              <a:cs typeface="Times New Roman" panose="02020603050405020304" pitchFamily="18" charset="0"/>
            </a:endParaRPr>
          </a:p>
          <a:p>
            <a:pPr marL="342900" lvl="0" indent="-342900" defTabSz="457200">
              <a:spcBef>
                <a:spcPts val="1000"/>
              </a:spcBef>
              <a:buClr>
                <a:srgbClr val="5FCBEF"/>
              </a:buClr>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IZUZEĆE</a:t>
            </a:r>
          </a:p>
          <a:p>
            <a:pPr marL="342900" lvl="0" indent="-342900" defTabSz="457200">
              <a:spcBef>
                <a:spcPts val="1000"/>
              </a:spcBef>
              <a:buClr>
                <a:srgbClr val="5FCBEF"/>
              </a:buClr>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KONCENTRACIJA IZDVAJANJA NEZAKONITIH DOKAZA</a:t>
            </a:r>
          </a:p>
          <a:p>
            <a:pPr marL="342900" lvl="0" indent="-342900" defTabSz="457200">
              <a:spcBef>
                <a:spcPts val="1000"/>
              </a:spcBef>
              <a:buClr>
                <a:srgbClr val="5FCBEF"/>
              </a:buClr>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ČITANJE RANIJE IZVEDENIH DOKAZA BEZ SUGLASNOSTI STRANAKA</a:t>
            </a:r>
          </a:p>
          <a:p>
            <a:pPr marL="342900" lvl="0" indent="-342900" algn="just" defTabSz="457200">
              <a:spcBef>
                <a:spcPts val="1000"/>
              </a:spcBef>
              <a:buClr>
                <a:srgbClr val="5FCBEF"/>
              </a:buClr>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UBRZANJE RADA POLICIJE</a:t>
            </a:r>
          </a:p>
          <a:p>
            <a:pPr marL="342900" lvl="0" indent="-342900" defTabSz="457200">
              <a:spcBef>
                <a:spcPts val="1000"/>
              </a:spcBef>
              <a:buClr>
                <a:srgbClr val="5FCBEF"/>
              </a:buClr>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ODREĐIVANJE ILI PRODULJENJE ISTRAŽNOG ZATVORA KOD NEPRAVOMOĆNE PRESUDE - KAZNA ZATVORA 5 GODINA ILI TEŽA </a:t>
            </a:r>
          </a:p>
          <a:p>
            <a:pPr marL="342900" lvl="0" indent="-342900" algn="just" defTabSz="457200">
              <a:spcBef>
                <a:spcPts val="1000"/>
              </a:spcBef>
              <a:buClr>
                <a:srgbClr val="5FCBEF"/>
              </a:buClr>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BRISANJE PRIPREMNOG ROČIŠTA DO 15 GODINA</a:t>
            </a:r>
            <a:endParaRPr lang="hr-HR" sz="1800" dirty="0">
              <a:solidFill>
                <a:prstClr val="black">
                  <a:lumMod val="75000"/>
                  <a:lumOff val="25000"/>
                </a:prstClr>
              </a:solidFill>
              <a:latin typeface="Times New Roman" panose="02020603050405020304" pitchFamily="18" charset="0"/>
              <a:cs typeface="Times New Roman" panose="02020603050405020304" pitchFamily="18" charset="0"/>
            </a:endParaRPr>
          </a:p>
          <a:p>
            <a:pPr marL="342900" lvl="0" indent="-342900" algn="just" defTabSz="457200">
              <a:spcBef>
                <a:spcPts val="1000"/>
              </a:spcBef>
              <a:buClr>
                <a:srgbClr val="5FCBEF"/>
              </a:buClr>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BRISANJE UVODNIH GOVORA </a:t>
            </a:r>
          </a:p>
          <a:p>
            <a:pPr marL="342900" lvl="0" indent="-342900" defTabSz="457200">
              <a:spcBef>
                <a:spcPts val="1000"/>
              </a:spcBef>
              <a:buClr>
                <a:srgbClr val="5FCBEF"/>
              </a:buClr>
            </a:pPr>
            <a:endParaRPr lang="hr-HR" sz="1800" b="1" dirty="0">
              <a:solidFill>
                <a:prstClr val="black">
                  <a:lumMod val="75000"/>
                  <a:lumOff val="25000"/>
                </a:prstClr>
              </a:solidFill>
            </a:endParaRPr>
          </a:p>
          <a:p>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16</a:t>
            </a:fld>
            <a:endParaRPr lang="en-US" dirty="0"/>
          </a:p>
        </p:txBody>
      </p:sp>
    </p:spTree>
    <p:extLst>
      <p:ext uri="{BB962C8B-B14F-4D97-AF65-F5344CB8AC3E}">
        <p14:creationId xmlns:p14="http://schemas.microsoft.com/office/powerpoint/2010/main" val="4070969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6BA02D7-6A24-4C9F-95A2-0E74C6C069FC}"/>
              </a:ext>
            </a:extLst>
          </p:cNvPr>
          <p:cNvSpPr>
            <a:spLocks noGrp="1"/>
          </p:cNvSpPr>
          <p:nvPr>
            <p:ph idx="1"/>
          </p:nvPr>
        </p:nvSpPr>
        <p:spPr>
          <a:xfrm>
            <a:off x="467544" y="548680"/>
            <a:ext cx="6552728" cy="6048672"/>
          </a:xfrm>
        </p:spPr>
        <p:txBody>
          <a:bodyPr>
            <a:noAutofit/>
          </a:bodyPr>
          <a:lstStyle/>
          <a:p>
            <a:pPr algn="just"/>
            <a:r>
              <a:rPr lang="hr-HR" sz="1600" b="1" dirty="0">
                <a:latin typeface="Times New Roman" panose="02020603050405020304" pitchFamily="18" charset="0"/>
                <a:cs typeface="Times New Roman" panose="02020603050405020304" pitchFamily="18" charset="0"/>
              </a:rPr>
              <a:t>IZUZEĆE</a:t>
            </a:r>
            <a:endParaRPr lang="hr-HR" sz="1600" dirty="0">
              <a:latin typeface="Times New Roman" panose="02020603050405020304" pitchFamily="18" charset="0"/>
              <a:cs typeface="Times New Roman" panose="02020603050405020304" pitchFamily="18" charset="0"/>
            </a:endParaRPr>
          </a:p>
          <a:p>
            <a:pPr lvl="1" algn="just">
              <a:buFont typeface="Arial" panose="020B0604020202020204" pitchFamily="34" charset="0"/>
              <a:buChar char="•"/>
            </a:pPr>
            <a:r>
              <a:rPr lang="hr-HR" sz="1450" b="1" dirty="0">
                <a:solidFill>
                  <a:srgbClr val="FF0000"/>
                </a:solidFill>
                <a:latin typeface="Times New Roman" panose="02020603050405020304" pitchFamily="18" charset="0"/>
                <a:cs typeface="Times New Roman" panose="02020603050405020304" pitchFamily="18" charset="0"/>
              </a:rPr>
              <a:t>novi Prijedlog </a:t>
            </a:r>
            <a:r>
              <a:rPr lang="hr-HR" sz="1450" dirty="0">
                <a:latin typeface="Times New Roman" panose="02020603050405020304" pitchFamily="18" charset="0"/>
                <a:cs typeface="Times New Roman" panose="02020603050405020304" pitchFamily="18" charset="0"/>
              </a:rPr>
              <a:t>– zahtjev za izuzeće suca višeg suda – može se podnijeti tek nakon što predmet u povodu žalbe bude zaprimljen na višem sudu, a što je po važećem rješenju bilo moguće</a:t>
            </a:r>
          </a:p>
          <a:p>
            <a:pPr marL="342900" lvl="1" indent="0" algn="just">
              <a:buNone/>
            </a:pPr>
            <a:endParaRPr lang="hr-HR" sz="1600" dirty="0">
              <a:latin typeface="Times New Roman" panose="02020603050405020304" pitchFamily="18" charset="0"/>
              <a:cs typeface="Times New Roman" panose="02020603050405020304" pitchFamily="18" charset="0"/>
            </a:endParaRPr>
          </a:p>
          <a:p>
            <a:pPr algn="just"/>
            <a:r>
              <a:rPr lang="hr-HR" sz="1600" b="1" dirty="0">
                <a:latin typeface="Times New Roman" panose="02020603050405020304" pitchFamily="18" charset="0"/>
                <a:cs typeface="Times New Roman" panose="02020603050405020304" pitchFamily="18" charset="0"/>
              </a:rPr>
              <a:t>UBRZANJE POSTUPKA PRED OPTUŽNIM VIJEĆEM KONCENTRACIJOM PRIJEDLOGA ZA IZDVAJANJE NEZAKONITIH DOKAZA</a:t>
            </a:r>
            <a:endParaRPr lang="hr-HR" sz="1600" dirty="0">
              <a:latin typeface="Times New Roman" panose="02020603050405020304" pitchFamily="18" charset="0"/>
              <a:cs typeface="Times New Roman" panose="02020603050405020304" pitchFamily="18" charset="0"/>
            </a:endParaRPr>
          </a:p>
          <a:p>
            <a:pPr lvl="1" algn="just">
              <a:buFont typeface="Arial" panose="020B0604020202020204" pitchFamily="34" charset="0"/>
              <a:buChar char="•"/>
            </a:pPr>
            <a:r>
              <a:rPr lang="hr-HR" sz="1600" b="1" dirty="0">
                <a:solidFill>
                  <a:srgbClr val="FF0000"/>
                </a:solidFill>
                <a:latin typeface="Times New Roman" panose="02020603050405020304" pitchFamily="18" charset="0"/>
                <a:cs typeface="Times New Roman" panose="02020603050405020304" pitchFamily="18" charset="0"/>
              </a:rPr>
              <a:t>novi Prijedlog </a:t>
            </a:r>
            <a:r>
              <a:rPr lang="hr-HR" sz="1600" dirty="0">
                <a:latin typeface="Times New Roman" panose="02020603050405020304" pitchFamily="18" charset="0"/>
                <a:cs typeface="Times New Roman" panose="02020603050405020304" pitchFamily="18" charset="0"/>
              </a:rPr>
              <a:t>– na optužnom vijeću stranke moraju odmah staviti prijedlog za izdvajanje nezakonitih dokaza</a:t>
            </a:r>
          </a:p>
          <a:p>
            <a:pPr lvl="1" algn="just">
              <a:buFont typeface="Arial" panose="020B0604020202020204" pitchFamily="34" charset="0"/>
              <a:buChar char="•"/>
            </a:pPr>
            <a:r>
              <a:rPr lang="hr-HR" sz="1600" b="1" dirty="0">
                <a:latin typeface="Times New Roman" panose="02020603050405020304" pitchFamily="18" charset="0"/>
                <a:cs typeface="Times New Roman" panose="02020603050405020304" pitchFamily="18" charset="0"/>
              </a:rPr>
              <a:t>važeći Zakon</a:t>
            </a:r>
            <a:r>
              <a:rPr lang="hr-HR" sz="1600" dirty="0">
                <a:latin typeface="Times New Roman" panose="02020603050405020304" pitchFamily="18" charset="0"/>
                <a:cs typeface="Times New Roman" panose="02020603050405020304" pitchFamily="18" charset="0"/>
              </a:rPr>
              <a:t> – strankama je dopušteno stavljanje više prijedloga za izdvajanje nezakonitih dokaza na više sjednica optužnog vijeća</a:t>
            </a:r>
          </a:p>
          <a:p>
            <a:pPr marL="0" indent="0" algn="just">
              <a:buClr>
                <a:srgbClr val="5FCBEF"/>
              </a:buClr>
              <a:buNone/>
            </a:pPr>
            <a:endParaRPr lang="hr-HR" sz="1600" dirty="0">
              <a:solidFill>
                <a:prstClr val="black">
                  <a:lumMod val="75000"/>
                  <a:lumOff val="25000"/>
                </a:prstClr>
              </a:solidFill>
              <a:latin typeface="Times New Roman" panose="02020603050405020304" pitchFamily="18" charset="0"/>
              <a:cs typeface="Times New Roman" panose="02020603050405020304" pitchFamily="18" charset="0"/>
            </a:endParaRPr>
          </a:p>
          <a:p>
            <a:pPr marL="342900" lvl="1" indent="0" algn="just">
              <a:buNone/>
            </a:pPr>
            <a:endParaRPr lang="hr-HR" sz="1800" dirty="0">
              <a:latin typeface="Times New Roman" panose="02020603050405020304" pitchFamily="18" charset="0"/>
              <a:cs typeface="Times New Roman" panose="02020603050405020304" pitchFamily="18" charset="0"/>
            </a:endParaRPr>
          </a:p>
          <a:p>
            <a:pPr marL="342900" lvl="1" indent="0" algn="just">
              <a:buNone/>
            </a:pPr>
            <a:endParaRPr lang="hr-HR" sz="1800" dirty="0">
              <a:latin typeface="Times New Roman" panose="02020603050405020304" pitchFamily="18" charset="0"/>
              <a:cs typeface="Times New Roman" panose="02020603050405020304" pitchFamily="18" charset="0"/>
            </a:endParaRPr>
          </a:p>
          <a:p>
            <a:pPr marL="342900" lvl="1" indent="0" algn="just">
              <a:buNone/>
            </a:pPr>
            <a:endParaRPr lang="hr-HR" sz="1800" dirty="0">
              <a:latin typeface="Times New Roman" panose="02020603050405020304" pitchFamily="18" charset="0"/>
              <a:cs typeface="Times New Roman" panose="02020603050405020304" pitchFamily="18" charset="0"/>
            </a:endParaRPr>
          </a:p>
          <a:p>
            <a:pPr algn="just"/>
            <a:endParaRPr lang="hr-HR" sz="1800" dirty="0">
              <a:latin typeface="Times New Roman" panose="02020603050405020304" pitchFamily="18" charset="0"/>
              <a:cs typeface="Times New Roman" panose="02020603050405020304" pitchFamily="18" charset="0"/>
            </a:endParaRPr>
          </a:p>
        </p:txBody>
      </p:sp>
      <p:sp>
        <p:nvSpPr>
          <p:cNvPr id="2" name="Rezervirano mjesto broja slajda 1"/>
          <p:cNvSpPr>
            <a:spLocks noGrp="1"/>
          </p:cNvSpPr>
          <p:nvPr>
            <p:ph type="sldNum" sz="quarter" idx="12"/>
          </p:nvPr>
        </p:nvSpPr>
        <p:spPr/>
        <p:txBody>
          <a:bodyPr/>
          <a:lstStyle/>
          <a:p>
            <a:fld id="{519954A3-9DFD-4C44-94BA-B95130A3BA1C}" type="slidenum">
              <a:rPr lang="en-US" smtClean="0"/>
              <a:t>17</a:t>
            </a:fld>
            <a:endParaRPr lang="en-US" dirty="0"/>
          </a:p>
        </p:txBody>
      </p:sp>
    </p:spTree>
    <p:extLst>
      <p:ext uri="{BB962C8B-B14F-4D97-AF65-F5344CB8AC3E}">
        <p14:creationId xmlns:p14="http://schemas.microsoft.com/office/powerpoint/2010/main" val="3627436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49322FF-2B39-4605-85FE-2711E897FA9D}"/>
              </a:ext>
            </a:extLst>
          </p:cNvPr>
          <p:cNvSpPr>
            <a:spLocks noGrp="1"/>
          </p:cNvSpPr>
          <p:nvPr>
            <p:ph idx="1"/>
          </p:nvPr>
        </p:nvSpPr>
        <p:spPr>
          <a:xfrm>
            <a:off x="467544" y="373092"/>
            <a:ext cx="6988362" cy="5864220"/>
          </a:xfrm>
        </p:spPr>
        <p:txBody>
          <a:bodyPr>
            <a:normAutofit/>
          </a:bodyPr>
          <a:lstStyle/>
          <a:p>
            <a:pPr lvl="0" algn="just">
              <a:buClr>
                <a:srgbClr val="5FCBEF"/>
              </a:buClr>
            </a:pP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ČITANJE RANIJE IZVEDENIH DOKAZA BEZ SUGLASNOSTI STRANAKA </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kod promjene predsjednika vijeća/suca</a:t>
            </a: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 </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a:t>
            </a:r>
          </a:p>
          <a:p>
            <a:pPr lvl="1" algn="just">
              <a:buClr>
                <a:srgbClr val="5FCBEF"/>
              </a:buClr>
              <a:buFont typeface="Arial" panose="020B0604020202020204" pitchFamily="34" charset="0"/>
              <a:buChar char="•"/>
            </a:pPr>
            <a:r>
              <a:rPr lang="hr-HR" sz="1600" b="1" dirty="0">
                <a:solidFill>
                  <a:srgbClr val="FF0000"/>
                </a:solidFill>
                <a:latin typeface="Times New Roman" panose="02020603050405020304" pitchFamily="18" charset="0"/>
                <a:cs typeface="Times New Roman" panose="02020603050405020304" pitchFamily="18" charset="0"/>
              </a:rPr>
              <a:t>novi Prijedlog </a:t>
            </a:r>
            <a:r>
              <a:rPr lang="hr-HR" sz="1600" dirty="0">
                <a:latin typeface="Times New Roman" panose="02020603050405020304" pitchFamily="18" charset="0"/>
                <a:cs typeface="Times New Roman" panose="02020603050405020304" pitchFamily="18" charset="0"/>
              </a:rPr>
              <a:t>–</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zapisnici o iskazima svjedoka ili vještaka ranije ispitanih na raspravi pred drugim predsjednikom vijeća/sucem, ali u prisutnosti stranaka, mogu se pročitati bez suglasnosti stranaka</a:t>
            </a:r>
          </a:p>
          <a:p>
            <a:pPr lvl="1" algn="just">
              <a:buClr>
                <a:srgbClr val="5FCBEF"/>
              </a:buClr>
              <a:buFont typeface="Arial" panose="020B0604020202020204" pitchFamily="34" charset="0"/>
              <a:buChar char="•"/>
            </a:pP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važeći Zakon </a:t>
            </a:r>
            <a:r>
              <a:rPr lang="hr-HR" sz="1600" dirty="0">
                <a:latin typeface="Times New Roman" panose="02020603050405020304" pitchFamily="18" charset="0"/>
                <a:cs typeface="Times New Roman" panose="02020603050405020304" pitchFamily="18" charset="0"/>
              </a:rPr>
              <a:t>–</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kada stranke nisu bile suglasne s čitanjem, sud je morao pozvati i ponovno ispitati sve svjedoke i vještake</a:t>
            </a:r>
          </a:p>
          <a:p>
            <a:pPr marL="342900" lvl="1" indent="0" algn="just">
              <a:buClr>
                <a:srgbClr val="5FCBEF"/>
              </a:buClr>
              <a:buNone/>
            </a:pPr>
            <a:endParaRPr lang="hr-HR" sz="1600" dirty="0">
              <a:solidFill>
                <a:prstClr val="black">
                  <a:lumMod val="75000"/>
                  <a:lumOff val="25000"/>
                </a:prstClr>
              </a:solidFill>
              <a:latin typeface="Times New Roman" panose="02020603050405020304" pitchFamily="18" charset="0"/>
              <a:cs typeface="Times New Roman" panose="02020603050405020304" pitchFamily="18" charset="0"/>
            </a:endParaRPr>
          </a:p>
          <a:p>
            <a:pPr marL="342900" lvl="0" indent="-342900" algn="just" defTabSz="457200">
              <a:spcBef>
                <a:spcPts val="1000"/>
              </a:spcBef>
              <a:buClr>
                <a:srgbClr val="5FCBEF"/>
              </a:buClr>
            </a:pP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UBRZANJE RADA POLICIJE </a:t>
            </a:r>
          </a:p>
          <a:p>
            <a:pPr marL="742950" lvl="1" indent="-285750" algn="just" defTabSz="457200">
              <a:spcBef>
                <a:spcPts val="1000"/>
              </a:spcBef>
              <a:buClr>
                <a:srgbClr val="5FCBEF"/>
              </a:buClr>
              <a:buFont typeface="Arial" panose="020B0604020202020204" pitchFamily="34" charset="0"/>
              <a:buChar char="•"/>
            </a:pPr>
            <a:r>
              <a:rPr lang="hr-HR" sz="1600" b="1" dirty="0">
                <a:solidFill>
                  <a:srgbClr val="FF0000"/>
                </a:solidFill>
                <a:latin typeface="Times New Roman" panose="02020603050405020304" pitchFamily="18" charset="0"/>
                <a:cs typeface="Times New Roman" panose="02020603050405020304" pitchFamily="18" charset="0"/>
              </a:rPr>
              <a:t>novi Prijedlog</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a:t>
            </a: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 </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mogu samostalno bez naloga državnog odvjetnika obaviti dokaznu radnju prepoznavanja, zatražiti potrebna vještačenja (osim obdukcije, ekshumacije i molekularno-genetske analize), zatražiti tjelesni pregled i uzimanje krvi i urina od okrivljenika i drugih osoba, a o čemu su pravovremeno dužni izvijestiti državnog odvjetnika</a:t>
            </a:r>
          </a:p>
          <a:p>
            <a:pPr marL="742950" lvl="1" indent="-285750" algn="just" defTabSz="457200">
              <a:spcBef>
                <a:spcPts val="1000"/>
              </a:spcBef>
              <a:buClr>
                <a:srgbClr val="5FCBEF"/>
              </a:buClr>
              <a:buFont typeface="Arial" panose="020B0604020202020204" pitchFamily="34" charset="0"/>
              <a:buChar char="•"/>
            </a:pP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važeći Zakon</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samo uz nalog državnog odvjetnika, a što je u praksi dovodilo do nepotrebnog administriranja i ponavljanja sadržaja </a:t>
            </a:r>
          </a:p>
          <a:p>
            <a:pPr lvl="0" algn="just">
              <a:buClr>
                <a:srgbClr val="5FCBEF"/>
              </a:buClr>
            </a:pPr>
            <a:endParaRPr lang="hr-HR" dirty="0">
              <a:solidFill>
                <a:prstClr val="black">
                  <a:lumMod val="75000"/>
                  <a:lumOff val="25000"/>
                </a:prstClr>
              </a:solidFill>
            </a:endParaRPr>
          </a:p>
          <a:p>
            <a:pPr lvl="0">
              <a:buClr>
                <a:srgbClr val="5FCBEF"/>
              </a:buClr>
              <a:buFont typeface="Wingdings" panose="05000000000000000000" pitchFamily="2" charset="2"/>
              <a:buChar char="Ø"/>
            </a:pPr>
            <a:endParaRPr lang="hr-HR" dirty="0">
              <a:solidFill>
                <a:prstClr val="black">
                  <a:lumMod val="75000"/>
                  <a:lumOff val="25000"/>
                </a:prstClr>
              </a:solidFill>
            </a:endParaRPr>
          </a:p>
          <a:p>
            <a:endParaRPr lang="hr-HR" dirty="0"/>
          </a:p>
        </p:txBody>
      </p:sp>
      <p:sp>
        <p:nvSpPr>
          <p:cNvPr id="2" name="Rezervirano mjesto broja slajda 1"/>
          <p:cNvSpPr>
            <a:spLocks noGrp="1"/>
          </p:cNvSpPr>
          <p:nvPr>
            <p:ph type="sldNum" sz="quarter" idx="12"/>
          </p:nvPr>
        </p:nvSpPr>
        <p:spPr/>
        <p:txBody>
          <a:bodyPr/>
          <a:lstStyle/>
          <a:p>
            <a:fld id="{519954A3-9DFD-4C44-94BA-B95130A3BA1C}" type="slidenum">
              <a:rPr lang="en-US" smtClean="0"/>
              <a:t>18</a:t>
            </a:fld>
            <a:endParaRPr lang="en-US" dirty="0"/>
          </a:p>
        </p:txBody>
      </p:sp>
    </p:spTree>
    <p:extLst>
      <p:ext uri="{BB962C8B-B14F-4D97-AF65-F5344CB8AC3E}">
        <p14:creationId xmlns:p14="http://schemas.microsoft.com/office/powerpoint/2010/main" val="2127458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08001" y="609600"/>
            <a:ext cx="6296247" cy="947192"/>
          </a:xfrm>
        </p:spPr>
        <p:txBody>
          <a:bodyPr>
            <a:noAutofit/>
          </a:bodyPr>
          <a:lstStyle/>
          <a:p>
            <a:r>
              <a:rPr lang="hr-HR" sz="2000" b="1" dirty="0">
                <a:solidFill>
                  <a:prstClr val="black">
                    <a:lumMod val="75000"/>
                    <a:lumOff val="25000"/>
                  </a:prstClr>
                </a:solidFill>
                <a:latin typeface="Times New Roman" panose="02020603050405020304" pitchFamily="18" charset="0"/>
                <a:cs typeface="Times New Roman" panose="02020603050405020304" pitchFamily="18" charset="0"/>
              </a:rPr>
              <a:t>ODREĐIVANJE ILI PRODULJENJE ISTRAŽNOG ZATVORA </a:t>
            </a: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KOD</a:t>
            </a:r>
            <a:r>
              <a:rPr lang="hr-HR" sz="2000" b="1" dirty="0">
                <a:solidFill>
                  <a:prstClr val="black">
                    <a:lumMod val="75000"/>
                    <a:lumOff val="25000"/>
                  </a:prstClr>
                </a:solidFill>
                <a:latin typeface="Times New Roman" panose="02020603050405020304" pitchFamily="18" charset="0"/>
                <a:cs typeface="Times New Roman" panose="02020603050405020304" pitchFamily="18" charset="0"/>
              </a:rPr>
              <a:t> NEPRAVOMOĆNO IZREČENE KAZNE ZATVORA OD 5 GODINA ILI TEŽE </a:t>
            </a:r>
            <a:endParaRPr lang="hr-HR" sz="2000" dirty="0"/>
          </a:p>
        </p:txBody>
      </p:sp>
      <p:sp>
        <p:nvSpPr>
          <p:cNvPr id="4" name="Rezervirano mjesto sadržaja 2">
            <a:extLst>
              <a:ext uri="{FF2B5EF4-FFF2-40B4-BE49-F238E27FC236}">
                <a16:creationId xmlns:a16="http://schemas.microsoft.com/office/drawing/2014/main" id="{6291C97B-91C5-4823-8306-F3752EE1BF15}"/>
              </a:ext>
            </a:extLst>
          </p:cNvPr>
          <p:cNvSpPr>
            <a:spLocks noGrp="1"/>
          </p:cNvSpPr>
          <p:nvPr>
            <p:ph idx="1"/>
          </p:nvPr>
        </p:nvSpPr>
        <p:spPr>
          <a:xfrm>
            <a:off x="508001" y="1772816"/>
            <a:ext cx="6728295" cy="4628587"/>
          </a:xfrm>
        </p:spPr>
        <p:txBody>
          <a:bodyPr>
            <a:noAutofit/>
          </a:bodyPr>
          <a:lstStyle/>
          <a:p>
            <a:pPr marL="0" indent="0" algn="just">
              <a:buClr>
                <a:srgbClr val="5FCBEF"/>
              </a:buClr>
              <a:buNone/>
            </a:pPr>
            <a:r>
              <a:rPr lang="hr-HR" sz="1600" b="1" dirty="0">
                <a:solidFill>
                  <a:prstClr val="black">
                    <a:lumMod val="75000"/>
                    <a:lumOff val="25000"/>
                  </a:prstClr>
                </a:solidFill>
                <a:latin typeface="Times New Roman" panose="02020603050405020304" pitchFamily="18" charset="0"/>
                <a:cs typeface="Times New Roman" panose="02020603050405020304" pitchFamily="18" charset="0"/>
              </a:rPr>
              <a:t>Cilj: </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spriječiti izlazak iz istražnog zatvora okrivljenika kojemu je </a:t>
            </a:r>
            <a:r>
              <a:rPr lang="hr-HR" sz="1600" u="sng" dirty="0">
                <a:solidFill>
                  <a:prstClr val="black">
                    <a:lumMod val="75000"/>
                    <a:lumOff val="25000"/>
                  </a:prstClr>
                </a:solidFill>
                <a:latin typeface="Times New Roman" panose="02020603050405020304" pitchFamily="18" charset="0"/>
                <a:cs typeface="Times New Roman" panose="02020603050405020304" pitchFamily="18" charset="0"/>
              </a:rPr>
              <a:t>nepravomoćnom presudom izrečena kazna zatvora od 5 godina ili teža</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odnosno omogućiti sudu da odmah odredi istražni zatvor (ako se nalazi na slobodi)</a:t>
            </a:r>
          </a:p>
          <a:p>
            <a:pPr lvl="1" algn="just">
              <a:buClr>
                <a:srgbClr val="5FCBEF"/>
              </a:buClr>
              <a:buFont typeface="Arial" panose="020B0604020202020204" pitchFamily="34" charset="0"/>
              <a:buChar char="•"/>
            </a:pPr>
            <a:r>
              <a:rPr lang="hr-HR" sz="1600" b="1" dirty="0">
                <a:solidFill>
                  <a:srgbClr val="FF0000"/>
                </a:solidFill>
                <a:latin typeface="Times New Roman" panose="02020603050405020304" pitchFamily="18" charset="0"/>
                <a:cs typeface="Times New Roman" panose="02020603050405020304" pitchFamily="18" charset="0"/>
              </a:rPr>
              <a:t>novi Prijedlog </a:t>
            </a:r>
            <a:r>
              <a:rPr lang="hr-HR" sz="1600" dirty="0">
                <a:solidFill>
                  <a:prstClr val="black">
                    <a:lumMod val="75000"/>
                    <a:lumOff val="25000"/>
                  </a:prstClr>
                </a:solidFill>
                <a:latin typeface="Times New Roman" panose="02020603050405020304" pitchFamily="18" charset="0"/>
                <a:cs typeface="Times New Roman" panose="02020603050405020304" pitchFamily="18" charset="0"/>
              </a:rPr>
              <a:t>– kazna zatvora od 5 godina ili teža – SUD ĆE UVIJEK ODREDITI ISTRAŽNI ZATVOR (i kad su istekli najdulji rokovi trajanja)</a:t>
            </a:r>
          </a:p>
          <a:p>
            <a:pPr lvl="1" algn="just">
              <a:buFont typeface="Arial" panose="020B0604020202020204" pitchFamily="34" charset="0"/>
              <a:buChar char="•"/>
            </a:pPr>
            <a:r>
              <a:rPr lang="hr-HR" sz="1600" b="1" dirty="0">
                <a:latin typeface="Times New Roman" panose="02020603050405020304" pitchFamily="18" charset="0"/>
                <a:cs typeface="Times New Roman" panose="02020603050405020304" pitchFamily="18" charset="0"/>
              </a:rPr>
              <a:t>važeći Zakon </a:t>
            </a:r>
            <a:r>
              <a:rPr lang="hr-HR" sz="1600" dirty="0">
                <a:latin typeface="Times New Roman" panose="02020603050405020304" pitchFamily="18" charset="0"/>
                <a:cs typeface="Times New Roman" panose="02020603050405020304" pitchFamily="18" charset="0"/>
              </a:rPr>
              <a:t>– sud nije imao mogućnost zadržati okrivljenika u istražnom zatvoru ako su istekli najdulji rokovi trajanja niti ga odrediti</a:t>
            </a:r>
            <a:endParaRPr lang="hr-HR" sz="1600" b="1" dirty="0">
              <a:latin typeface="Times New Roman" panose="02020603050405020304" pitchFamily="18" charset="0"/>
              <a:cs typeface="Times New Roman" panose="02020603050405020304" pitchFamily="18" charset="0"/>
            </a:endParaRPr>
          </a:p>
        </p:txBody>
      </p:sp>
      <p:sp>
        <p:nvSpPr>
          <p:cNvPr id="3" name="Rezervirano mjesto broja slajda 2"/>
          <p:cNvSpPr>
            <a:spLocks noGrp="1"/>
          </p:cNvSpPr>
          <p:nvPr>
            <p:ph type="sldNum" sz="quarter" idx="12"/>
          </p:nvPr>
        </p:nvSpPr>
        <p:spPr/>
        <p:txBody>
          <a:bodyPr/>
          <a:lstStyle/>
          <a:p>
            <a:fld id="{519954A3-9DFD-4C44-94BA-B95130A3BA1C}" type="slidenum">
              <a:rPr lang="en-US" smtClean="0"/>
              <a:t>19</a:t>
            </a:fld>
            <a:endParaRPr lang="en-US" dirty="0"/>
          </a:p>
        </p:txBody>
      </p:sp>
    </p:spTree>
    <p:extLst>
      <p:ext uri="{BB962C8B-B14F-4D97-AF65-F5344CB8AC3E}">
        <p14:creationId xmlns:p14="http://schemas.microsoft.com/office/powerpoint/2010/main" val="2449607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548680"/>
            <a:ext cx="8229600" cy="864096"/>
          </a:xfrm>
        </p:spPr>
        <p:txBody>
          <a:bodyPr>
            <a:noAutofit/>
          </a:bodyPr>
          <a:lstStyle/>
          <a:p>
            <a:r>
              <a:rPr lang="hr-HR" sz="2800" b="1" dirty="0">
                <a:effectLst/>
                <a:latin typeface="Times New Roman" panose="02020603050405020304" pitchFamily="18" charset="0"/>
                <a:cs typeface="Times New Roman" panose="02020603050405020304" pitchFamily="18" charset="0"/>
              </a:rPr>
              <a:t>KAZNENI ZAKON</a:t>
            </a:r>
            <a:br>
              <a:rPr lang="hr-HR" sz="2800" b="1" dirty="0">
                <a:effectLst/>
                <a:latin typeface="Times New Roman" panose="02020603050405020304" pitchFamily="18" charset="0"/>
                <a:cs typeface="Times New Roman" panose="02020603050405020304" pitchFamily="18" charset="0"/>
              </a:rPr>
            </a:br>
            <a:r>
              <a:rPr lang="hr-HR" sz="2400" b="1" dirty="0">
                <a:effectLst/>
                <a:latin typeface="Times New Roman" panose="02020603050405020304" pitchFamily="18" charset="0"/>
                <a:cs typeface="Times New Roman" panose="02020603050405020304" pitchFamily="18" charset="0"/>
              </a:rPr>
              <a:t> </a:t>
            </a:r>
            <a:endParaRPr lang="hr-HR"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395536" y="1052736"/>
            <a:ext cx="7416824" cy="5256584"/>
          </a:xfrm>
        </p:spPr>
        <p:txBody>
          <a:bodyPr>
            <a:normAutofit fontScale="70000" lnSpcReduction="20000"/>
          </a:bodyPr>
          <a:lstStyle/>
          <a:p>
            <a:pPr marL="109728" indent="0">
              <a:buNone/>
            </a:pPr>
            <a:r>
              <a:rPr lang="hr-HR" sz="2400" b="1" dirty="0">
                <a:latin typeface="Times New Roman" panose="02020603050405020304" pitchFamily="18" charset="0"/>
                <a:cs typeface="Times New Roman" panose="02020603050405020304" pitchFamily="18" charset="0"/>
              </a:rPr>
              <a:t>CILJEVI:</a:t>
            </a:r>
          </a:p>
          <a:p>
            <a:pPr marL="109728" indent="0">
              <a:buNone/>
            </a:pPr>
            <a:endParaRPr lang="hr-HR" sz="1000" b="1" dirty="0">
              <a:latin typeface="Times New Roman" panose="02020603050405020304" pitchFamily="18" charset="0"/>
              <a:cs typeface="Times New Roman" panose="02020603050405020304" pitchFamily="18" charset="0"/>
            </a:endParaRPr>
          </a:p>
          <a:p>
            <a:pPr marL="566928" indent="-457200">
              <a:buClr>
                <a:schemeClr val="accent2">
                  <a:lumMod val="50000"/>
                </a:schemeClr>
              </a:buClr>
              <a:buFont typeface="+mj-lt"/>
              <a:buAutoNum type="arabicPeriod"/>
            </a:pPr>
            <a:r>
              <a:rPr lang="hr-HR" sz="3200" dirty="0" err="1">
                <a:latin typeface="Times New Roman" panose="02020603050405020304" pitchFamily="18" charset="0"/>
                <a:cs typeface="Times New Roman" panose="02020603050405020304" pitchFamily="18" charset="0"/>
              </a:rPr>
              <a:t>Pooštravanje</a:t>
            </a:r>
            <a:r>
              <a:rPr lang="hr-HR" sz="3200" dirty="0">
                <a:latin typeface="Times New Roman" panose="02020603050405020304" pitchFamily="18" charset="0"/>
                <a:cs typeface="Times New Roman" panose="02020603050405020304" pitchFamily="18" charset="0"/>
              </a:rPr>
              <a:t> zakonske kaznenopravne politike kažnjavanja nasilja u obitelji</a:t>
            </a:r>
          </a:p>
          <a:p>
            <a:pPr marL="566928" indent="-457200" algn="just">
              <a:buClr>
                <a:schemeClr val="accent2">
                  <a:lumMod val="50000"/>
                </a:schemeClr>
              </a:buClr>
              <a:buFont typeface="+mj-lt"/>
              <a:buAutoNum type="arabicPeriod"/>
            </a:pPr>
            <a:r>
              <a:rPr lang="hr-HR" sz="3200" dirty="0">
                <a:latin typeface="Times New Roman" panose="02020603050405020304" pitchFamily="18" charset="0"/>
                <a:cs typeface="Times New Roman" panose="02020603050405020304" pitchFamily="18" charset="0"/>
              </a:rPr>
              <a:t>Propisivanje kvalificiranih oblika kaznenih djela počinjenih prema bliskoj osobi (bliske osobe su: članovi obitelji, bivši bračni ili izvanbračni drug bivši životni partner ili neformalni životni partner, osobe koje imaju zajedničko dijete i osobe koje žive u zajedničkom kućanstvu)</a:t>
            </a:r>
          </a:p>
          <a:p>
            <a:pPr marL="566928" indent="-457200">
              <a:buClr>
                <a:schemeClr val="accent2">
                  <a:lumMod val="50000"/>
                </a:schemeClr>
              </a:buClr>
              <a:buFont typeface="+mj-lt"/>
              <a:buAutoNum type="arabicPeriod"/>
            </a:pPr>
            <a:r>
              <a:rPr lang="hr-HR" sz="3200" dirty="0">
                <a:latin typeface="Times New Roman" panose="02020603050405020304" pitchFamily="18" charset="0"/>
                <a:cs typeface="Times New Roman" panose="02020603050405020304" pitchFamily="18" charset="0"/>
              </a:rPr>
              <a:t>Proširenje definicije službene osobe</a:t>
            </a:r>
          </a:p>
          <a:p>
            <a:pPr marL="566928" indent="-457200">
              <a:buClr>
                <a:schemeClr val="accent2">
                  <a:lumMod val="50000"/>
                </a:schemeClr>
              </a:buClr>
              <a:buFont typeface="+mj-lt"/>
              <a:buAutoNum type="arabicPeriod"/>
            </a:pPr>
            <a:r>
              <a:rPr lang="hr-HR" sz="3200" dirty="0">
                <a:latin typeface="Times New Roman" panose="02020603050405020304" pitchFamily="18" charset="0"/>
                <a:cs typeface="Times New Roman" panose="02020603050405020304" pitchFamily="18" charset="0"/>
              </a:rPr>
              <a:t>Novo kazneno djelo – prisila prema osobi koja obavlja poslove od javnog interesa ili u javnoj službi</a:t>
            </a:r>
          </a:p>
          <a:p>
            <a:pPr marL="566928" indent="-457200">
              <a:buClr>
                <a:schemeClr val="accent2">
                  <a:lumMod val="50000"/>
                </a:schemeClr>
              </a:buClr>
              <a:buFont typeface="+mj-lt"/>
              <a:buAutoNum type="arabicPeriod"/>
            </a:pPr>
            <a:r>
              <a:rPr lang="hr-HR" sz="3200" dirty="0">
                <a:latin typeface="Times New Roman" panose="02020603050405020304" pitchFamily="18" charset="0"/>
                <a:cs typeface="Times New Roman" panose="02020603050405020304" pitchFamily="18" charset="0"/>
              </a:rPr>
              <a:t>Brisanje kaznenog djela spolnog odnošaja bez pristanka i propisivanje njegova bića kao temeljnog oblika kaznenog djela silovanja</a:t>
            </a:r>
          </a:p>
          <a:p>
            <a:pPr marL="566928" indent="-457200">
              <a:buClr>
                <a:schemeClr val="accent2">
                  <a:lumMod val="50000"/>
                </a:schemeClr>
              </a:buClr>
              <a:buFont typeface="+mj-lt"/>
              <a:buAutoNum type="arabicPeriod"/>
            </a:pPr>
            <a:r>
              <a:rPr lang="hr-HR" sz="3200" dirty="0">
                <a:latin typeface="Times New Roman" panose="02020603050405020304" pitchFamily="18" charset="0"/>
                <a:cs typeface="Times New Roman" panose="02020603050405020304" pitchFamily="18" charset="0"/>
              </a:rPr>
              <a:t>Brisanje kaznenog djela teškog sramoćenja</a:t>
            </a:r>
          </a:p>
          <a:p>
            <a:pPr marL="109728" indent="0">
              <a:buNone/>
            </a:pPr>
            <a:endParaRPr lang="hr-HR" sz="2400" dirty="0">
              <a:latin typeface="Times New Roman" panose="02020603050405020304" pitchFamily="18" charset="0"/>
              <a:cs typeface="Times New Roman" panose="02020603050405020304" pitchFamily="18" charset="0"/>
            </a:endParaRPr>
          </a:p>
          <a:p>
            <a:pPr>
              <a:buFontTx/>
              <a:buChar char="-"/>
            </a:pPr>
            <a:endParaRPr lang="hr-HR" dirty="0">
              <a:latin typeface="Times New Roman" pitchFamily="18" charset="0"/>
              <a:cs typeface="Times New Roman" pitchFamily="18" charset="0"/>
            </a:endParaRPr>
          </a:p>
          <a:p>
            <a:pPr>
              <a:buFontTx/>
              <a:buChar char="-"/>
            </a:pPr>
            <a:endParaRPr lang="hr-HR" sz="1800" dirty="0"/>
          </a:p>
          <a:p>
            <a:pPr>
              <a:buFontTx/>
              <a:buChar char="-"/>
            </a:pPr>
            <a:endParaRPr lang="hr-HR" sz="1800" dirty="0"/>
          </a:p>
          <a:p>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2</a:t>
            </a:fld>
            <a:endParaRPr lang="en-US" dirty="0"/>
          </a:p>
        </p:txBody>
      </p:sp>
    </p:spTree>
    <p:extLst>
      <p:ext uri="{BB962C8B-B14F-4D97-AF65-F5344CB8AC3E}">
        <p14:creationId xmlns:p14="http://schemas.microsoft.com/office/powerpoint/2010/main" val="40353350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16431" y="-1487153"/>
            <a:ext cx="6447501" cy="1320800"/>
          </a:xfrm>
        </p:spPr>
        <p:txBody>
          <a:bodyPr/>
          <a:lstStyle/>
          <a:p>
            <a:endParaRPr lang="hr-HR"/>
          </a:p>
        </p:txBody>
      </p:sp>
      <p:sp>
        <p:nvSpPr>
          <p:cNvPr id="3" name="Rezervirano mjesto sadržaja 2"/>
          <p:cNvSpPr>
            <a:spLocks noGrp="1"/>
          </p:cNvSpPr>
          <p:nvPr>
            <p:ph idx="1"/>
          </p:nvPr>
        </p:nvSpPr>
        <p:spPr>
          <a:xfrm>
            <a:off x="755576" y="620688"/>
            <a:ext cx="6447501" cy="5112568"/>
          </a:xfrm>
        </p:spPr>
        <p:txBody>
          <a:bodyPr>
            <a:normAutofit fontScale="85000" lnSpcReduction="20000"/>
          </a:bodyPr>
          <a:lstStyle/>
          <a:p>
            <a:pPr lvl="0" algn="just">
              <a:buClr>
                <a:srgbClr val="5FCBEF"/>
              </a:buClr>
            </a:pPr>
            <a:r>
              <a:rPr lang="hr-HR" sz="1900" b="1" dirty="0">
                <a:solidFill>
                  <a:prstClr val="black">
                    <a:lumMod val="75000"/>
                    <a:lumOff val="25000"/>
                  </a:prstClr>
                </a:solidFill>
                <a:latin typeface="Times New Roman" panose="02020603050405020304" pitchFamily="18" charset="0"/>
                <a:cs typeface="Times New Roman" panose="02020603050405020304" pitchFamily="18" charset="0"/>
              </a:rPr>
              <a:t>BRISANJE PRIPREMNOG ROČIŠTA DO 15 GODINA </a:t>
            </a:r>
          </a:p>
          <a:p>
            <a:pPr lvl="1" algn="just">
              <a:buClr>
                <a:srgbClr val="5FCBEF"/>
              </a:buClr>
              <a:buFont typeface="Arial" panose="020B0604020202020204" pitchFamily="34" charset="0"/>
              <a:buChar char="•"/>
            </a:pPr>
            <a:r>
              <a:rPr lang="hr-HR" sz="1900" b="1" dirty="0">
                <a:solidFill>
                  <a:srgbClr val="FF0000"/>
                </a:solidFill>
                <a:latin typeface="Times New Roman" panose="02020603050405020304" pitchFamily="18" charset="0"/>
                <a:cs typeface="Times New Roman" panose="02020603050405020304" pitchFamily="18" charset="0"/>
              </a:rPr>
              <a:t>novi Prijedlog </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a:t>
            </a:r>
            <a:r>
              <a:rPr lang="hr-HR" sz="1900" u="sng" dirty="0">
                <a:solidFill>
                  <a:prstClr val="black">
                    <a:lumMod val="75000"/>
                    <a:lumOff val="25000"/>
                  </a:prstClr>
                </a:solidFill>
                <a:latin typeface="Times New Roman" panose="02020603050405020304" pitchFamily="18" charset="0"/>
                <a:cs typeface="Times New Roman" panose="02020603050405020304" pitchFamily="18" charset="0"/>
              </a:rPr>
              <a:t>ne provodi</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se u postupcima za kaznena djela </a:t>
            </a:r>
            <a:r>
              <a:rPr lang="hr-HR" sz="1900" b="1" dirty="0">
                <a:solidFill>
                  <a:prstClr val="black">
                    <a:lumMod val="75000"/>
                    <a:lumOff val="25000"/>
                  </a:prstClr>
                </a:solidFill>
                <a:latin typeface="Times New Roman" panose="02020603050405020304" pitchFamily="18" charset="0"/>
                <a:cs typeface="Times New Roman" panose="02020603050405020304" pitchFamily="18" charset="0"/>
              </a:rPr>
              <a:t>do</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15 					godina zatvora</a:t>
            </a:r>
          </a:p>
          <a:p>
            <a:pPr marL="342900" lvl="1" indent="0" algn="just">
              <a:buClr>
                <a:srgbClr val="5FCBEF"/>
              </a:buClr>
              <a:buNone/>
            </a:pP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 sud ga </a:t>
            </a:r>
            <a:r>
              <a:rPr lang="hr-HR" sz="1900" u="sng" dirty="0">
                <a:solidFill>
                  <a:prstClr val="black">
                    <a:lumMod val="75000"/>
                    <a:lumOff val="25000"/>
                  </a:prstClr>
                </a:solidFill>
                <a:latin typeface="Times New Roman" panose="02020603050405020304" pitchFamily="18" charset="0"/>
                <a:cs typeface="Times New Roman" panose="02020603050405020304" pitchFamily="18" charset="0"/>
              </a:rPr>
              <a:t>može</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provesti u </a:t>
            </a:r>
            <a:r>
              <a:rPr lang="pl-PL" sz="1900" dirty="0">
                <a:solidFill>
                  <a:prstClr val="black">
                    <a:lumMod val="75000"/>
                    <a:lumOff val="25000"/>
                  </a:prstClr>
                </a:solidFill>
                <a:latin typeface="Times New Roman" panose="02020603050405020304" pitchFamily="18" charset="0"/>
                <a:cs typeface="Times New Roman" panose="02020603050405020304" pitchFamily="18" charset="0"/>
              </a:rPr>
              <a:t>postupcima za kaznena djela 				</a:t>
            </a:r>
            <a:r>
              <a:rPr lang="pl-PL" sz="1900" b="1" dirty="0">
                <a:solidFill>
                  <a:prstClr val="black">
                    <a:lumMod val="75000"/>
                    <a:lumOff val="25000"/>
                  </a:prstClr>
                </a:solidFill>
                <a:latin typeface="Times New Roman" panose="02020603050405020304" pitchFamily="18" charset="0"/>
                <a:cs typeface="Times New Roman" panose="02020603050405020304" pitchFamily="18" charset="0"/>
              </a:rPr>
              <a:t>iznad</a:t>
            </a:r>
            <a:r>
              <a:rPr lang="pl-PL" sz="1900" dirty="0">
                <a:solidFill>
                  <a:prstClr val="black">
                    <a:lumMod val="75000"/>
                    <a:lumOff val="25000"/>
                  </a:prstClr>
                </a:solidFill>
                <a:latin typeface="Times New Roman" panose="02020603050405020304" pitchFamily="18" charset="0"/>
                <a:cs typeface="Times New Roman" panose="02020603050405020304" pitchFamily="18" charset="0"/>
              </a:rPr>
              <a:t> 15 godina zatvora</a:t>
            </a:r>
          </a:p>
          <a:p>
            <a:pPr marL="342900" lvl="1" indent="0" algn="just">
              <a:buClr>
                <a:srgbClr val="5FCBEF"/>
              </a:buClr>
              <a:buNone/>
            </a:pPr>
            <a:endParaRPr lang="pl-PL" sz="1900" dirty="0">
              <a:solidFill>
                <a:prstClr val="black">
                  <a:lumMod val="75000"/>
                  <a:lumOff val="25000"/>
                </a:prstClr>
              </a:solidFill>
              <a:latin typeface="Times New Roman" panose="02020603050405020304" pitchFamily="18" charset="0"/>
              <a:cs typeface="Times New Roman" panose="02020603050405020304" pitchFamily="18" charset="0"/>
            </a:endParaRPr>
          </a:p>
          <a:p>
            <a:pPr lvl="1" algn="just">
              <a:buClr>
                <a:srgbClr val="5FCBEF"/>
              </a:buClr>
              <a:buFont typeface="Arial" panose="020B0604020202020204" pitchFamily="34" charset="0"/>
              <a:buChar char="•"/>
            </a:pPr>
            <a:r>
              <a:rPr lang="pl-PL" sz="1900" b="1" dirty="0">
                <a:solidFill>
                  <a:prstClr val="black">
                    <a:lumMod val="75000"/>
                    <a:lumOff val="25000"/>
                  </a:prstClr>
                </a:solidFill>
                <a:latin typeface="Times New Roman" panose="02020603050405020304" pitchFamily="18" charset="0"/>
                <a:cs typeface="Times New Roman" panose="02020603050405020304" pitchFamily="18" charset="0"/>
              </a:rPr>
              <a:t>važeći Zakon </a:t>
            </a:r>
            <a:r>
              <a:rPr lang="pl-PL" sz="1900" dirty="0">
                <a:solidFill>
                  <a:prstClr val="black">
                    <a:lumMod val="75000"/>
                    <a:lumOff val="25000"/>
                  </a:prstClr>
                </a:solidFill>
                <a:latin typeface="Times New Roman" panose="02020603050405020304" pitchFamily="18" charset="0"/>
                <a:cs typeface="Times New Roman" panose="02020603050405020304" pitchFamily="18" charset="0"/>
              </a:rPr>
              <a:t>– sud ga </a:t>
            </a:r>
            <a:r>
              <a:rPr lang="pl-PL" sz="1900" u="sng" dirty="0">
                <a:solidFill>
                  <a:prstClr val="black">
                    <a:lumMod val="75000"/>
                    <a:lumOff val="25000"/>
                  </a:prstClr>
                </a:solidFill>
                <a:latin typeface="Times New Roman" panose="02020603050405020304" pitchFamily="18" charset="0"/>
                <a:cs typeface="Times New Roman" panose="02020603050405020304" pitchFamily="18" charset="0"/>
              </a:rPr>
              <a:t>može</a:t>
            </a:r>
            <a:r>
              <a:rPr lang="pl-PL" sz="1900" dirty="0">
                <a:solidFill>
                  <a:prstClr val="black">
                    <a:lumMod val="75000"/>
                    <a:lumOff val="25000"/>
                  </a:prstClr>
                </a:solidFill>
                <a:latin typeface="Times New Roman" panose="02020603050405020304" pitchFamily="18" charset="0"/>
                <a:cs typeface="Times New Roman" panose="02020603050405020304" pitchFamily="18" charset="0"/>
              </a:rPr>
              <a:t> provesti u postupcima za kaznena djela 				do 15 godina zatvora</a:t>
            </a:r>
          </a:p>
          <a:p>
            <a:pPr marL="342900" lvl="1" indent="0" algn="just">
              <a:buClr>
                <a:srgbClr val="5FCBEF"/>
              </a:buClr>
              <a:buNone/>
            </a:pPr>
            <a:r>
              <a:rPr lang="pl-PL" sz="1900" dirty="0">
                <a:solidFill>
                  <a:prstClr val="black">
                    <a:lumMod val="75000"/>
                    <a:lumOff val="25000"/>
                  </a:prstClr>
                </a:solidFill>
                <a:latin typeface="Times New Roman" panose="02020603050405020304" pitchFamily="18" charset="0"/>
                <a:cs typeface="Times New Roman" panose="02020603050405020304" pitchFamily="18" charset="0"/>
              </a:rPr>
              <a:t> 				</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a:t>
            </a:r>
            <a:r>
              <a:rPr lang="pl-PL" sz="1900" dirty="0">
                <a:solidFill>
                  <a:prstClr val="black">
                    <a:lumMod val="75000"/>
                    <a:lumOff val="25000"/>
                  </a:prstClr>
                </a:solidFill>
                <a:latin typeface="Times New Roman" panose="02020603050405020304" pitchFamily="18" charset="0"/>
                <a:cs typeface="Times New Roman" panose="02020603050405020304" pitchFamily="18" charset="0"/>
              </a:rPr>
              <a:t> sud ga </a:t>
            </a:r>
            <a:r>
              <a:rPr lang="pl-PL" sz="1900" u="sng" dirty="0">
                <a:solidFill>
                  <a:prstClr val="black">
                    <a:lumMod val="75000"/>
                    <a:lumOff val="25000"/>
                  </a:prstClr>
                </a:solidFill>
                <a:latin typeface="Times New Roman" panose="02020603050405020304" pitchFamily="18" charset="0"/>
                <a:cs typeface="Times New Roman" panose="02020603050405020304" pitchFamily="18" charset="0"/>
              </a:rPr>
              <a:t>mora</a:t>
            </a:r>
            <a:r>
              <a:rPr lang="pl-PL" sz="1900" dirty="0">
                <a:solidFill>
                  <a:prstClr val="black">
                    <a:lumMod val="75000"/>
                    <a:lumOff val="25000"/>
                  </a:prstClr>
                </a:solidFill>
                <a:latin typeface="Times New Roman" panose="02020603050405020304" pitchFamily="18" charset="0"/>
                <a:cs typeface="Times New Roman" panose="02020603050405020304" pitchFamily="18" charset="0"/>
              </a:rPr>
              <a:t> provesti u postupcima za kaznena djela 					iznad 15 godina zatvora</a:t>
            </a:r>
          </a:p>
          <a:p>
            <a:pPr lvl="0" algn="just">
              <a:buClr>
                <a:srgbClr val="5FCBEF"/>
              </a:buClr>
            </a:pPr>
            <a:r>
              <a:rPr lang="hr-HR" sz="1900" b="1" dirty="0">
                <a:solidFill>
                  <a:prstClr val="black">
                    <a:lumMod val="75000"/>
                    <a:lumOff val="25000"/>
                  </a:prstClr>
                </a:solidFill>
                <a:latin typeface="Times New Roman" panose="02020603050405020304" pitchFamily="18" charset="0"/>
                <a:cs typeface="Times New Roman" panose="02020603050405020304" pitchFamily="18" charset="0"/>
              </a:rPr>
              <a:t>BRISANJE UVODNIH GOVORA </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a:t>
            </a:r>
            <a:r>
              <a:rPr lang="hr-HR" sz="1900" b="1" dirty="0">
                <a:solidFill>
                  <a:prstClr val="black">
                    <a:lumMod val="75000"/>
                    <a:lumOff val="25000"/>
                  </a:prstClr>
                </a:solidFill>
                <a:latin typeface="Times New Roman" panose="02020603050405020304" pitchFamily="18" charset="0"/>
                <a:cs typeface="Times New Roman" panose="02020603050405020304" pitchFamily="18" charset="0"/>
              </a:rPr>
              <a:t> </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cilj: ubrzanje postupka ukidanjem nesvrhovitog uvodnog izlaganja stranaka pred sudom</a:t>
            </a:r>
          </a:p>
          <a:p>
            <a:pPr marL="342900" lvl="0" indent="-342900" algn="just" defTabSz="457200">
              <a:spcBef>
                <a:spcPts val="1000"/>
              </a:spcBef>
              <a:buClr>
                <a:srgbClr val="5FCBEF"/>
              </a:buClr>
            </a:pPr>
            <a:r>
              <a:rPr lang="hr-HR" sz="1900" b="1" dirty="0">
                <a:solidFill>
                  <a:prstClr val="black">
                    <a:lumMod val="75000"/>
                    <a:lumOff val="25000"/>
                  </a:prstClr>
                </a:solidFill>
                <a:latin typeface="Times New Roman" panose="02020603050405020304" pitchFamily="18" charset="0"/>
                <a:cs typeface="Times New Roman" panose="02020603050405020304" pitchFamily="18" charset="0"/>
              </a:rPr>
              <a:t>VISOKI KAZNENI SUD </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počinje s radom 1. siječnja 2020.</a:t>
            </a:r>
          </a:p>
          <a:p>
            <a:pPr marL="800100" lvl="1" indent="-342900" algn="just" defTabSz="457200">
              <a:spcBef>
                <a:spcPts val="1000"/>
              </a:spcBef>
              <a:buClr>
                <a:srgbClr val="5FCBEF"/>
              </a:buClr>
              <a:buFont typeface="Arial" panose="020B0604020202020204" pitchFamily="34" charset="0"/>
              <a:buChar char="•"/>
            </a:pPr>
            <a:r>
              <a:rPr lang="hr-HR" sz="1900" b="1" dirty="0">
                <a:solidFill>
                  <a:srgbClr val="FF0000"/>
                </a:solidFill>
                <a:latin typeface="Times New Roman" panose="02020603050405020304" pitchFamily="18" charset="0"/>
                <a:cs typeface="Times New Roman" panose="02020603050405020304" pitchFamily="18" charset="0"/>
              </a:rPr>
              <a:t>novi Prijedlog</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odlučivat će u drugom stupnju o žalbama protiv odluka županijskih sudova (sada regulirano Zakonom o sudovima, NN 28/13, 33/15, 82/15, 82/16 i 67/18),  </a:t>
            </a:r>
          </a:p>
          <a:p>
            <a:pPr marL="800100" lvl="1" indent="-342900" algn="just" defTabSz="457200">
              <a:spcBef>
                <a:spcPts val="1000"/>
              </a:spcBef>
              <a:buClr>
                <a:srgbClr val="5FCBEF"/>
              </a:buClr>
              <a:buFont typeface="Arial" panose="020B0604020202020204" pitchFamily="34" charset="0"/>
              <a:buChar char="•"/>
            </a:pPr>
            <a:r>
              <a:rPr lang="hr-HR" sz="1900" b="1" dirty="0">
                <a:solidFill>
                  <a:prstClr val="black">
                    <a:lumMod val="75000"/>
                    <a:lumOff val="25000"/>
                  </a:prstClr>
                </a:solidFill>
                <a:latin typeface="Times New Roman" panose="02020603050405020304" pitchFamily="18" charset="0"/>
                <a:cs typeface="Times New Roman" panose="02020603050405020304" pitchFamily="18" charset="0"/>
              </a:rPr>
              <a:t>važeći Zakon </a:t>
            </a: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u drugom stupnju o žalbama protiv odluka županijskih sudova odlučuje Vrhovni sud Republike Hrvatske</a:t>
            </a:r>
          </a:p>
          <a:p>
            <a:pPr marL="800100" lvl="1" indent="-342900" algn="just" defTabSz="457200">
              <a:spcBef>
                <a:spcPts val="1000"/>
              </a:spcBef>
              <a:buClr>
                <a:srgbClr val="5FCBEF"/>
              </a:buClr>
              <a:buFont typeface="Arial" panose="020B0604020202020204" pitchFamily="34" charset="0"/>
              <a:buChar char="•"/>
            </a:pPr>
            <a:r>
              <a:rPr lang="hr-HR" sz="1900" dirty="0">
                <a:solidFill>
                  <a:prstClr val="black">
                    <a:lumMod val="75000"/>
                    <a:lumOff val="25000"/>
                  </a:prstClr>
                </a:solidFill>
                <a:latin typeface="Times New Roman" panose="02020603050405020304" pitchFamily="18" charset="0"/>
                <a:cs typeface="Times New Roman" panose="02020603050405020304" pitchFamily="18" charset="0"/>
              </a:rPr>
              <a:t> Visoki kazneni sud – odlučivanje o žalbama protiv presuda                        				općinskih i županijskih sudova</a:t>
            </a:r>
          </a:p>
          <a:p>
            <a:pPr marL="0" lvl="0" indent="0" defTabSz="457200">
              <a:spcBef>
                <a:spcPts val="1000"/>
              </a:spcBef>
              <a:buClr>
                <a:srgbClr val="5FCBEF"/>
              </a:buClr>
              <a:buNone/>
            </a:pPr>
            <a:endParaRPr lang="hr-HR" sz="1800" dirty="0">
              <a:solidFill>
                <a:prstClr val="black">
                  <a:lumMod val="75000"/>
                  <a:lumOff val="25000"/>
                </a:prstClr>
              </a:solidFill>
            </a:endParaRPr>
          </a:p>
          <a:p>
            <a:pPr lvl="0" algn="just">
              <a:buClr>
                <a:srgbClr val="5FCBEF"/>
              </a:buClr>
            </a:pPr>
            <a:endParaRPr lang="hr-HR" sz="1800" dirty="0">
              <a:solidFill>
                <a:prstClr val="black">
                  <a:lumMod val="75000"/>
                  <a:lumOff val="25000"/>
                </a:prstClr>
              </a:solidFill>
              <a:latin typeface="Times New Roman" panose="02020603050405020304" pitchFamily="18" charset="0"/>
              <a:cs typeface="Times New Roman" panose="02020603050405020304" pitchFamily="18" charset="0"/>
            </a:endParaRPr>
          </a:p>
          <a:p>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20</a:t>
            </a:fld>
            <a:endParaRPr lang="en-US" dirty="0"/>
          </a:p>
        </p:txBody>
      </p:sp>
    </p:spTree>
    <p:extLst>
      <p:ext uri="{BB962C8B-B14F-4D97-AF65-F5344CB8AC3E}">
        <p14:creationId xmlns:p14="http://schemas.microsoft.com/office/powerpoint/2010/main" val="35383836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95536" y="-1320800"/>
            <a:ext cx="6447501" cy="1320800"/>
          </a:xfrm>
        </p:spPr>
        <p:txBody>
          <a:bodyPr/>
          <a:lstStyle/>
          <a:p>
            <a:endParaRPr lang="hr-HR"/>
          </a:p>
        </p:txBody>
      </p:sp>
      <p:sp>
        <p:nvSpPr>
          <p:cNvPr id="3" name="Rezervirano mjesto sadržaja 2"/>
          <p:cNvSpPr>
            <a:spLocks noGrp="1"/>
          </p:cNvSpPr>
          <p:nvPr>
            <p:ph idx="1"/>
          </p:nvPr>
        </p:nvSpPr>
        <p:spPr>
          <a:xfrm>
            <a:off x="508001" y="980728"/>
            <a:ext cx="6447501" cy="5060635"/>
          </a:xfrm>
        </p:spPr>
        <p:txBody>
          <a:bodyPr>
            <a:normAutofit/>
          </a:bodyPr>
          <a:lstStyle/>
          <a:p>
            <a:pPr marL="0" lvl="0" indent="0" algn="just">
              <a:buClr>
                <a:srgbClr val="5FCBEF"/>
              </a:buClr>
              <a:buNone/>
            </a:pP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MJERE OPREZA</a:t>
            </a:r>
          </a:p>
          <a:p>
            <a:pPr marL="0" lvl="0" indent="0" algn="just">
              <a:buClr>
                <a:srgbClr val="5FCBEF"/>
              </a:buClr>
              <a:buNone/>
            </a:pPr>
            <a:r>
              <a:rPr lang="hr-HR" sz="1800" u="sng" dirty="0">
                <a:solidFill>
                  <a:srgbClr val="FF0000"/>
                </a:solidFill>
                <a:latin typeface="Times New Roman" panose="02020603050405020304" pitchFamily="18" charset="0"/>
                <a:cs typeface="Times New Roman" panose="02020603050405020304" pitchFamily="18" charset="0"/>
              </a:rPr>
              <a:t>nova mjera opreza</a:t>
            </a:r>
            <a:r>
              <a:rPr lang="hr-HR" sz="1800" dirty="0">
                <a:solidFill>
                  <a:srgbClr val="FF0000"/>
                </a:solidFill>
                <a:latin typeface="Times New Roman" panose="02020603050405020304" pitchFamily="18" charset="0"/>
                <a:cs typeface="Times New Roman" panose="02020603050405020304" pitchFamily="18" charset="0"/>
              </a:rPr>
              <a:t> </a:t>
            </a:r>
            <a:r>
              <a:rPr lang="hr-HR" sz="1800" dirty="0">
                <a:solidFill>
                  <a:prstClr val="black">
                    <a:lumMod val="75000"/>
                    <a:lumOff val="25000"/>
                  </a:prstClr>
                </a:solidFill>
                <a:latin typeface="Times New Roman" panose="02020603050405020304" pitchFamily="18" charset="0"/>
                <a:cs typeface="Times New Roman" panose="02020603050405020304" pitchFamily="18" charset="0"/>
              </a:rPr>
              <a:t>– </a:t>
            </a: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zabrana pristupa internetu</a:t>
            </a:r>
          </a:p>
          <a:p>
            <a:pPr marL="0" lvl="0" indent="0" algn="just">
              <a:buClr>
                <a:srgbClr val="5FCBEF"/>
              </a:buClr>
              <a:buNone/>
            </a:pPr>
            <a:r>
              <a:rPr lang="hr-HR" sz="1800" u="sng" dirty="0">
                <a:solidFill>
                  <a:srgbClr val="FF0000"/>
                </a:solidFill>
                <a:latin typeface="Times New Roman" panose="02020603050405020304" pitchFamily="18" charset="0"/>
                <a:cs typeface="Times New Roman" panose="02020603050405020304" pitchFamily="18" charset="0"/>
              </a:rPr>
              <a:t>novi institut </a:t>
            </a:r>
            <a:r>
              <a:rPr lang="hr-HR" sz="1800" dirty="0">
                <a:solidFill>
                  <a:prstClr val="black">
                    <a:lumMod val="75000"/>
                    <a:lumOff val="25000"/>
                  </a:prstClr>
                </a:solidFill>
                <a:latin typeface="Times New Roman" panose="02020603050405020304" pitchFamily="18" charset="0"/>
                <a:cs typeface="Times New Roman" panose="02020603050405020304" pitchFamily="18" charset="0"/>
              </a:rPr>
              <a:t>– </a:t>
            </a: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samostalne mjere opreza </a:t>
            </a:r>
          </a:p>
          <a:p>
            <a:pPr marL="0" lvl="0" indent="0" algn="just">
              <a:buClr>
                <a:srgbClr val="5FCBEF"/>
              </a:buClr>
              <a:buNone/>
            </a:pPr>
            <a:endParaRPr lang="hr-HR" sz="1800" b="1" dirty="0">
              <a:solidFill>
                <a:prstClr val="black">
                  <a:lumMod val="75000"/>
                  <a:lumOff val="25000"/>
                </a:prstClr>
              </a:solidFill>
              <a:latin typeface="Times New Roman" panose="02020603050405020304" pitchFamily="18" charset="0"/>
              <a:cs typeface="Times New Roman" panose="02020603050405020304" pitchFamily="18" charset="0"/>
            </a:endParaRPr>
          </a:p>
          <a:p>
            <a:pPr lvl="0" algn="just">
              <a:buClr>
                <a:srgbClr val="5FCBEF"/>
              </a:buClr>
              <a:buFont typeface="Arial" panose="020B0604020202020204" pitchFamily="34" charset="0"/>
              <a:buChar char="•"/>
            </a:pPr>
            <a:r>
              <a:rPr lang="hr-HR" sz="1800" dirty="0">
                <a:solidFill>
                  <a:prstClr val="black">
                    <a:lumMod val="75000"/>
                    <a:lumOff val="25000"/>
                  </a:prstClr>
                </a:solidFill>
                <a:latin typeface="Times New Roman" panose="02020603050405020304" pitchFamily="18" charset="0"/>
                <a:cs typeface="Times New Roman" panose="02020603050405020304" pitchFamily="18" charset="0"/>
              </a:rPr>
              <a:t>sud ih može odrediti rješenjem i kada su istekli najdulji rokovi trajanja istražnog zatvora uz upozorenje okrivljeniku da je nepridržavanje izrečene samostalne mjere opreza kazneno djelo</a:t>
            </a:r>
          </a:p>
          <a:p>
            <a:pPr lvl="0" algn="just">
              <a:buClr>
                <a:srgbClr val="5FCBEF"/>
              </a:buClr>
              <a:buFont typeface="Arial" panose="020B0604020202020204" pitchFamily="34" charset="0"/>
              <a:buChar char="•"/>
            </a:pPr>
            <a:r>
              <a:rPr lang="hr-HR" sz="1800" dirty="0">
                <a:solidFill>
                  <a:prstClr val="black">
                    <a:lumMod val="75000"/>
                    <a:lumOff val="25000"/>
                  </a:prstClr>
                </a:solidFill>
                <a:latin typeface="Times New Roman" panose="02020603050405020304" pitchFamily="18" charset="0"/>
                <a:cs typeface="Times New Roman" panose="02020603050405020304" pitchFamily="18" charset="0"/>
              </a:rPr>
              <a:t>kazneno djelo će se propisati u Nacrtu prijedloga zakona o izmjenama i dopunama Kaznenog zakona u okviru postojećeg kaznenog djela </a:t>
            </a:r>
            <a:r>
              <a:rPr lang="hr-HR" sz="1800" b="1" dirty="0">
                <a:solidFill>
                  <a:prstClr val="black">
                    <a:lumMod val="75000"/>
                    <a:lumOff val="25000"/>
                  </a:prstClr>
                </a:solidFill>
                <a:latin typeface="Times New Roman" panose="02020603050405020304" pitchFamily="18" charset="0"/>
                <a:cs typeface="Times New Roman" panose="02020603050405020304" pitchFamily="18" charset="0"/>
              </a:rPr>
              <a:t>neizvršenja sudske odluke </a:t>
            </a:r>
            <a:r>
              <a:rPr lang="hr-HR" sz="1800" dirty="0">
                <a:solidFill>
                  <a:prstClr val="black">
                    <a:lumMod val="75000"/>
                    <a:lumOff val="25000"/>
                  </a:prstClr>
                </a:solidFill>
                <a:latin typeface="Times New Roman" panose="02020603050405020304" pitchFamily="18" charset="0"/>
                <a:cs typeface="Times New Roman" panose="02020603050405020304" pitchFamily="18" charset="0"/>
              </a:rPr>
              <a:t>kroz dopunu članka 311. KZ/11</a:t>
            </a:r>
          </a:p>
          <a:p>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21</a:t>
            </a:fld>
            <a:endParaRPr lang="en-US" dirty="0"/>
          </a:p>
        </p:txBody>
      </p:sp>
    </p:spTree>
    <p:extLst>
      <p:ext uri="{BB962C8B-B14F-4D97-AF65-F5344CB8AC3E}">
        <p14:creationId xmlns:p14="http://schemas.microsoft.com/office/powerpoint/2010/main" val="1926957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2400" b="1" dirty="0">
                <a:latin typeface="Times New Roman" pitchFamily="18" charset="0"/>
                <a:cs typeface="Times New Roman" pitchFamily="18" charset="0"/>
              </a:rPr>
              <a:t>Hvala Vam na pozornosti.</a:t>
            </a:r>
            <a:endParaRPr lang="hr-HR" sz="2800" dirty="0">
              <a:solidFill>
                <a:schemeClr val="tx1"/>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pPr>
            <a:endParaRPr lang="hr-HR" dirty="0"/>
          </a:p>
          <a:p>
            <a:pPr marL="0" indent="0">
              <a:buNone/>
            </a:pPr>
            <a:endParaRPr lang="hr-HR" dirty="0"/>
          </a:p>
          <a:p>
            <a:pPr marL="0" indent="0">
              <a:buNone/>
            </a:pPr>
            <a:r>
              <a:rPr lang="hr-HR" b="1" dirty="0">
                <a:latin typeface="Times New Roman" panose="02020603050405020304" pitchFamily="18" charset="0"/>
                <a:cs typeface="Times New Roman" panose="02020603050405020304" pitchFamily="18" charset="0"/>
              </a:rPr>
              <a:t>               </a:t>
            </a:r>
            <a:endParaRPr lang="hr-HR" dirty="0"/>
          </a:p>
          <a:p>
            <a:pPr marL="0" indent="0">
              <a:buNone/>
            </a:pPr>
            <a:endParaRPr lang="hr-HR" dirty="0"/>
          </a:p>
        </p:txBody>
      </p:sp>
      <p:pic>
        <p:nvPicPr>
          <p:cNvPr id="4" name="Slika 3">
            <a:extLst>
              <a:ext uri="{FF2B5EF4-FFF2-40B4-BE49-F238E27FC236}">
                <a16:creationId xmlns:a16="http://schemas.microsoft.com/office/drawing/2014/main" id="{51BD4B20-6364-491E-9989-4A28BD97327E}"/>
              </a:ext>
            </a:extLst>
          </p:cNvPr>
          <p:cNvPicPr>
            <a:picLocks noChangeAspect="1"/>
          </p:cNvPicPr>
          <p:nvPr/>
        </p:nvPicPr>
        <p:blipFill>
          <a:blip r:embed="rId2"/>
          <a:stretch>
            <a:fillRect/>
          </a:stretch>
        </p:blipFill>
        <p:spPr>
          <a:xfrm>
            <a:off x="3089812" y="1949000"/>
            <a:ext cx="2964375" cy="2960000"/>
          </a:xfrm>
          <a:prstGeom prst="rect">
            <a:avLst/>
          </a:prstGeom>
        </p:spPr>
      </p:pic>
      <p:sp>
        <p:nvSpPr>
          <p:cNvPr id="5" name="Rezervirano mjesto broja slajda 4"/>
          <p:cNvSpPr>
            <a:spLocks noGrp="1"/>
          </p:cNvSpPr>
          <p:nvPr>
            <p:ph type="sldNum" sz="quarter" idx="12"/>
          </p:nvPr>
        </p:nvSpPr>
        <p:spPr/>
        <p:txBody>
          <a:bodyPr/>
          <a:lstStyle/>
          <a:p>
            <a:fld id="{519954A3-9DFD-4C44-94BA-B95130A3BA1C}" type="slidenum">
              <a:rPr lang="en-US" smtClean="0"/>
              <a:t>22</a:t>
            </a:fld>
            <a:endParaRPr lang="en-US" dirty="0"/>
          </a:p>
        </p:txBody>
      </p:sp>
    </p:spTree>
    <p:extLst>
      <p:ext uri="{BB962C8B-B14F-4D97-AF65-F5344CB8AC3E}">
        <p14:creationId xmlns:p14="http://schemas.microsoft.com/office/powerpoint/2010/main" val="2744555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ica 5">
            <a:extLst>
              <a:ext uri="{FF2B5EF4-FFF2-40B4-BE49-F238E27FC236}">
                <a16:creationId xmlns:a16="http://schemas.microsoft.com/office/drawing/2014/main" id="{834CA1E4-612A-44AB-B9CE-B010CF34F5E7}"/>
              </a:ext>
            </a:extLst>
          </p:cNvPr>
          <p:cNvGraphicFramePr>
            <a:graphicFrameLocks noGrp="1"/>
          </p:cNvGraphicFramePr>
          <p:nvPr>
            <p:extLst>
              <p:ext uri="{D42A27DB-BD31-4B8C-83A1-F6EECF244321}">
                <p14:modId xmlns:p14="http://schemas.microsoft.com/office/powerpoint/2010/main" val="890796689"/>
              </p:ext>
            </p:extLst>
          </p:nvPr>
        </p:nvGraphicFramePr>
        <p:xfrm>
          <a:off x="251520" y="332656"/>
          <a:ext cx="8640960" cy="6619757"/>
        </p:xfrm>
        <a:graphic>
          <a:graphicData uri="http://schemas.openxmlformats.org/drawingml/2006/table">
            <a:tbl>
              <a:tblPr firstRow="1" bandRow="1">
                <a:tableStyleId>{5C22544A-7EE6-4342-B048-85BDC9FD1C3A}</a:tableStyleId>
              </a:tblPr>
              <a:tblGrid>
                <a:gridCol w="3682715">
                  <a:extLst>
                    <a:ext uri="{9D8B030D-6E8A-4147-A177-3AD203B41FA5}">
                      <a16:colId xmlns:a16="http://schemas.microsoft.com/office/drawing/2014/main" val="3303473101"/>
                    </a:ext>
                  </a:extLst>
                </a:gridCol>
                <a:gridCol w="2730627">
                  <a:extLst>
                    <a:ext uri="{9D8B030D-6E8A-4147-A177-3AD203B41FA5}">
                      <a16:colId xmlns:a16="http://schemas.microsoft.com/office/drawing/2014/main" val="3189054046"/>
                    </a:ext>
                  </a:extLst>
                </a:gridCol>
                <a:gridCol w="2227618">
                  <a:extLst>
                    <a:ext uri="{9D8B030D-6E8A-4147-A177-3AD203B41FA5}">
                      <a16:colId xmlns:a16="http://schemas.microsoft.com/office/drawing/2014/main" val="569660514"/>
                    </a:ext>
                  </a:extLst>
                </a:gridCol>
              </a:tblGrid>
              <a:tr h="401837">
                <a:tc>
                  <a:txBody>
                    <a:bodyPr/>
                    <a:lstStyle/>
                    <a:p>
                      <a:r>
                        <a:rPr lang="hr-HR" sz="1200" dirty="0">
                          <a:latin typeface="Times New Roman" panose="02020603050405020304" pitchFamily="18" charset="0"/>
                          <a:cs typeface="Times New Roman" panose="02020603050405020304" pitchFamily="18" charset="0"/>
                        </a:rPr>
                        <a:t>Naziv kaznenog djela</a:t>
                      </a:r>
                    </a:p>
                  </a:txBody>
                  <a:tcPr/>
                </a:tc>
                <a:tc>
                  <a:txBody>
                    <a:bodyPr/>
                    <a:lstStyle/>
                    <a:p>
                      <a:r>
                        <a:rPr lang="hr-HR" sz="1200" dirty="0">
                          <a:latin typeface="Times New Roman" panose="02020603050405020304" pitchFamily="18" charset="0"/>
                          <a:cs typeface="Times New Roman" panose="02020603050405020304" pitchFamily="18" charset="0"/>
                        </a:rPr>
                        <a:t>Kazna zatvora prema važećem Kaznenom zakonu</a:t>
                      </a:r>
                    </a:p>
                  </a:txBody>
                  <a:tcPr/>
                </a:tc>
                <a:tc>
                  <a:txBody>
                    <a:bodyPr/>
                    <a:lstStyle/>
                    <a:p>
                      <a:r>
                        <a:rPr lang="hr-HR" sz="1200" dirty="0">
                          <a:latin typeface="Times New Roman" panose="02020603050405020304" pitchFamily="18" charset="0"/>
                          <a:cs typeface="Times New Roman" panose="02020603050405020304" pitchFamily="18" charset="0"/>
                        </a:rPr>
                        <a:t>Kazna zatvora prema predloženim izmjenama (NOVO)</a:t>
                      </a:r>
                    </a:p>
                  </a:txBody>
                  <a:tcPr>
                    <a:solidFill>
                      <a:schemeClr val="accent2">
                        <a:lumMod val="40000"/>
                        <a:lumOff val="60000"/>
                      </a:schemeClr>
                    </a:solidFill>
                  </a:tcPr>
                </a:tc>
                <a:extLst>
                  <a:ext uri="{0D108BD9-81ED-4DB2-BD59-A6C34878D82A}">
                    <a16:rowId xmlns:a16="http://schemas.microsoft.com/office/drawing/2014/main" val="3572447000"/>
                  </a:ext>
                </a:extLst>
              </a:tr>
              <a:tr h="401837">
                <a:tc>
                  <a:txBody>
                    <a:bodyPr/>
                    <a:lstStyle/>
                    <a:p>
                      <a:r>
                        <a:rPr lang="hr-HR" sz="1000" dirty="0">
                          <a:latin typeface="Times New Roman" panose="02020603050405020304" pitchFamily="18" charset="0"/>
                          <a:cs typeface="Times New Roman" panose="02020603050405020304" pitchFamily="18" charset="0"/>
                        </a:rPr>
                        <a:t>Nasilje u obitelji</a:t>
                      </a:r>
                    </a:p>
                    <a:p>
                      <a:r>
                        <a:rPr lang="hr-HR" sz="1000" dirty="0">
                          <a:latin typeface="Times New Roman" panose="02020603050405020304" pitchFamily="18" charset="0"/>
                          <a:cs typeface="Times New Roman" panose="02020603050405020304" pitchFamily="18" charset="0"/>
                        </a:rPr>
                        <a:t> (čl. 179. ”Tko teško krši propise o zaštiti od Nasilja u obitelji i time kod člana obitelji ili bliske osobe izazove strah za njezinu sigurnost ili sigurnost njoj bliskih osoba ili je dovede u ponižavajući položaj a time nije počinjeno teže kazneno djelo”)</a:t>
                      </a:r>
                    </a:p>
                    <a:p>
                      <a:endParaRPr lang="hr-HR" sz="1000" dirty="0">
                        <a:latin typeface="Times New Roman" panose="02020603050405020304" pitchFamily="18" charset="0"/>
                        <a:cs typeface="Times New Roman" panose="02020603050405020304" pitchFamily="18" charset="0"/>
                      </a:endParaRPr>
                    </a:p>
                  </a:txBody>
                  <a:tcPr/>
                </a:tc>
                <a:tc>
                  <a:txBody>
                    <a:bodyPr/>
                    <a:lstStyle/>
                    <a:p>
                      <a:r>
                        <a:rPr lang="hr-HR" sz="1000" dirty="0">
                          <a:latin typeface="Times New Roman" panose="02020603050405020304" pitchFamily="18" charset="0"/>
                          <a:cs typeface="Times New Roman" panose="02020603050405020304" pitchFamily="18" charset="0"/>
                        </a:rPr>
                        <a:t>Do tri (3) godine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(Propisana kazna znači da je za ovo kazneno djelo moguće izreći najnižu kaznu zatvora od tri mjeseca, a najvišu do tri godine)</a:t>
                      </a:r>
                    </a:p>
                  </a:txBody>
                  <a:tcPr/>
                </a:tc>
                <a:tc>
                  <a:txBody>
                    <a:bodyPr/>
                    <a:lstStyle/>
                    <a:p>
                      <a:r>
                        <a:rPr lang="hr-HR" sz="1000" b="1" dirty="0">
                          <a:latin typeface="Times New Roman" panose="02020603050405020304" pitchFamily="18" charset="0"/>
                          <a:cs typeface="Times New Roman" panose="02020603050405020304" pitchFamily="18" charset="0"/>
                        </a:rPr>
                        <a:t>Od jedne (1) </a:t>
                      </a:r>
                      <a:r>
                        <a:rPr lang="hr-HR" sz="1000" dirty="0">
                          <a:latin typeface="Times New Roman" panose="02020603050405020304" pitchFamily="18" charset="0"/>
                          <a:cs typeface="Times New Roman" panose="02020603050405020304" pitchFamily="18" charset="0"/>
                        </a:rPr>
                        <a:t>do tri (3) godine</a:t>
                      </a:r>
                    </a:p>
                  </a:txBody>
                  <a:tcPr>
                    <a:solidFill>
                      <a:schemeClr val="accent2">
                        <a:lumMod val="40000"/>
                        <a:lumOff val="60000"/>
                      </a:schemeClr>
                    </a:solidFill>
                  </a:tcPr>
                </a:tc>
                <a:extLst>
                  <a:ext uri="{0D108BD9-81ED-4DB2-BD59-A6C34878D82A}">
                    <a16:rowId xmlns:a16="http://schemas.microsoft.com/office/drawing/2014/main" val="3871369744"/>
                  </a:ext>
                </a:extLst>
              </a:tr>
              <a:tr h="401837">
                <a:tc>
                  <a:txBody>
                    <a:bodyPr/>
                    <a:lstStyle/>
                    <a:p>
                      <a:r>
                        <a:rPr lang="hr-HR" sz="1000" dirty="0">
                          <a:latin typeface="Times New Roman" panose="02020603050405020304" pitchFamily="18" charset="0"/>
                          <a:cs typeface="Times New Roman" panose="02020603050405020304" pitchFamily="18" charset="0"/>
                        </a:rPr>
                        <a:t>Sakaćenje ženskih spolnih organa </a:t>
                      </a:r>
                    </a:p>
                    <a:p>
                      <a:r>
                        <a:rPr lang="hr-HR" sz="1000" dirty="0">
                          <a:latin typeface="Times New Roman" panose="02020603050405020304" pitchFamily="18" charset="0"/>
                          <a:cs typeface="Times New Roman" panose="02020603050405020304" pitchFamily="18" charset="0"/>
                        </a:rPr>
                        <a:t>(čl. 116. st. 1. „tko ženskoj osobi potpuno ili djelomično ukloni ili trajno promijeni vanjski spolni organ’)</a:t>
                      </a:r>
                    </a:p>
                    <a:p>
                      <a:r>
                        <a:rPr lang="hr-HR" sz="1000" dirty="0">
                          <a:latin typeface="Times New Roman" panose="02020603050405020304" pitchFamily="18" charset="0"/>
                          <a:cs typeface="Times New Roman" panose="02020603050405020304" pitchFamily="18" charset="0"/>
                        </a:rPr>
                        <a:t>(čl. 116. st. 3. ,,tko djelo iz st. 1. i 2. ovog čl. počini prema bliskoj osobi”)</a:t>
                      </a:r>
                    </a:p>
                  </a:txBody>
                  <a:tcPr/>
                </a:tc>
                <a:tc>
                  <a:txBody>
                    <a:bodyPr/>
                    <a:lstStyle/>
                    <a:p>
                      <a:pPr marL="0" indent="0">
                        <a:buFont typeface="Arial" panose="020B0604020202020204" pitchFamily="34" charset="0"/>
                        <a:buNone/>
                      </a:pPr>
                      <a:endParaRPr lang="hr-HR" sz="1000"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hr-HR" sz="1000" dirty="0">
                          <a:latin typeface="Times New Roman" panose="02020603050405020304" pitchFamily="18" charset="0"/>
                          <a:cs typeface="Times New Roman" panose="02020603050405020304" pitchFamily="18" charset="0"/>
                        </a:rPr>
                        <a:t>Od šest mjeseci (6mj) do pet (5) godina</a:t>
                      </a:r>
                    </a:p>
                    <a:p>
                      <a:pPr marL="0" indent="0">
                        <a:buFont typeface="Arial" panose="020B0604020202020204" pitchFamily="34" charset="0"/>
                        <a:buNone/>
                      </a:pPr>
                      <a:endParaRPr lang="hr-HR" sz="1000"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hr-HR" sz="1000" dirty="0">
                          <a:latin typeface="Times New Roman" panose="02020603050405020304" pitchFamily="18" charset="0"/>
                          <a:cs typeface="Times New Roman" panose="02020603050405020304" pitchFamily="18" charset="0"/>
                        </a:rPr>
                        <a:t> Od jedne (1)  do osam (8) godina</a:t>
                      </a:r>
                    </a:p>
                  </a:txBody>
                  <a:tcPr/>
                </a:tc>
                <a:tc>
                  <a:txBody>
                    <a:bodyPr/>
                    <a:lstStyle/>
                    <a:p>
                      <a:pPr marL="0" indent="0">
                        <a:buFont typeface="Arial" panose="020B0604020202020204" pitchFamily="34" charset="0"/>
                        <a:buNone/>
                      </a:pPr>
                      <a:endParaRPr lang="hr-HR" sz="1000"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hr-HR" sz="1000" b="1" dirty="0">
                          <a:latin typeface="Times New Roman" panose="02020603050405020304" pitchFamily="18" charset="0"/>
                          <a:cs typeface="Times New Roman" panose="02020603050405020304" pitchFamily="18" charset="0"/>
                        </a:rPr>
                        <a:t>Od jedne (1)  do osam (8) godina</a:t>
                      </a:r>
                    </a:p>
                    <a:p>
                      <a:pPr marL="0" indent="0">
                        <a:buFont typeface="Arial" panose="020B0604020202020204" pitchFamily="34" charset="0"/>
                        <a:buNone/>
                      </a:pPr>
                      <a:endParaRPr lang="hr-HR" sz="1000"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r>
                        <a:rPr lang="hr-HR" sz="1000" b="1" dirty="0">
                          <a:latin typeface="Times New Roman" panose="02020603050405020304" pitchFamily="18" charset="0"/>
                          <a:cs typeface="Times New Roman" panose="02020603050405020304" pitchFamily="18" charset="0"/>
                        </a:rPr>
                        <a:t>Od tri (3) do deset (10) godina</a:t>
                      </a:r>
                    </a:p>
                  </a:txBody>
                  <a:tcPr>
                    <a:solidFill>
                      <a:schemeClr val="accent2">
                        <a:lumMod val="40000"/>
                        <a:lumOff val="60000"/>
                      </a:schemeClr>
                    </a:solidFill>
                  </a:tcPr>
                </a:tc>
                <a:extLst>
                  <a:ext uri="{0D108BD9-81ED-4DB2-BD59-A6C34878D82A}">
                    <a16:rowId xmlns:a16="http://schemas.microsoft.com/office/drawing/2014/main" val="2904307841"/>
                  </a:ext>
                </a:extLst>
              </a:tr>
              <a:tr h="680906">
                <a:tc>
                  <a:txBody>
                    <a:bodyPr/>
                    <a:lstStyle/>
                    <a:p>
                      <a:r>
                        <a:rPr lang="hr-HR" sz="1000" dirty="0">
                          <a:latin typeface="Times New Roman" panose="02020603050405020304" pitchFamily="18" charset="0"/>
                          <a:cs typeface="Times New Roman" panose="02020603050405020304" pitchFamily="18" charset="0"/>
                        </a:rPr>
                        <a:t>Tjelesna ozljeda (čl.117. st. 2. ‘’tko tjelesnu ozlijedi počini prema bliskoj osobi’’)</a:t>
                      </a:r>
                    </a:p>
                  </a:txBody>
                  <a:tcPr/>
                </a:tc>
                <a:tc>
                  <a:txBody>
                    <a:bodyPr/>
                    <a:lstStyle/>
                    <a:p>
                      <a:r>
                        <a:rPr lang="hr-HR" sz="1000" dirty="0">
                          <a:latin typeface="Times New Roman" panose="02020603050405020304" pitchFamily="18" charset="0"/>
                          <a:cs typeface="Times New Roman" panose="02020603050405020304" pitchFamily="18" charset="0"/>
                        </a:rPr>
                        <a:t>Do tri (3) godine</a:t>
                      </a:r>
                    </a:p>
                    <a:p>
                      <a:r>
                        <a:rPr lang="hr-HR" sz="1000" dirty="0">
                          <a:latin typeface="Times New Roman" panose="02020603050405020304" pitchFamily="18" charset="0"/>
                          <a:cs typeface="Times New Roman" panose="02020603050405020304" pitchFamily="18" charset="0"/>
                        </a:rPr>
                        <a:t>(Propisana kazna znači da je za ovo kazneno djelo moguće izreći najnižu kaznu zatvora od tri mjeseca, a najvišu do tri godine)</a:t>
                      </a:r>
                    </a:p>
                  </a:txBody>
                  <a:tcPr/>
                </a:tc>
                <a:tc>
                  <a:txBody>
                    <a:bodyPr/>
                    <a:lstStyle/>
                    <a:p>
                      <a:r>
                        <a:rPr lang="hr-HR" sz="1000" b="1" dirty="0">
                          <a:latin typeface="Times New Roman" panose="02020603050405020304" pitchFamily="18" charset="0"/>
                          <a:cs typeface="Times New Roman" panose="02020603050405020304" pitchFamily="18" charset="0"/>
                        </a:rPr>
                        <a:t>Od jedne (1) </a:t>
                      </a:r>
                      <a:r>
                        <a:rPr lang="hr-HR" sz="1000" dirty="0">
                          <a:latin typeface="Times New Roman" panose="02020603050405020304" pitchFamily="18" charset="0"/>
                          <a:cs typeface="Times New Roman" panose="02020603050405020304" pitchFamily="18" charset="0"/>
                        </a:rPr>
                        <a:t>do tri (3) godine</a:t>
                      </a:r>
                    </a:p>
                    <a:p>
                      <a:endParaRPr lang="hr-HR" sz="1000" dirty="0">
                        <a:latin typeface="Times New Roman" panose="02020603050405020304" pitchFamily="18" charset="0"/>
                        <a:cs typeface="Times New Roman" panose="02020603050405020304" pitchFamily="18" charset="0"/>
                      </a:endParaRPr>
                    </a:p>
                  </a:txBody>
                  <a:tcPr>
                    <a:solidFill>
                      <a:schemeClr val="accent2">
                        <a:lumMod val="40000"/>
                        <a:lumOff val="60000"/>
                      </a:schemeClr>
                    </a:solidFill>
                  </a:tcPr>
                </a:tc>
                <a:extLst>
                  <a:ext uri="{0D108BD9-81ED-4DB2-BD59-A6C34878D82A}">
                    <a16:rowId xmlns:a16="http://schemas.microsoft.com/office/drawing/2014/main" val="2201643757"/>
                  </a:ext>
                </a:extLst>
              </a:tr>
              <a:tr h="401837">
                <a:tc>
                  <a:txBody>
                    <a:bodyPr/>
                    <a:lstStyle/>
                    <a:p>
                      <a:r>
                        <a:rPr lang="hr-HR" sz="1000" dirty="0">
                          <a:latin typeface="Times New Roman" panose="02020603050405020304" pitchFamily="18" charset="0"/>
                          <a:cs typeface="Times New Roman" panose="02020603050405020304" pitchFamily="18" charset="0"/>
                        </a:rPr>
                        <a:t>Teška tjelesna ozljeda (čl. 118. st. 2. „tko teško tjelesno ozlijedi ili teško naruši zdravlje bliskoj osobi”)</a:t>
                      </a:r>
                    </a:p>
                  </a:txBody>
                  <a:tcPr/>
                </a:tc>
                <a:tc>
                  <a:txBody>
                    <a:bodyPr/>
                    <a:lstStyle/>
                    <a:p>
                      <a:r>
                        <a:rPr lang="hr-HR" sz="1000" dirty="0">
                          <a:latin typeface="Times New Roman" panose="02020603050405020304" pitchFamily="18" charset="0"/>
                          <a:cs typeface="Times New Roman" panose="02020603050405020304" pitchFamily="18" charset="0"/>
                        </a:rPr>
                        <a:t>Od jedne (1) do osam (8) godina</a:t>
                      </a:r>
                    </a:p>
                  </a:txBody>
                  <a:tcPr/>
                </a:tc>
                <a:tc>
                  <a:txBody>
                    <a:bodyPr/>
                    <a:lstStyle/>
                    <a:p>
                      <a:r>
                        <a:rPr lang="hr-HR" sz="1000" b="1" dirty="0">
                          <a:latin typeface="Times New Roman" panose="02020603050405020304" pitchFamily="18" charset="0"/>
                          <a:cs typeface="Times New Roman" panose="02020603050405020304" pitchFamily="18" charset="0"/>
                        </a:rPr>
                        <a:t>Od tri (3) </a:t>
                      </a:r>
                      <a:r>
                        <a:rPr lang="hr-HR" sz="1000" dirty="0">
                          <a:latin typeface="Times New Roman" panose="02020603050405020304" pitchFamily="18" charset="0"/>
                          <a:cs typeface="Times New Roman" panose="02020603050405020304" pitchFamily="18" charset="0"/>
                        </a:rPr>
                        <a:t>do osam (8) godina</a:t>
                      </a:r>
                    </a:p>
                  </a:txBody>
                  <a:tcPr>
                    <a:solidFill>
                      <a:schemeClr val="accent2">
                        <a:lumMod val="40000"/>
                        <a:lumOff val="60000"/>
                      </a:schemeClr>
                    </a:solidFill>
                  </a:tcPr>
                </a:tc>
                <a:extLst>
                  <a:ext uri="{0D108BD9-81ED-4DB2-BD59-A6C34878D82A}">
                    <a16:rowId xmlns:a16="http://schemas.microsoft.com/office/drawing/2014/main" val="1090677267"/>
                  </a:ext>
                </a:extLst>
              </a:tr>
              <a:tr h="1124975">
                <a:tc>
                  <a:txBody>
                    <a:bodyPr/>
                    <a:lstStyle/>
                    <a:p>
                      <a:r>
                        <a:rPr lang="hr-HR" sz="1000" dirty="0">
                          <a:latin typeface="Times New Roman" panose="02020603050405020304" pitchFamily="18" charset="0"/>
                          <a:cs typeface="Times New Roman" panose="02020603050405020304" pitchFamily="18" charset="0"/>
                        </a:rPr>
                        <a:t>Osobito teška tjelesna ozljeda (čl.119. st. 2. „tjelesna ozljeda počinjena prema bliskoj osobi i teška tjelesna ozljeda kojom je doveden u opasnost život bliske osobe ili joj je uništen ili trajno ili znatnoj mjeri oslabljen koji važan dio njegova tijela ili koji važan organ ili je prouzročena trajna nesposobnost za rad ozlijeđenog ili trajno i teško </a:t>
                      </a:r>
                      <a:r>
                        <a:rPr lang="hr-HR" sz="1000" dirty="0" err="1">
                          <a:latin typeface="Times New Roman" panose="02020603050405020304" pitchFamily="18" charset="0"/>
                          <a:cs typeface="Times New Roman" panose="02020603050405020304" pitchFamily="18" charset="0"/>
                        </a:rPr>
                        <a:t>narušenje</a:t>
                      </a:r>
                      <a:r>
                        <a:rPr lang="hr-HR" sz="1000" dirty="0">
                          <a:latin typeface="Times New Roman" panose="02020603050405020304" pitchFamily="18" charset="0"/>
                          <a:cs typeface="Times New Roman" panose="02020603050405020304" pitchFamily="18" charset="0"/>
                        </a:rPr>
                        <a:t> njenog zdravlja, trajna iznakaženost ili trajna nesposobnost za reprodukciju”) </a:t>
                      </a:r>
                    </a:p>
                  </a:txBody>
                  <a:tcPr/>
                </a:tc>
                <a:tc>
                  <a:txBody>
                    <a:bodyPr/>
                    <a:lstStyle/>
                    <a:p>
                      <a:r>
                        <a:rPr lang="hr-HR" sz="1000" dirty="0">
                          <a:latin typeface="Times New Roman" panose="02020603050405020304" pitchFamily="18" charset="0"/>
                          <a:cs typeface="Times New Roman" panose="02020603050405020304" pitchFamily="18" charset="0"/>
                        </a:rPr>
                        <a:t>Od jedne (1) do deset (10) godina</a:t>
                      </a:r>
                    </a:p>
                  </a:txBody>
                  <a:tcPr/>
                </a:tc>
                <a:tc>
                  <a:txBody>
                    <a:bodyPr/>
                    <a:lstStyle/>
                    <a:p>
                      <a:r>
                        <a:rPr lang="hr-HR" sz="1000" b="1" dirty="0">
                          <a:latin typeface="Times New Roman" panose="02020603050405020304" pitchFamily="18" charset="0"/>
                          <a:cs typeface="Times New Roman" panose="02020603050405020304" pitchFamily="18" charset="0"/>
                        </a:rPr>
                        <a:t>Od tri (3) </a:t>
                      </a:r>
                      <a:r>
                        <a:rPr lang="hr-HR" sz="1000" dirty="0">
                          <a:latin typeface="Times New Roman" panose="02020603050405020304" pitchFamily="18" charset="0"/>
                          <a:cs typeface="Times New Roman" panose="02020603050405020304" pitchFamily="18" charset="0"/>
                        </a:rPr>
                        <a:t>do deset (10) godina</a:t>
                      </a:r>
                    </a:p>
                  </a:txBody>
                  <a:tcPr>
                    <a:solidFill>
                      <a:schemeClr val="accent2">
                        <a:lumMod val="40000"/>
                        <a:lumOff val="60000"/>
                      </a:schemeClr>
                    </a:solidFill>
                  </a:tcPr>
                </a:tc>
                <a:extLst>
                  <a:ext uri="{0D108BD9-81ED-4DB2-BD59-A6C34878D82A}">
                    <a16:rowId xmlns:a16="http://schemas.microsoft.com/office/drawing/2014/main" val="960992491"/>
                  </a:ext>
                </a:extLst>
              </a:tr>
              <a:tr h="828929">
                <a:tc>
                  <a:txBody>
                    <a:bodyPr/>
                    <a:lstStyle/>
                    <a:p>
                      <a:r>
                        <a:rPr lang="hr-HR" sz="1000" dirty="0">
                          <a:latin typeface="Times New Roman" panose="02020603050405020304" pitchFamily="18" charset="0"/>
                          <a:cs typeface="Times New Roman" panose="02020603050405020304" pitchFamily="18" charset="0"/>
                        </a:rPr>
                        <a:t>Bludne radnje (čl. 155. ,,tko pod uvjetima iz čl. 152. kad nije počinjen ni pokušaj tog kaznenog djela, počini bludnu radnju”)</a:t>
                      </a:r>
                    </a:p>
                  </a:txBody>
                  <a:tcPr/>
                </a:tc>
                <a:tc>
                  <a:txBody>
                    <a:bodyPr/>
                    <a:lstStyle/>
                    <a:p>
                      <a:r>
                        <a:rPr lang="hr-HR" sz="1000" dirty="0">
                          <a:latin typeface="Times New Roman" panose="02020603050405020304" pitchFamily="18" charset="0"/>
                          <a:cs typeface="Times New Roman" panose="02020603050405020304" pitchFamily="18" charset="0"/>
                        </a:rPr>
                        <a:t>Do jedne (1) godine </a:t>
                      </a:r>
                    </a:p>
                    <a:p>
                      <a:r>
                        <a:rPr lang="hr-HR" sz="1000" dirty="0">
                          <a:latin typeface="Times New Roman" panose="02020603050405020304" pitchFamily="18" charset="0"/>
                          <a:cs typeface="Times New Roman" panose="02020603050405020304" pitchFamily="18" charset="0"/>
                        </a:rPr>
                        <a:t>(Propisana kazna znači da je za ovo kazneno djelo moguće izreći najnižu kaznu zatvora od tri mjeseca, a najvišu kaznu zatvora do jedne godine)</a:t>
                      </a:r>
                    </a:p>
                  </a:txBody>
                  <a:tcPr/>
                </a:tc>
                <a:tc>
                  <a:txBody>
                    <a:bodyPr/>
                    <a:lstStyle/>
                    <a:p>
                      <a:r>
                        <a:rPr lang="hr-HR" sz="1000" b="1" dirty="0">
                          <a:latin typeface="Times New Roman" panose="02020603050405020304" pitchFamily="18" charset="0"/>
                          <a:cs typeface="Times New Roman" panose="02020603050405020304" pitchFamily="18" charset="0"/>
                        </a:rPr>
                        <a:t>Do dvije (2) godine</a:t>
                      </a:r>
                    </a:p>
                    <a:p>
                      <a:r>
                        <a:rPr lang="hr-HR" sz="1000" dirty="0">
                          <a:latin typeface="Times New Roman" panose="02020603050405020304" pitchFamily="18" charset="0"/>
                          <a:cs typeface="Times New Roman" panose="02020603050405020304" pitchFamily="18" charset="0"/>
                        </a:rPr>
                        <a:t>(Propisana kazna znači </a:t>
                      </a:r>
                      <a:r>
                        <a:rPr kumimoji="0" lang="hr-HR"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da je za ovo kazneno djelo moguće izreći najnižu kaznu zatvora od tri mjeseca, a najvišu kaznu zatvora do dvije godine)</a:t>
                      </a:r>
                      <a:endParaRPr lang="hr-HR" sz="1000" dirty="0">
                        <a:latin typeface="Times New Roman" panose="02020603050405020304" pitchFamily="18" charset="0"/>
                        <a:cs typeface="Times New Roman" panose="02020603050405020304" pitchFamily="18" charset="0"/>
                      </a:endParaRPr>
                    </a:p>
                  </a:txBody>
                  <a:tcPr>
                    <a:solidFill>
                      <a:schemeClr val="accent2">
                        <a:lumMod val="40000"/>
                        <a:lumOff val="60000"/>
                      </a:schemeClr>
                    </a:solidFill>
                  </a:tcPr>
                </a:tc>
                <a:extLst>
                  <a:ext uri="{0D108BD9-81ED-4DB2-BD59-A6C34878D82A}">
                    <a16:rowId xmlns:a16="http://schemas.microsoft.com/office/drawing/2014/main" val="1242535236"/>
                  </a:ext>
                </a:extLst>
              </a:tr>
              <a:tr h="976952">
                <a:tc>
                  <a:txBody>
                    <a:bodyPr/>
                    <a:lstStyle/>
                    <a:p>
                      <a:r>
                        <a:rPr lang="hr-HR" sz="1000" dirty="0">
                          <a:latin typeface="Times New Roman" panose="02020603050405020304" pitchFamily="18" charset="0"/>
                          <a:cs typeface="Times New Roman" panose="02020603050405020304" pitchFamily="18" charset="0"/>
                        </a:rPr>
                        <a:t>Spolno uznemiravanje (čl. 156. st. 1. „tko spolno uznemirava drugu osobu kojoj je nadređen ili koja se prema njemu nalazi u odnosu zavisnosti ili koja je posebno ranjiva zbog dobi, bolesti, invaliditeta, ovisnosti, trudnoće, teške tjelesne ili duševne smetnje”)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 jedne (1) godine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(Propisana kazna znači da je za ovo kazneno djelo moguće izreći najnižu kaznu zatvora od tri mjeseca, a najvišu kaznu zatvora do jedne godine)</a:t>
                      </a:r>
                    </a:p>
                    <a:p>
                      <a:endParaRPr lang="hr-HR" sz="1000" dirty="0">
                        <a:latin typeface="Times New Roman" panose="02020603050405020304" pitchFamily="18"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 dvije </a:t>
                      </a:r>
                      <a:r>
                        <a:rPr lang="hr-HR" sz="1000" b="1" dirty="0">
                          <a:latin typeface="Times New Roman" panose="02020603050405020304" pitchFamily="18" charset="0"/>
                          <a:cs typeface="Times New Roman" panose="02020603050405020304" pitchFamily="18" charset="0"/>
                        </a:rPr>
                        <a:t>(2) </a:t>
                      </a:r>
                      <a:r>
                        <a:rPr kumimoji="0" lang="hr-HR" sz="1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godine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hr-HR" sz="1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(Propisana kazna znači da je za ovo kazneno djelo moguće izreći najnižu kaznu zatvora od tri mjeseca, a najvišu kaznu zatvora do dvije godine)</a:t>
                      </a:r>
                    </a:p>
                    <a:p>
                      <a:endParaRPr lang="hr-HR" sz="1000" dirty="0">
                        <a:latin typeface="Times New Roman" panose="02020603050405020304" pitchFamily="18" charset="0"/>
                        <a:cs typeface="Times New Roman" panose="02020603050405020304" pitchFamily="18" charset="0"/>
                      </a:endParaRPr>
                    </a:p>
                  </a:txBody>
                  <a:tcPr>
                    <a:solidFill>
                      <a:schemeClr val="accent2">
                        <a:lumMod val="40000"/>
                        <a:lumOff val="60000"/>
                      </a:schemeClr>
                    </a:solidFill>
                  </a:tcPr>
                </a:tc>
                <a:extLst>
                  <a:ext uri="{0D108BD9-81ED-4DB2-BD59-A6C34878D82A}">
                    <a16:rowId xmlns:a16="http://schemas.microsoft.com/office/drawing/2014/main" val="1807099176"/>
                  </a:ext>
                </a:extLst>
              </a:tr>
            </a:tbl>
          </a:graphicData>
        </a:graphic>
      </p:graphicFrame>
      <p:sp>
        <p:nvSpPr>
          <p:cNvPr id="2" name="Rezervirano mjesto broja slajda 1"/>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906014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15E008F-8A02-4625-8ACA-499C30FE65A8}"/>
              </a:ext>
            </a:extLst>
          </p:cNvPr>
          <p:cNvSpPr>
            <a:spLocks noGrp="1"/>
          </p:cNvSpPr>
          <p:nvPr>
            <p:ph type="title"/>
          </p:nvPr>
        </p:nvSpPr>
        <p:spPr>
          <a:xfrm>
            <a:off x="508001" y="609600"/>
            <a:ext cx="6447501" cy="515144"/>
          </a:xfrm>
        </p:spPr>
        <p:txBody>
          <a:bodyPr>
            <a:normAutofit/>
          </a:bodyPr>
          <a:lstStyle/>
          <a:p>
            <a:pPr algn="ctr"/>
            <a:r>
              <a:rPr lang="hr-HR" sz="2400" b="1" dirty="0">
                <a:latin typeface="Times New Roman" panose="02020603050405020304" pitchFamily="18" charset="0"/>
                <a:cs typeface="Times New Roman" panose="02020603050405020304" pitchFamily="18" charset="0"/>
              </a:rPr>
              <a:t>DOPUNJENI POSTOJEĆI ČLANCI KZ-a</a:t>
            </a:r>
          </a:p>
        </p:txBody>
      </p:sp>
      <p:sp>
        <p:nvSpPr>
          <p:cNvPr id="2" name="Content Placeholder 1">
            <a:extLst>
              <a:ext uri="{FF2B5EF4-FFF2-40B4-BE49-F238E27FC236}">
                <a16:creationId xmlns:a16="http://schemas.microsoft.com/office/drawing/2014/main" id="{3E5B114A-31E8-4982-9A2A-5DBADF6A6BB4}"/>
              </a:ext>
            </a:extLst>
          </p:cNvPr>
          <p:cNvSpPr>
            <a:spLocks noGrp="1"/>
          </p:cNvSpPr>
          <p:nvPr>
            <p:ph idx="1"/>
          </p:nvPr>
        </p:nvSpPr>
        <p:spPr>
          <a:xfrm>
            <a:off x="323528" y="1124744"/>
            <a:ext cx="7848872" cy="4306483"/>
          </a:xfrm>
        </p:spPr>
        <p:txBody>
          <a:bodyPr>
            <a:normAutofit/>
          </a:bodyPr>
          <a:lstStyle/>
          <a:p>
            <a:endParaRPr lang="hr-HR" sz="2000" dirty="0">
              <a:latin typeface="Times New Roman" pitchFamily="18" charset="0"/>
              <a:cs typeface="Times New Roman" pitchFamily="18" charset="0"/>
            </a:endParaRPr>
          </a:p>
          <a:p>
            <a:pPr marL="457200" indent="-457200" algn="just">
              <a:buClr>
                <a:schemeClr val="accent2">
                  <a:lumMod val="50000"/>
                </a:schemeClr>
              </a:buClr>
              <a:buFont typeface="+mj-lt"/>
              <a:buAutoNum type="arabicPeriod"/>
            </a:pPr>
            <a:r>
              <a:rPr lang="hr-HR" sz="2100" b="1" dirty="0">
                <a:latin typeface="Times New Roman" pitchFamily="18" charset="0"/>
                <a:cs typeface="Times New Roman" pitchFamily="18" charset="0"/>
              </a:rPr>
              <a:t>Kazneno djelo prijetnje iz članka 139. KZ</a:t>
            </a:r>
          </a:p>
          <a:p>
            <a:pPr lvl="1" algn="just">
              <a:buClr>
                <a:schemeClr val="accent1">
                  <a:lumMod val="75000"/>
                </a:schemeClr>
              </a:buClr>
            </a:pPr>
            <a:r>
              <a:rPr lang="hr-HR" sz="1850" dirty="0">
                <a:latin typeface="Times New Roman" pitchFamily="18" charset="0"/>
                <a:cs typeface="Times New Roman" pitchFamily="18" charset="0"/>
              </a:rPr>
              <a:t>propisana </a:t>
            </a:r>
            <a:r>
              <a:rPr lang="hr-HR" sz="1850" b="1" dirty="0">
                <a:latin typeface="Times New Roman" pitchFamily="18" charset="0"/>
                <a:cs typeface="Times New Roman" pitchFamily="18" charset="0"/>
              </a:rPr>
              <a:t>teža kazna </a:t>
            </a:r>
            <a:r>
              <a:rPr lang="hr-HR" sz="1850" dirty="0">
                <a:latin typeface="Times New Roman" pitchFamily="18" charset="0"/>
                <a:cs typeface="Times New Roman" pitchFamily="18" charset="0"/>
              </a:rPr>
              <a:t>kada je kazneno djelo počinjeno prema svim kategorijama bliskih osoba te se omogućava </a:t>
            </a:r>
            <a:r>
              <a:rPr lang="hr-HR" sz="1850" b="1" dirty="0">
                <a:latin typeface="Times New Roman" pitchFamily="18" charset="0"/>
                <a:cs typeface="Times New Roman" pitchFamily="18" charset="0"/>
              </a:rPr>
              <a:t>progon po službenoj dužnosti</a:t>
            </a:r>
          </a:p>
          <a:p>
            <a:pPr marL="457200" indent="-457200" algn="just">
              <a:buClr>
                <a:schemeClr val="accent2">
                  <a:lumMod val="50000"/>
                </a:schemeClr>
              </a:buClr>
              <a:buFont typeface="+mj-lt"/>
              <a:buAutoNum type="arabicPeriod"/>
            </a:pPr>
            <a:r>
              <a:rPr lang="hr-HR" sz="2100" b="1" dirty="0">
                <a:latin typeface="Times New Roman" pitchFamily="18" charset="0"/>
                <a:cs typeface="Times New Roman" pitchFamily="18" charset="0"/>
              </a:rPr>
              <a:t>Kazneno djelo nametljivog ponašanja iz članka</a:t>
            </a:r>
            <a:r>
              <a:rPr lang="hr-HR" sz="2100" dirty="0">
                <a:latin typeface="Times New Roman" pitchFamily="18" charset="0"/>
                <a:cs typeface="Times New Roman" pitchFamily="18" charset="0"/>
              </a:rPr>
              <a:t> </a:t>
            </a:r>
            <a:r>
              <a:rPr lang="hr-HR" sz="2100" b="1" dirty="0">
                <a:latin typeface="Times New Roman" pitchFamily="18" charset="0"/>
                <a:cs typeface="Times New Roman" pitchFamily="18" charset="0"/>
              </a:rPr>
              <a:t>140. KZ</a:t>
            </a:r>
          </a:p>
          <a:p>
            <a:pPr lvl="1" algn="just">
              <a:buClr>
                <a:schemeClr val="accent1">
                  <a:lumMod val="75000"/>
                </a:schemeClr>
              </a:buClr>
            </a:pPr>
            <a:r>
              <a:rPr lang="hr-HR" sz="1850" dirty="0">
                <a:latin typeface="Times New Roman" pitchFamily="18" charset="0"/>
                <a:cs typeface="Times New Roman" pitchFamily="18" charset="0"/>
              </a:rPr>
              <a:t>propisana </a:t>
            </a:r>
            <a:r>
              <a:rPr lang="hr-HR" sz="1850" b="1" dirty="0">
                <a:latin typeface="Times New Roman" pitchFamily="18" charset="0"/>
                <a:cs typeface="Times New Roman" pitchFamily="18" charset="0"/>
              </a:rPr>
              <a:t>teža kazna </a:t>
            </a:r>
            <a:r>
              <a:rPr lang="hr-HR" sz="1850" dirty="0">
                <a:latin typeface="Times New Roman" pitchFamily="18" charset="0"/>
                <a:cs typeface="Times New Roman" pitchFamily="18" charset="0"/>
              </a:rPr>
              <a:t>kada je kazneno djelo počinjeno prema svim kategorijama bliskih osoba te se omogućava </a:t>
            </a:r>
            <a:r>
              <a:rPr lang="hr-HR" sz="1850" b="1" dirty="0">
                <a:latin typeface="Times New Roman" pitchFamily="18" charset="0"/>
                <a:cs typeface="Times New Roman" pitchFamily="18" charset="0"/>
              </a:rPr>
              <a:t>progon po službenoj dužnosti</a:t>
            </a:r>
          </a:p>
          <a:p>
            <a:pPr marL="457200" indent="-457200" algn="just">
              <a:buClr>
                <a:schemeClr val="accent2">
                  <a:lumMod val="50000"/>
                </a:schemeClr>
              </a:buClr>
              <a:buFont typeface="+mj-lt"/>
              <a:buAutoNum type="arabicPeriod"/>
            </a:pPr>
            <a:r>
              <a:rPr lang="hr-HR" sz="2100" b="1" dirty="0">
                <a:latin typeface="Times New Roman" pitchFamily="18" charset="0"/>
                <a:cs typeface="Times New Roman" pitchFamily="18" charset="0"/>
              </a:rPr>
              <a:t>Kazneno djelo nasilja u obitelji iz članka 179. a KZ</a:t>
            </a:r>
          </a:p>
          <a:p>
            <a:pPr lvl="1" algn="just">
              <a:buClr>
                <a:schemeClr val="accent1">
                  <a:lumMod val="75000"/>
                </a:schemeClr>
              </a:buClr>
            </a:pPr>
            <a:r>
              <a:rPr lang="hr-HR" sz="1850" dirty="0">
                <a:latin typeface="Times New Roman" pitchFamily="18" charset="0"/>
                <a:cs typeface="Times New Roman" pitchFamily="18" charset="0"/>
              </a:rPr>
              <a:t>uvodi se </a:t>
            </a:r>
            <a:r>
              <a:rPr lang="hr-HR" sz="1850" b="1" dirty="0">
                <a:latin typeface="Times New Roman" pitchFamily="18" charset="0"/>
                <a:cs typeface="Times New Roman" pitchFamily="18" charset="0"/>
              </a:rPr>
              <a:t>nova posljedica </a:t>
            </a:r>
            <a:r>
              <a:rPr lang="hr-HR" sz="1850" dirty="0">
                <a:latin typeface="Times New Roman" pitchFamily="18" charset="0"/>
                <a:cs typeface="Times New Roman" pitchFamily="18" charset="0"/>
              </a:rPr>
              <a:t>počinjenja (stanje dugotrajne patnje) te se </a:t>
            </a:r>
            <a:r>
              <a:rPr lang="hr-HR" sz="1850" b="1" dirty="0" err="1">
                <a:latin typeface="Times New Roman" pitchFamily="18" charset="0"/>
                <a:cs typeface="Times New Roman" pitchFamily="18" charset="0"/>
              </a:rPr>
              <a:t>pooštrava</a:t>
            </a:r>
            <a:r>
              <a:rPr lang="hr-HR" sz="1850" b="1" dirty="0">
                <a:latin typeface="Times New Roman" pitchFamily="18" charset="0"/>
                <a:cs typeface="Times New Roman" pitchFamily="18" charset="0"/>
              </a:rPr>
              <a:t> sankcija </a:t>
            </a:r>
            <a:r>
              <a:rPr lang="hr-HR" sz="1850" dirty="0">
                <a:latin typeface="Times New Roman" pitchFamily="18" charset="0"/>
                <a:cs typeface="Times New Roman" pitchFamily="18" charset="0"/>
              </a:rPr>
              <a:t>(minimum sa tri mjeseca zatvora na jednu godinu)</a:t>
            </a:r>
            <a:r>
              <a:rPr lang="hr-HR" sz="1850" b="1" dirty="0">
                <a:latin typeface="Times New Roman" pitchFamily="18" charset="0"/>
                <a:cs typeface="Times New Roman" pitchFamily="18" charset="0"/>
              </a:rPr>
              <a:t>	</a:t>
            </a:r>
          </a:p>
          <a:p>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4</a:t>
            </a:fld>
            <a:endParaRPr lang="en-US" dirty="0"/>
          </a:p>
        </p:txBody>
      </p:sp>
    </p:spTree>
    <p:extLst>
      <p:ext uri="{BB962C8B-B14F-4D97-AF65-F5344CB8AC3E}">
        <p14:creationId xmlns:p14="http://schemas.microsoft.com/office/powerpoint/2010/main" val="3857782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98F1310C-3F95-4389-9991-07E4D3326A6A}"/>
              </a:ext>
            </a:extLst>
          </p:cNvPr>
          <p:cNvSpPr>
            <a:spLocks noGrp="1"/>
          </p:cNvSpPr>
          <p:nvPr>
            <p:ph type="title"/>
          </p:nvPr>
        </p:nvSpPr>
        <p:spPr>
          <a:xfrm>
            <a:off x="508001" y="404664"/>
            <a:ext cx="6447501" cy="1320800"/>
          </a:xfrm>
        </p:spPr>
        <p:txBody>
          <a:bodyPr>
            <a:normAutofit/>
          </a:bodyPr>
          <a:lstStyle/>
          <a:p>
            <a:r>
              <a:rPr lang="hr-HR" sz="2400" b="1" dirty="0">
                <a:latin typeface="Times New Roman" panose="02020603050405020304" pitchFamily="18" charset="0"/>
                <a:cs typeface="Times New Roman" panose="02020603050405020304" pitchFamily="18" charset="0"/>
              </a:rPr>
              <a:t>Izmjena i dopuna postojećeg kaznenog djela nasilja u obitelji iz članka 179.a KZ-a</a:t>
            </a:r>
          </a:p>
        </p:txBody>
      </p:sp>
      <p:graphicFrame>
        <p:nvGraphicFramePr>
          <p:cNvPr id="4" name="Rezervirano mjesto sadržaja 3">
            <a:extLst>
              <a:ext uri="{FF2B5EF4-FFF2-40B4-BE49-F238E27FC236}">
                <a16:creationId xmlns:a16="http://schemas.microsoft.com/office/drawing/2014/main" id="{BF348B15-CC29-45AC-BADB-4E1FF2A960AB}"/>
              </a:ext>
            </a:extLst>
          </p:cNvPr>
          <p:cNvGraphicFramePr>
            <a:graphicFrameLocks noGrp="1"/>
          </p:cNvGraphicFramePr>
          <p:nvPr>
            <p:ph idx="1"/>
            <p:extLst>
              <p:ext uri="{D42A27DB-BD31-4B8C-83A1-F6EECF244321}">
                <p14:modId xmlns:p14="http://schemas.microsoft.com/office/powerpoint/2010/main" val="2536616710"/>
              </p:ext>
            </p:extLst>
          </p:nvPr>
        </p:nvGraphicFramePr>
        <p:xfrm>
          <a:off x="395536" y="1687914"/>
          <a:ext cx="8245544" cy="4191000"/>
        </p:xfrm>
        <a:graphic>
          <a:graphicData uri="http://schemas.openxmlformats.org/drawingml/2006/table">
            <a:tbl>
              <a:tblPr firstRow="1" bandRow="1">
                <a:tableStyleId>{5C22544A-7EE6-4342-B048-85BDC9FD1C3A}</a:tableStyleId>
              </a:tblPr>
              <a:tblGrid>
                <a:gridCol w="4112408">
                  <a:extLst>
                    <a:ext uri="{9D8B030D-6E8A-4147-A177-3AD203B41FA5}">
                      <a16:colId xmlns:a16="http://schemas.microsoft.com/office/drawing/2014/main" val="4260034351"/>
                    </a:ext>
                  </a:extLst>
                </a:gridCol>
                <a:gridCol w="4133136">
                  <a:extLst>
                    <a:ext uri="{9D8B030D-6E8A-4147-A177-3AD203B41FA5}">
                      <a16:colId xmlns:a16="http://schemas.microsoft.com/office/drawing/2014/main" val="3517981213"/>
                    </a:ext>
                  </a:extLst>
                </a:gridCol>
              </a:tblGrid>
              <a:tr h="699634">
                <a:tc>
                  <a:txBody>
                    <a:bodyPr/>
                    <a:lstStyle/>
                    <a:p>
                      <a:pPr algn="ctr"/>
                      <a:endParaRPr lang="hr-HR" sz="2100" dirty="0">
                        <a:latin typeface="Times New Roman" panose="02020603050405020304" pitchFamily="18" charset="0"/>
                        <a:cs typeface="Times New Roman" panose="02020603050405020304" pitchFamily="18" charset="0"/>
                      </a:endParaRPr>
                    </a:p>
                    <a:p>
                      <a:pPr algn="ctr"/>
                      <a:r>
                        <a:rPr lang="hr-HR" sz="2100" dirty="0">
                          <a:latin typeface="Times New Roman" panose="02020603050405020304" pitchFamily="18" charset="0"/>
                          <a:cs typeface="Times New Roman" panose="02020603050405020304" pitchFamily="18" charset="0"/>
                        </a:rPr>
                        <a:t>Postojeći članak 179.a KZ-a</a:t>
                      </a:r>
                    </a:p>
                  </a:txBody>
                  <a:tcPr/>
                </a:tc>
                <a:tc>
                  <a:txBody>
                    <a:bodyPr/>
                    <a:lstStyle/>
                    <a:p>
                      <a:pPr algn="ctr"/>
                      <a:endParaRPr lang="hr-HR" sz="2100" dirty="0">
                        <a:latin typeface="Times New Roman" panose="02020603050405020304" pitchFamily="18" charset="0"/>
                        <a:cs typeface="Times New Roman" panose="02020603050405020304" pitchFamily="18" charset="0"/>
                      </a:endParaRPr>
                    </a:p>
                    <a:p>
                      <a:pPr algn="ctr"/>
                      <a:r>
                        <a:rPr lang="hr-HR" sz="2100" dirty="0">
                          <a:latin typeface="Times New Roman" panose="02020603050405020304" pitchFamily="18" charset="0"/>
                          <a:cs typeface="Times New Roman" panose="02020603050405020304" pitchFamily="18" charset="0"/>
                        </a:rPr>
                        <a:t>Prijedlog izmjene i dopune članka 179.a KZ-a</a:t>
                      </a:r>
                    </a:p>
                  </a:txBody>
                  <a:tcPr>
                    <a:solidFill>
                      <a:schemeClr val="accent2">
                        <a:lumMod val="40000"/>
                        <a:lumOff val="60000"/>
                      </a:schemeClr>
                    </a:solidFill>
                  </a:tcPr>
                </a:tc>
                <a:extLst>
                  <a:ext uri="{0D108BD9-81ED-4DB2-BD59-A6C34878D82A}">
                    <a16:rowId xmlns:a16="http://schemas.microsoft.com/office/drawing/2014/main" val="3098594573"/>
                  </a:ext>
                </a:extLst>
              </a:tr>
              <a:tr h="3133142">
                <a:tc>
                  <a:txBody>
                    <a:bodyPr/>
                    <a:lstStyle/>
                    <a:p>
                      <a:pPr algn="just"/>
                      <a:r>
                        <a:rPr lang="hr-HR" sz="2000" dirty="0">
                          <a:latin typeface="Times New Roman" panose="02020603050405020304" pitchFamily="18" charset="0"/>
                          <a:cs typeface="Times New Roman" panose="02020603050405020304" pitchFamily="18" charset="0"/>
                        </a:rPr>
                        <a:t>,,Tko teško krši propise o zaštiti od nasilja u obitelji i time kod člana obitelji ili bliske osobe izazove strah za njezinu sigurnost ili sigurnost njoj bliskih osoba ili je dovede u ponižavajući u položaj, a time nije počinjeno teže kazneno djelo, kazniti će se kaznom zatvora do tri godine.’’</a:t>
                      </a:r>
                    </a:p>
                  </a:txBody>
                  <a:tcPr/>
                </a:tc>
                <a:tc>
                  <a:txBody>
                    <a:bodyPr/>
                    <a:lstStyle/>
                    <a:p>
                      <a:pPr algn="just"/>
                      <a:r>
                        <a:rPr kumimoji="0" lang="hr-H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,,Tko teško krši propise o zaštiti od nasilja u obitelji i time kod člana obitelji ili bliske osobe izazove strah za njezinu sigurnost ili sigurnost njoj bliskih osoba ili je dovede u ponižavajući u položaj ili </a:t>
                      </a:r>
                      <a:r>
                        <a:rPr kumimoji="0" lang="hr-H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stanje dugotrajne patnje</a:t>
                      </a:r>
                      <a:r>
                        <a:rPr kumimoji="0" lang="hr-H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 time nije počinjeno teže kazneno djelo, kazniti će se kaznom zatvora </a:t>
                      </a:r>
                      <a:r>
                        <a:rPr kumimoji="0" lang="hr-HR" sz="20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od jedne </a:t>
                      </a:r>
                      <a:r>
                        <a:rPr kumimoji="0" lang="hr-HR"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do tri godine.’’</a:t>
                      </a:r>
                      <a:endParaRPr lang="hr-HR" sz="2000" dirty="0"/>
                    </a:p>
                  </a:txBody>
                  <a:tcPr>
                    <a:solidFill>
                      <a:schemeClr val="accent2">
                        <a:lumMod val="40000"/>
                        <a:lumOff val="60000"/>
                      </a:schemeClr>
                    </a:solidFill>
                  </a:tcPr>
                </a:tc>
                <a:extLst>
                  <a:ext uri="{0D108BD9-81ED-4DB2-BD59-A6C34878D82A}">
                    <a16:rowId xmlns:a16="http://schemas.microsoft.com/office/drawing/2014/main" val="1888562455"/>
                  </a:ext>
                </a:extLst>
              </a:tr>
            </a:tbl>
          </a:graphicData>
        </a:graphic>
      </p:graphicFrame>
      <p:sp>
        <p:nvSpPr>
          <p:cNvPr id="2" name="Rezervirano mjesto broja slajda 1"/>
          <p:cNvSpPr>
            <a:spLocks noGrp="1"/>
          </p:cNvSpPr>
          <p:nvPr>
            <p:ph type="sldNum" sz="quarter" idx="12"/>
          </p:nvPr>
        </p:nvSpPr>
        <p:spPr/>
        <p:txBody>
          <a:bodyPr/>
          <a:lstStyle/>
          <a:p>
            <a:fld id="{519954A3-9DFD-4C44-94BA-B95130A3BA1C}" type="slidenum">
              <a:rPr lang="en-US" smtClean="0"/>
              <a:t>5</a:t>
            </a:fld>
            <a:endParaRPr lang="en-US" dirty="0"/>
          </a:p>
        </p:txBody>
      </p:sp>
    </p:spTree>
    <p:extLst>
      <p:ext uri="{BB962C8B-B14F-4D97-AF65-F5344CB8AC3E}">
        <p14:creationId xmlns:p14="http://schemas.microsoft.com/office/powerpoint/2010/main" val="3198954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zervirano mjesto broja slajda 3">
            <a:extLst>
              <a:ext uri="{FF2B5EF4-FFF2-40B4-BE49-F238E27FC236}">
                <a16:creationId xmlns:a16="http://schemas.microsoft.com/office/drawing/2014/main" id="{398A98B8-FEAA-49DA-8C2E-AC1453DBFDFE}"/>
              </a:ext>
            </a:extLst>
          </p:cNvPr>
          <p:cNvSpPr>
            <a:spLocks noGrp="1"/>
          </p:cNvSpPr>
          <p:nvPr>
            <p:ph type="sldNum" sz="quarter" idx="12"/>
          </p:nvPr>
        </p:nvSpPr>
        <p:spPr/>
        <p:txBody>
          <a:bodyPr/>
          <a:lstStyle/>
          <a:p>
            <a:fld id="{519954A3-9DFD-4C44-94BA-B95130A3BA1C}" type="slidenum">
              <a:rPr lang="en-US" smtClean="0"/>
              <a:t>6</a:t>
            </a:fld>
            <a:endParaRPr lang="en-US" dirty="0"/>
          </a:p>
        </p:txBody>
      </p:sp>
      <p:sp>
        <p:nvSpPr>
          <p:cNvPr id="8" name="Rezervirano mjesto sadržaja 7">
            <a:extLst>
              <a:ext uri="{FF2B5EF4-FFF2-40B4-BE49-F238E27FC236}">
                <a16:creationId xmlns:a16="http://schemas.microsoft.com/office/drawing/2014/main" id="{E60C4EB7-0133-47A1-9228-9592CA2C768B}"/>
              </a:ext>
            </a:extLst>
          </p:cNvPr>
          <p:cNvSpPr>
            <a:spLocks noGrp="1"/>
          </p:cNvSpPr>
          <p:nvPr>
            <p:ph idx="1"/>
          </p:nvPr>
        </p:nvSpPr>
        <p:spPr>
          <a:xfrm>
            <a:off x="508001" y="260648"/>
            <a:ext cx="7952431" cy="5780715"/>
          </a:xfrm>
        </p:spPr>
        <p:txBody>
          <a:bodyPr/>
          <a:lstStyle/>
          <a:p>
            <a:r>
              <a:rPr lang="hr-HR" sz="2400" b="1" dirty="0">
                <a:solidFill>
                  <a:schemeClr val="accent1"/>
                </a:solidFill>
                <a:latin typeface="Times New Roman" panose="02020603050405020304" pitchFamily="18" charset="0"/>
                <a:ea typeface="+mj-ea"/>
                <a:cs typeface="Times New Roman" panose="02020603050405020304" pitchFamily="18" charset="0"/>
              </a:rPr>
              <a:t>Dopuna definicije službene osobe</a:t>
            </a:r>
          </a:p>
        </p:txBody>
      </p:sp>
      <p:graphicFrame>
        <p:nvGraphicFramePr>
          <p:cNvPr id="9" name="Tablica 8">
            <a:extLst>
              <a:ext uri="{FF2B5EF4-FFF2-40B4-BE49-F238E27FC236}">
                <a16:creationId xmlns:a16="http://schemas.microsoft.com/office/drawing/2014/main" id="{D91D3E21-96B4-4B91-BFA2-8E66D10D6264}"/>
              </a:ext>
            </a:extLst>
          </p:cNvPr>
          <p:cNvGraphicFramePr>
            <a:graphicFrameLocks noGrp="1"/>
          </p:cNvGraphicFramePr>
          <p:nvPr>
            <p:extLst>
              <p:ext uri="{D42A27DB-BD31-4B8C-83A1-F6EECF244321}">
                <p14:modId xmlns:p14="http://schemas.microsoft.com/office/powerpoint/2010/main" val="1032184284"/>
              </p:ext>
            </p:extLst>
          </p:nvPr>
        </p:nvGraphicFramePr>
        <p:xfrm>
          <a:off x="508000" y="908720"/>
          <a:ext cx="8456488" cy="5904656"/>
        </p:xfrm>
        <a:graphic>
          <a:graphicData uri="http://schemas.openxmlformats.org/drawingml/2006/table">
            <a:tbl>
              <a:tblPr firstRow="1" bandRow="1">
                <a:tableStyleId>{5C22544A-7EE6-4342-B048-85BDC9FD1C3A}</a:tableStyleId>
              </a:tblPr>
              <a:tblGrid>
                <a:gridCol w="4217615">
                  <a:extLst>
                    <a:ext uri="{9D8B030D-6E8A-4147-A177-3AD203B41FA5}">
                      <a16:colId xmlns:a16="http://schemas.microsoft.com/office/drawing/2014/main" val="4051655555"/>
                    </a:ext>
                  </a:extLst>
                </a:gridCol>
                <a:gridCol w="4238873">
                  <a:extLst>
                    <a:ext uri="{9D8B030D-6E8A-4147-A177-3AD203B41FA5}">
                      <a16:colId xmlns:a16="http://schemas.microsoft.com/office/drawing/2014/main" val="645877701"/>
                    </a:ext>
                  </a:extLst>
                </a:gridCol>
              </a:tblGrid>
              <a:tr h="1151078">
                <a:tc>
                  <a:txBody>
                    <a:bodyPr/>
                    <a:lstStyle/>
                    <a:p>
                      <a:pPr algn="ctr"/>
                      <a:endParaRPr lang="hr-HR" sz="2100" dirty="0">
                        <a:latin typeface="Times New Roman" panose="02020603050405020304" pitchFamily="18" charset="0"/>
                        <a:cs typeface="Times New Roman" panose="02020603050405020304" pitchFamily="18" charset="0"/>
                      </a:endParaRPr>
                    </a:p>
                    <a:p>
                      <a:pPr algn="ctr"/>
                      <a:r>
                        <a:rPr lang="hr-HR" sz="2100" dirty="0">
                          <a:latin typeface="Times New Roman" panose="02020603050405020304" pitchFamily="18" charset="0"/>
                          <a:cs typeface="Times New Roman" panose="02020603050405020304" pitchFamily="18" charset="0"/>
                        </a:rPr>
                        <a:t>Postojeći članak 87. stavak 3. KZ-a</a:t>
                      </a:r>
                    </a:p>
                  </a:txBody>
                  <a:tcPr/>
                </a:tc>
                <a:tc>
                  <a:txBody>
                    <a:bodyPr/>
                    <a:lstStyle/>
                    <a:p>
                      <a:pPr algn="ctr"/>
                      <a:endParaRPr lang="hr-HR" sz="2100" dirty="0">
                        <a:latin typeface="Times New Roman" panose="02020603050405020304" pitchFamily="18" charset="0"/>
                        <a:cs typeface="Times New Roman" panose="02020603050405020304" pitchFamily="18" charset="0"/>
                      </a:endParaRPr>
                    </a:p>
                    <a:p>
                      <a:pPr algn="ctr"/>
                      <a:r>
                        <a:rPr lang="hr-HR" sz="2100" dirty="0">
                          <a:latin typeface="Times New Roman" panose="02020603050405020304" pitchFamily="18" charset="0"/>
                          <a:cs typeface="Times New Roman" panose="02020603050405020304" pitchFamily="18" charset="0"/>
                        </a:rPr>
                        <a:t>Prijedlog izmjene i dopune članka KZ-a</a:t>
                      </a:r>
                    </a:p>
                  </a:txBody>
                  <a:tcPr>
                    <a:solidFill>
                      <a:schemeClr val="accent2">
                        <a:lumMod val="40000"/>
                        <a:lumOff val="60000"/>
                      </a:schemeClr>
                    </a:solidFill>
                  </a:tcPr>
                </a:tc>
                <a:extLst>
                  <a:ext uri="{0D108BD9-81ED-4DB2-BD59-A6C34878D82A}">
                    <a16:rowId xmlns:a16="http://schemas.microsoft.com/office/drawing/2014/main" val="953935293"/>
                  </a:ext>
                </a:extLst>
              </a:tr>
              <a:tr h="4753578">
                <a:tc>
                  <a:txBody>
                    <a:bodyPr/>
                    <a:lstStyle/>
                    <a:p>
                      <a:pPr algn="just"/>
                      <a:r>
                        <a:rPr kumimoji="0" lang="hr-HR" sz="2000" b="0" i="0" u="none" strike="noStrike" kern="1200" cap="none" spc="0" normalizeH="0" baseline="0" dirty="0">
                          <a:ln>
                            <a:noFill/>
                          </a:ln>
                          <a:solidFill>
                            <a:prstClr val="black"/>
                          </a:solidFill>
                          <a:effectLst/>
                          <a:uLnTx/>
                          <a:uFillTx/>
                          <a:latin typeface="Times New Roman" panose="02020603050405020304" pitchFamily="18" charset="0"/>
                          <a:ea typeface="+mn-ea"/>
                          <a:cs typeface="Times New Roman" panose="02020603050405020304" pitchFamily="18" charset="0"/>
                        </a:rPr>
                        <a:t>Službena osoba je državni dužnosnik ili službenik, dužnosnik ili službenik u jedinici lokalne i područne (regionalne) samouprave, nositelj pravosudne dužnosti, sudac porotnik, član Državnog sudbenog vijeća ili </a:t>
                      </a:r>
                      <a:r>
                        <a:rPr kumimoji="0" lang="hr-HR" sz="2000" b="0" i="0" u="none" strike="noStrike" kern="1200" cap="none" spc="0" normalizeH="0" baseline="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Državnoodvjetničkog</a:t>
                      </a:r>
                      <a:r>
                        <a:rPr kumimoji="0" lang="hr-HR" sz="2000" b="0" i="0" u="none" strike="noStrike" kern="1200" cap="none" spc="0" normalizeH="0" baseline="0" dirty="0">
                          <a:ln>
                            <a:noFill/>
                          </a:ln>
                          <a:solidFill>
                            <a:prstClr val="black"/>
                          </a:solidFill>
                          <a:effectLst/>
                          <a:uLnTx/>
                          <a:uFillTx/>
                          <a:latin typeface="Times New Roman" panose="02020603050405020304" pitchFamily="18" charset="0"/>
                          <a:ea typeface="+mn-ea"/>
                          <a:cs typeface="Times New Roman" panose="02020603050405020304" pitchFamily="18" charset="0"/>
                        </a:rPr>
                        <a:t> vijeća, arbitar i javni bilježnik. Službenom osobom smatra se i osoba koja u Europskoj uniji, stranoj državi, međunarodnoj organizaciji koje je Republika Hrvatska član, međunarodnom sudu ili arbitraži čiju </a:t>
                      </a:r>
                      <a:r>
                        <a:rPr kumimoji="0" lang="hr-HR" sz="2000" b="0" i="0" u="none" strike="noStrike" kern="1200" cap="none" spc="0" normalizeH="0" baseline="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sudbenost</a:t>
                      </a:r>
                      <a:r>
                        <a:rPr kumimoji="0" lang="hr-HR" sz="2000" b="0" i="0" u="none" strike="noStrike" kern="1200" cap="none" spc="0" normalizeH="0" baseline="0" dirty="0">
                          <a:ln>
                            <a:noFill/>
                          </a:ln>
                          <a:solidFill>
                            <a:prstClr val="black"/>
                          </a:solidFill>
                          <a:effectLst/>
                          <a:uLnTx/>
                          <a:uFillTx/>
                          <a:latin typeface="Times New Roman" panose="02020603050405020304" pitchFamily="18" charset="0"/>
                          <a:ea typeface="+mn-ea"/>
                          <a:cs typeface="Times New Roman" panose="02020603050405020304" pitchFamily="18" charset="0"/>
                        </a:rPr>
                        <a:t> Republika Hrvatska prihvaća, obavlja dužnosti povjerene osobama iz prethodne rečenice.</a:t>
                      </a:r>
                    </a:p>
                  </a:txBody>
                  <a:tcPr/>
                </a:tc>
                <a:tc>
                  <a:txBody>
                    <a:bodyPr/>
                    <a:lstStyle/>
                    <a:p>
                      <a:pPr marL="0" marR="0" lvl="0" indent="0" algn="just" defTabSz="342900" rtl="0" eaLnBrk="1" fontAlgn="auto" latinLnBrk="0" hangingPunct="1">
                        <a:lnSpc>
                          <a:spcPct val="100000"/>
                        </a:lnSpc>
                        <a:spcBef>
                          <a:spcPts val="0"/>
                        </a:spcBef>
                        <a:spcAft>
                          <a:spcPts val="0"/>
                        </a:spcAft>
                        <a:buClrTx/>
                        <a:buSzTx/>
                        <a:buFontTx/>
                        <a:buNone/>
                        <a:tabLst/>
                        <a:defRPr/>
                      </a:pPr>
                      <a:r>
                        <a:rPr kumimoji="0" lang="hr-HR" sz="1800" b="0" i="0" u="none" strike="noStrike" kern="1200" cap="none" spc="0" normalizeH="0" baseline="0" dirty="0">
                          <a:ln>
                            <a:noFill/>
                          </a:ln>
                          <a:solidFill>
                            <a:prstClr val="black"/>
                          </a:solidFill>
                          <a:effectLst/>
                          <a:uLnTx/>
                          <a:uFillTx/>
                          <a:latin typeface="Times New Roman" panose="02020603050405020304" pitchFamily="18" charset="0"/>
                          <a:ea typeface="+mn-ea"/>
                          <a:cs typeface="Times New Roman" panose="02020603050405020304" pitchFamily="18" charset="0"/>
                        </a:rPr>
                        <a:t>Službena osoba je državni dužnosnik ili službenik, dužnosnik ili službenik u jedinici lokalne i područne (regionalne) samouprave, nositelj pravosudne dužnosti, sudac porotnik, član Državnog sudbenog vijeća ili </a:t>
                      </a:r>
                      <a:r>
                        <a:rPr kumimoji="0" lang="hr-HR" sz="1800" b="0" i="0" u="none" strike="noStrike" kern="1200" cap="none" spc="0" normalizeH="0" baseline="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Državnoodvjetničkog</a:t>
                      </a:r>
                      <a:r>
                        <a:rPr kumimoji="0" lang="hr-HR" sz="1800" b="0" i="0" u="none" strike="noStrike" kern="1200" cap="none" spc="0" normalizeH="0" baseline="0" dirty="0">
                          <a:ln>
                            <a:noFill/>
                          </a:ln>
                          <a:solidFill>
                            <a:prstClr val="black"/>
                          </a:solidFill>
                          <a:effectLst/>
                          <a:uLnTx/>
                          <a:uFillTx/>
                          <a:latin typeface="Times New Roman" panose="02020603050405020304" pitchFamily="18" charset="0"/>
                          <a:ea typeface="+mn-ea"/>
                          <a:cs typeface="Times New Roman" panose="02020603050405020304" pitchFamily="18" charset="0"/>
                        </a:rPr>
                        <a:t> vijeća, arbitar i javni bilježnik </a:t>
                      </a:r>
                      <a:r>
                        <a:rPr kumimoji="0" lang="hr-HR" sz="1800" b="0" i="0" u="none" strike="noStrike" kern="1200" cap="none" spc="0" normalizeH="0" baseline="0" dirty="0">
                          <a:ln>
                            <a:noFill/>
                          </a:ln>
                          <a:solidFill>
                            <a:srgbClr val="FF0000"/>
                          </a:solidFill>
                          <a:effectLst/>
                          <a:uLnTx/>
                          <a:uFillTx/>
                          <a:latin typeface="Times New Roman" panose="02020603050405020304" pitchFamily="18" charset="0"/>
                          <a:ea typeface="+mn-ea"/>
                          <a:cs typeface="Times New Roman" panose="02020603050405020304" pitchFamily="18" charset="0"/>
                        </a:rPr>
                        <a:t>i stručni radnik koji obavlja poslove iz djelatnosti socijalne skrbi, odgoja i obrazovanja</a:t>
                      </a:r>
                      <a:r>
                        <a:rPr kumimoji="0" lang="hr-HR" sz="1800" b="0" i="0" u="none" strike="noStrike" kern="1200" cap="none" spc="0" normalizeH="0" baseline="0" dirty="0">
                          <a:ln>
                            <a:noFill/>
                          </a:ln>
                          <a:solidFill>
                            <a:prstClr val="black"/>
                          </a:solidFill>
                          <a:effectLst/>
                          <a:uLnTx/>
                          <a:uFillTx/>
                          <a:latin typeface="Times New Roman" panose="02020603050405020304" pitchFamily="18" charset="0"/>
                          <a:ea typeface="+mn-ea"/>
                          <a:cs typeface="Times New Roman" panose="02020603050405020304" pitchFamily="18" charset="0"/>
                        </a:rPr>
                        <a:t>. Službenom osobom smatra se i osoba koja u Europskoj uniji, stranoj državi, međunarodnoj organizaciji koje je Republika Hrvatska član, međunarodnom sudu ili arbitraži čiju </a:t>
                      </a:r>
                      <a:r>
                        <a:rPr kumimoji="0" lang="hr-HR" sz="1800" b="0" i="0" u="none" strike="noStrike" kern="1200" cap="none" spc="0" normalizeH="0" baseline="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sudbenost</a:t>
                      </a:r>
                      <a:r>
                        <a:rPr kumimoji="0" lang="hr-HR" sz="1800" b="0" i="0" u="none" strike="noStrike" kern="1200" cap="none" spc="0" normalizeH="0" baseline="0" dirty="0">
                          <a:ln>
                            <a:noFill/>
                          </a:ln>
                          <a:solidFill>
                            <a:prstClr val="black"/>
                          </a:solidFill>
                          <a:effectLst/>
                          <a:uLnTx/>
                          <a:uFillTx/>
                          <a:latin typeface="Times New Roman" panose="02020603050405020304" pitchFamily="18" charset="0"/>
                          <a:ea typeface="+mn-ea"/>
                          <a:cs typeface="Times New Roman" panose="02020603050405020304" pitchFamily="18" charset="0"/>
                        </a:rPr>
                        <a:t> Republika Hrvatska prihvaća, obavlja dužnosti povjerene osobama iz prethodne rečenice.</a:t>
                      </a:r>
                      <a:endParaRPr lang="hr-HR" sz="1800" dirty="0"/>
                    </a:p>
                  </a:txBody>
                  <a:tcPr>
                    <a:solidFill>
                      <a:schemeClr val="accent2">
                        <a:lumMod val="40000"/>
                        <a:lumOff val="60000"/>
                      </a:schemeClr>
                    </a:solidFill>
                  </a:tcPr>
                </a:tc>
                <a:extLst>
                  <a:ext uri="{0D108BD9-81ED-4DB2-BD59-A6C34878D82A}">
                    <a16:rowId xmlns:a16="http://schemas.microsoft.com/office/drawing/2014/main" val="3728842790"/>
                  </a:ext>
                </a:extLst>
              </a:tr>
            </a:tbl>
          </a:graphicData>
        </a:graphic>
      </p:graphicFrame>
    </p:spTree>
    <p:extLst>
      <p:ext uri="{BB962C8B-B14F-4D97-AF65-F5344CB8AC3E}">
        <p14:creationId xmlns:p14="http://schemas.microsoft.com/office/powerpoint/2010/main" val="1305323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08001" y="609600"/>
            <a:ext cx="6447501" cy="1307232"/>
          </a:xfrm>
        </p:spPr>
        <p:txBody>
          <a:bodyPr>
            <a:normAutofit fontScale="90000"/>
          </a:bodyPr>
          <a:lstStyle/>
          <a:p>
            <a:r>
              <a:rPr lang="hr-HR" dirty="0"/>
              <a:t>Propisivanje novog kaznenog djela prisile prema osobi koja obavlja </a:t>
            </a:r>
            <a:r>
              <a:rPr lang="hr-HR" b="1" dirty="0"/>
              <a:t>poslove od javnog interesa ili u javnoj službi </a:t>
            </a:r>
          </a:p>
        </p:txBody>
      </p:sp>
      <p:sp>
        <p:nvSpPr>
          <p:cNvPr id="3" name="Rezervirano mjesto sadržaja 2"/>
          <p:cNvSpPr>
            <a:spLocks noGrp="1"/>
          </p:cNvSpPr>
          <p:nvPr>
            <p:ph idx="1"/>
          </p:nvPr>
        </p:nvSpPr>
        <p:spPr>
          <a:xfrm>
            <a:off x="508001" y="1772816"/>
            <a:ext cx="6447501" cy="4680520"/>
          </a:xfrm>
        </p:spPr>
        <p:txBody>
          <a:bodyPr>
            <a:normAutofit lnSpcReduction="10000"/>
          </a:bodyPr>
          <a:lstStyle/>
          <a:p>
            <a:pPr marL="0" indent="0" algn="ctr">
              <a:buNone/>
            </a:pPr>
            <a:r>
              <a:rPr lang="hr-HR" sz="1600" dirty="0">
                <a:latin typeface="Times New Roman" panose="02020603050405020304" pitchFamily="18" charset="0"/>
                <a:cs typeface="Times New Roman" panose="02020603050405020304" pitchFamily="18" charset="0"/>
              </a:rPr>
              <a:t>Prisila prema osobi koja obavlja </a:t>
            </a:r>
            <a:r>
              <a:rPr lang="hr-HR" sz="1600" b="1" dirty="0">
                <a:latin typeface="Times New Roman" panose="02020603050405020304" pitchFamily="18" charset="0"/>
                <a:cs typeface="Times New Roman" panose="02020603050405020304" pitchFamily="18" charset="0"/>
              </a:rPr>
              <a:t>poslove od javnog interesa ili u javnoj službi</a:t>
            </a:r>
            <a:br>
              <a:rPr lang="hr-HR" sz="1600" dirty="0">
                <a:latin typeface="Times New Roman" panose="02020603050405020304" pitchFamily="18" charset="0"/>
                <a:cs typeface="Times New Roman" panose="02020603050405020304" pitchFamily="18" charset="0"/>
              </a:rPr>
            </a:br>
            <a:endParaRPr lang="hr-HR" sz="1600" dirty="0">
              <a:latin typeface="Times New Roman" panose="02020603050405020304" pitchFamily="18" charset="0"/>
              <a:cs typeface="Times New Roman" panose="02020603050405020304" pitchFamily="18" charset="0"/>
            </a:endParaRPr>
          </a:p>
          <a:p>
            <a:pPr marL="0" indent="0" algn="ctr">
              <a:buNone/>
            </a:pPr>
            <a:r>
              <a:rPr lang="hr-HR" sz="1600" dirty="0">
                <a:latin typeface="Times New Roman" panose="02020603050405020304" pitchFamily="18" charset="0"/>
                <a:cs typeface="Times New Roman" panose="02020603050405020304" pitchFamily="18" charset="0"/>
              </a:rPr>
              <a:t>Članak 315.b</a:t>
            </a:r>
          </a:p>
          <a:p>
            <a:pPr marL="0" indent="0" algn="just">
              <a:buNone/>
            </a:pPr>
            <a:r>
              <a:rPr lang="hr-HR" sz="1600" dirty="0">
                <a:latin typeface="Times New Roman" panose="02020603050405020304" pitchFamily="18" charset="0"/>
                <a:cs typeface="Times New Roman" panose="02020603050405020304" pitchFamily="18" charset="0"/>
              </a:rPr>
              <a:t>(1) Tko  osobu u obavljanju </a:t>
            </a:r>
            <a:r>
              <a:rPr lang="hr-HR" sz="1600" b="1" dirty="0">
                <a:latin typeface="Times New Roman" panose="02020603050405020304" pitchFamily="18" charset="0"/>
                <a:cs typeface="Times New Roman" panose="02020603050405020304" pitchFamily="18" charset="0"/>
              </a:rPr>
              <a:t>poslova od javnog interesa ili javnog službenika </a:t>
            </a:r>
            <a:r>
              <a:rPr lang="hr-HR" sz="1600" dirty="0">
                <a:latin typeface="Times New Roman" panose="02020603050405020304" pitchFamily="18" charset="0"/>
                <a:cs typeface="Times New Roman" panose="02020603050405020304" pitchFamily="18" charset="0"/>
              </a:rPr>
              <a:t>u obavljanju javne službe silom ili prijetnjom da će izravno uporabiti silu spriječi u obavljanju poslova od javnog interesa ili javne službe, kaznit će se kaznom zatvora do tri godine.</a:t>
            </a:r>
            <a:br>
              <a:rPr lang="hr-HR" sz="1600" dirty="0">
                <a:latin typeface="Times New Roman" panose="02020603050405020304" pitchFamily="18" charset="0"/>
                <a:cs typeface="Times New Roman" panose="02020603050405020304" pitchFamily="18" charset="0"/>
              </a:rPr>
            </a:br>
            <a:endParaRPr lang="hr-HR" sz="1600" dirty="0">
              <a:latin typeface="Times New Roman" panose="02020603050405020304" pitchFamily="18" charset="0"/>
              <a:cs typeface="Times New Roman" panose="02020603050405020304" pitchFamily="18" charset="0"/>
            </a:endParaRPr>
          </a:p>
          <a:p>
            <a:pPr marL="0" indent="0" algn="just">
              <a:buNone/>
            </a:pPr>
            <a:r>
              <a:rPr lang="hr-HR" sz="1600" dirty="0">
                <a:latin typeface="Times New Roman" panose="02020603050405020304" pitchFamily="18" charset="0"/>
                <a:cs typeface="Times New Roman" panose="02020603050405020304" pitchFamily="18" charset="0"/>
              </a:rPr>
              <a:t>(2) Ako je kaznenim djelom iz stavka 1. ovoga članka doveden u opasnost život ili tijelo osobe koja obavlja poslove od javnog interesa ili javnog službenika ili mu je nanesena tjelesna ozljeda ili je uporabljeno oružje ili opasno oruđe, počinitelj će se kazniti kaznom zatvora od šest mjeseci do pet godina.</a:t>
            </a:r>
            <a:br>
              <a:rPr lang="hr-HR" sz="1600" dirty="0">
                <a:latin typeface="Times New Roman" panose="02020603050405020304" pitchFamily="18" charset="0"/>
                <a:cs typeface="Times New Roman" panose="02020603050405020304" pitchFamily="18" charset="0"/>
              </a:rPr>
            </a:br>
            <a:endParaRPr lang="hr-HR" sz="1600" dirty="0">
              <a:latin typeface="Times New Roman" panose="02020603050405020304" pitchFamily="18" charset="0"/>
              <a:cs typeface="Times New Roman" panose="02020603050405020304" pitchFamily="18" charset="0"/>
            </a:endParaRPr>
          </a:p>
          <a:p>
            <a:pPr marL="0" indent="0" algn="just">
              <a:buNone/>
            </a:pPr>
            <a:r>
              <a:rPr lang="hr-HR" sz="1600" dirty="0">
                <a:latin typeface="Times New Roman" panose="02020603050405020304" pitchFamily="18" charset="0"/>
                <a:cs typeface="Times New Roman" panose="02020603050405020304" pitchFamily="18" charset="0"/>
              </a:rPr>
              <a:t>(3) Počinitelj kaznenog djela iz stavka 1. i 2. ovoga članka koji je bio izazvan protuzakonitim, bezobzirnim ili grubim postupanjem osobe koja obavlja poslove od javnog interesa ili  javnog službenika može se osloboditi kazne.“.</a:t>
            </a:r>
          </a:p>
          <a:p>
            <a:endParaRPr lang="hr-HR" dirty="0"/>
          </a:p>
        </p:txBody>
      </p:sp>
      <p:sp>
        <p:nvSpPr>
          <p:cNvPr id="4" name="Rezervirano mjesto broja slajda 3"/>
          <p:cNvSpPr>
            <a:spLocks noGrp="1"/>
          </p:cNvSpPr>
          <p:nvPr>
            <p:ph type="sldNum" sz="quarter" idx="12"/>
          </p:nvPr>
        </p:nvSpPr>
        <p:spPr/>
        <p:txBody>
          <a:bodyPr/>
          <a:lstStyle/>
          <a:p>
            <a:fld id="{519954A3-9DFD-4C44-94BA-B95130A3BA1C}" type="slidenum">
              <a:rPr lang="en-US" smtClean="0"/>
              <a:t>7</a:t>
            </a:fld>
            <a:endParaRPr lang="en-US" dirty="0"/>
          </a:p>
        </p:txBody>
      </p:sp>
    </p:spTree>
    <p:extLst>
      <p:ext uri="{BB962C8B-B14F-4D97-AF65-F5344CB8AC3E}">
        <p14:creationId xmlns:p14="http://schemas.microsoft.com/office/powerpoint/2010/main" val="2035071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C437A483-3CC5-4321-830C-77D9B147AA6E}"/>
              </a:ext>
            </a:extLst>
          </p:cNvPr>
          <p:cNvSpPr>
            <a:spLocks noGrp="1"/>
          </p:cNvSpPr>
          <p:nvPr>
            <p:ph type="title"/>
          </p:nvPr>
        </p:nvSpPr>
        <p:spPr/>
        <p:txBody>
          <a:bodyPr>
            <a:normAutofit/>
          </a:bodyPr>
          <a:lstStyle/>
          <a:p>
            <a:r>
              <a:rPr lang="hr-HR" sz="2400" b="1" dirty="0">
                <a:latin typeface="Times New Roman" panose="02020603050405020304" pitchFamily="18" charset="0"/>
                <a:cs typeface="Times New Roman" panose="02020603050405020304" pitchFamily="18" charset="0"/>
              </a:rPr>
              <a:t>Spolni odnošaj bez pristanka (čl. 152. KZ/11)</a:t>
            </a:r>
          </a:p>
        </p:txBody>
      </p:sp>
      <p:sp>
        <p:nvSpPr>
          <p:cNvPr id="2" name="Rezervirano mjesto sadržaja 1">
            <a:extLst>
              <a:ext uri="{FF2B5EF4-FFF2-40B4-BE49-F238E27FC236}">
                <a16:creationId xmlns:a16="http://schemas.microsoft.com/office/drawing/2014/main" id="{1BB9FC2D-006A-40F3-9CA3-5CCAAB5F3F9E}"/>
              </a:ext>
            </a:extLst>
          </p:cNvPr>
          <p:cNvSpPr>
            <a:spLocks noGrp="1"/>
          </p:cNvSpPr>
          <p:nvPr>
            <p:ph idx="1"/>
          </p:nvPr>
        </p:nvSpPr>
        <p:spPr>
          <a:xfrm>
            <a:off x="508001" y="1484784"/>
            <a:ext cx="6447501" cy="4556579"/>
          </a:xfrm>
        </p:spPr>
        <p:txBody>
          <a:bodyPr>
            <a:normAutofit/>
          </a:bodyPr>
          <a:lstStyle/>
          <a:p>
            <a:pPr algn="just">
              <a:buFont typeface="Wingdings" panose="05000000000000000000" pitchFamily="2" charset="2"/>
              <a:buChar char="§"/>
            </a:pPr>
            <a:r>
              <a:rPr lang="hr-HR" sz="2100" dirty="0">
                <a:latin typeface="Times New Roman" panose="02020603050405020304" pitchFamily="18" charset="0"/>
                <a:cs typeface="Times New Roman" panose="02020603050405020304" pitchFamily="18" charset="0"/>
              </a:rPr>
              <a:t>Kazneno djelo spolni odnošaj bez pristanka iz članka 152. KZ/11 </a:t>
            </a:r>
            <a:r>
              <a:rPr lang="hr-HR" sz="2100" b="1" dirty="0">
                <a:latin typeface="Times New Roman" panose="02020603050405020304" pitchFamily="18" charset="0"/>
                <a:cs typeface="Times New Roman" panose="02020603050405020304" pitchFamily="18" charset="0"/>
              </a:rPr>
              <a:t>briše se</a:t>
            </a:r>
          </a:p>
          <a:p>
            <a:pPr marL="0" indent="0">
              <a:buNone/>
            </a:pPr>
            <a:endParaRPr lang="hr-HR" sz="2100"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
            </a:pPr>
            <a:r>
              <a:rPr lang="hr-HR" sz="2100" dirty="0">
                <a:latin typeface="Times New Roman" panose="02020603050405020304" pitchFamily="18" charset="0"/>
                <a:cs typeface="Times New Roman" panose="02020603050405020304" pitchFamily="18" charset="0"/>
              </a:rPr>
              <a:t>Kazneno djelo silovanja iz članka 153. KZ/11– </a:t>
            </a:r>
            <a:r>
              <a:rPr lang="hr-HR" sz="2100" b="1" dirty="0">
                <a:latin typeface="Times New Roman" panose="02020603050405020304" pitchFamily="18" charset="0"/>
                <a:cs typeface="Times New Roman" panose="02020603050405020304" pitchFamily="18" charset="0"/>
              </a:rPr>
              <a:t>mijenja se</a:t>
            </a:r>
            <a:r>
              <a:rPr lang="hr-HR" sz="2100" dirty="0">
                <a:latin typeface="Times New Roman" panose="02020603050405020304" pitchFamily="18" charset="0"/>
                <a:cs typeface="Times New Roman" panose="02020603050405020304" pitchFamily="18" charset="0"/>
              </a:rPr>
              <a:t> na način da biće kaznenog djela spolnog odnošaja bez pristanka postaje jedan od oblika kaznenog djela silovanja</a:t>
            </a:r>
          </a:p>
          <a:p>
            <a:pPr marL="0" indent="0">
              <a:buNone/>
            </a:pPr>
            <a:endParaRPr lang="hr-HR" sz="21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hr-HR" sz="2100" b="1" dirty="0" err="1">
                <a:latin typeface="Times New Roman" panose="02020603050405020304" pitchFamily="18" charset="0"/>
                <a:cs typeface="Times New Roman" panose="02020603050405020304" pitchFamily="18" charset="0"/>
              </a:rPr>
              <a:t>Pooštravanje</a:t>
            </a:r>
            <a:r>
              <a:rPr lang="hr-HR" sz="2100" b="1" dirty="0">
                <a:latin typeface="Times New Roman" panose="02020603050405020304" pitchFamily="18" charset="0"/>
                <a:cs typeface="Times New Roman" panose="02020603050405020304" pitchFamily="18" charset="0"/>
              </a:rPr>
              <a:t> sankcije</a:t>
            </a:r>
          </a:p>
          <a:p>
            <a:endParaRPr lang="hr-HR" sz="2100" dirty="0">
              <a:latin typeface="Times New Roman" panose="02020603050405020304" pitchFamily="18" charset="0"/>
              <a:cs typeface="Times New Roman" panose="02020603050405020304" pitchFamily="18" charset="0"/>
            </a:endParaRPr>
          </a:p>
          <a:p>
            <a:endParaRPr lang="hr-HR" sz="2100" dirty="0">
              <a:latin typeface="Times New Roman" panose="02020603050405020304" pitchFamily="18" charset="0"/>
              <a:cs typeface="Times New Roman" panose="02020603050405020304" pitchFamily="18" charset="0"/>
            </a:endParaRPr>
          </a:p>
          <a:p>
            <a:endParaRPr lang="hr-HR" sz="2100" dirty="0">
              <a:latin typeface="Times New Roman" panose="02020603050405020304" pitchFamily="18" charset="0"/>
              <a:cs typeface="Times New Roman" panose="02020603050405020304" pitchFamily="18" charset="0"/>
            </a:endParaRPr>
          </a:p>
        </p:txBody>
      </p:sp>
      <p:sp>
        <p:nvSpPr>
          <p:cNvPr id="4" name="Rezervirano mjesto broja slajda 3"/>
          <p:cNvSpPr>
            <a:spLocks noGrp="1"/>
          </p:cNvSpPr>
          <p:nvPr>
            <p:ph type="sldNum" sz="quarter" idx="12"/>
          </p:nvPr>
        </p:nvSpPr>
        <p:spPr/>
        <p:txBody>
          <a:bodyPr/>
          <a:lstStyle/>
          <a:p>
            <a:fld id="{519954A3-9DFD-4C44-94BA-B95130A3BA1C}" type="slidenum">
              <a:rPr lang="en-US" smtClean="0"/>
              <a:t>8</a:t>
            </a:fld>
            <a:endParaRPr lang="en-US" dirty="0"/>
          </a:p>
        </p:txBody>
      </p:sp>
    </p:spTree>
    <p:extLst>
      <p:ext uri="{BB962C8B-B14F-4D97-AF65-F5344CB8AC3E}">
        <p14:creationId xmlns:p14="http://schemas.microsoft.com/office/powerpoint/2010/main" val="988168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35B9636-9601-421D-8E44-CD01CBF6E370}"/>
              </a:ext>
            </a:extLst>
          </p:cNvPr>
          <p:cNvSpPr>
            <a:spLocks noGrp="1"/>
          </p:cNvSpPr>
          <p:nvPr>
            <p:ph type="title"/>
          </p:nvPr>
        </p:nvSpPr>
        <p:spPr>
          <a:xfrm>
            <a:off x="508001" y="609600"/>
            <a:ext cx="6447501" cy="731168"/>
          </a:xfrm>
        </p:spPr>
        <p:txBody>
          <a:bodyPr/>
          <a:lstStyle/>
          <a:p>
            <a:pPr algn="ctr"/>
            <a:r>
              <a:rPr lang="hr-HR" dirty="0"/>
              <a:t>Kazneno djelo silovanje (članak 153.)</a:t>
            </a:r>
          </a:p>
        </p:txBody>
      </p:sp>
      <p:sp>
        <p:nvSpPr>
          <p:cNvPr id="3" name="Rezervirano mjesto sadržaja 2">
            <a:extLst>
              <a:ext uri="{FF2B5EF4-FFF2-40B4-BE49-F238E27FC236}">
                <a16:creationId xmlns:a16="http://schemas.microsoft.com/office/drawing/2014/main" id="{1712A5E8-9C07-4BF8-B825-82B08E251568}"/>
              </a:ext>
            </a:extLst>
          </p:cNvPr>
          <p:cNvSpPr>
            <a:spLocks noGrp="1"/>
          </p:cNvSpPr>
          <p:nvPr>
            <p:ph idx="1"/>
          </p:nvPr>
        </p:nvSpPr>
        <p:spPr>
          <a:xfrm>
            <a:off x="508001" y="1340768"/>
            <a:ext cx="6447501" cy="4700595"/>
          </a:xfrm>
        </p:spPr>
        <p:txBody>
          <a:bodyPr>
            <a:noAutofit/>
          </a:bodyPr>
          <a:lstStyle/>
          <a:p>
            <a:pPr marL="0" indent="0" algn="just">
              <a:buNone/>
            </a:pPr>
            <a:r>
              <a:rPr lang="hr-HR" sz="1400" dirty="0">
                <a:latin typeface="Times New Roman" panose="02020603050405020304" pitchFamily="18" charset="0"/>
                <a:cs typeface="Times New Roman" panose="02020603050405020304" pitchFamily="18" charset="0"/>
              </a:rPr>
              <a:t>(1) Tko s drugom osobom bez njezinog pristanka izvrši spolni odnošaj ili s njim izjednačenu spolnu radnju ili navede drugu osobu da bez svog pristanka s trećom osobom izvrši spolni odnošaj ili s njim izjednačenu spolnu radnju ili da bez svog pristanka nad samom sobom izvrši sa spolnim odnošajem izjednačenu spolnu radnju, kaznit će se kaznom zatvora od</a:t>
            </a:r>
            <a:r>
              <a:rPr lang="hr-HR" sz="1400" strike="sngStrike" dirty="0">
                <a:latin typeface="Times New Roman" panose="02020603050405020304" pitchFamily="18" charset="0"/>
                <a:cs typeface="Times New Roman" panose="02020603050405020304" pitchFamily="18" charset="0"/>
              </a:rPr>
              <a:t> šest mjeseci </a:t>
            </a:r>
            <a:r>
              <a:rPr lang="hr-HR" sz="1400" b="1" dirty="0">
                <a:solidFill>
                  <a:srgbClr val="FF0000"/>
                </a:solidFill>
                <a:latin typeface="Times New Roman" panose="02020603050405020304" pitchFamily="18" charset="0"/>
                <a:cs typeface="Times New Roman" panose="02020603050405020304" pitchFamily="18" charset="0"/>
              </a:rPr>
              <a:t>jedne</a:t>
            </a:r>
            <a:r>
              <a:rPr lang="hr-HR" sz="1400" dirty="0">
                <a:latin typeface="Times New Roman" panose="02020603050405020304" pitchFamily="18" charset="0"/>
                <a:cs typeface="Times New Roman" panose="02020603050405020304" pitchFamily="18" charset="0"/>
              </a:rPr>
              <a:t> </a:t>
            </a:r>
            <a:r>
              <a:rPr lang="hr-HR" sz="1400" b="1" dirty="0">
                <a:latin typeface="Times New Roman" panose="02020603050405020304" pitchFamily="18" charset="0"/>
                <a:cs typeface="Times New Roman" panose="02020603050405020304" pitchFamily="18" charset="0"/>
              </a:rPr>
              <a:t>do pet godina</a:t>
            </a:r>
            <a:r>
              <a:rPr lang="hr-HR" sz="1400" dirty="0">
                <a:latin typeface="Times New Roman" panose="02020603050405020304" pitchFamily="18" charset="0"/>
                <a:cs typeface="Times New Roman" panose="02020603050405020304" pitchFamily="18" charset="0"/>
              </a:rPr>
              <a:t>.</a:t>
            </a:r>
          </a:p>
          <a:p>
            <a:pPr marL="0" indent="0" algn="just">
              <a:buNone/>
            </a:pPr>
            <a:r>
              <a:rPr lang="hr-HR" sz="1400" dirty="0">
                <a:latin typeface="Times New Roman" panose="02020603050405020304" pitchFamily="18" charset="0"/>
                <a:cs typeface="Times New Roman" panose="02020603050405020304" pitchFamily="18" charset="0"/>
              </a:rPr>
              <a:t>(2) Tko djelo iz stavka 1. ovoga članka počini uporabom sile ili prijetnje da će izravno napasti na život ili tijelo silovane ili druge osobe kaznit će se kaznom zatvora od </a:t>
            </a:r>
            <a:r>
              <a:rPr lang="hr-HR" sz="1400" strike="sngStrike" dirty="0">
                <a:latin typeface="Times New Roman" panose="02020603050405020304" pitchFamily="18" charset="0"/>
                <a:cs typeface="Times New Roman" panose="02020603050405020304" pitchFamily="18" charset="0"/>
              </a:rPr>
              <a:t>jedne</a:t>
            </a:r>
            <a:r>
              <a:rPr lang="hr-HR" sz="1400" dirty="0">
                <a:latin typeface="Times New Roman" panose="02020603050405020304" pitchFamily="18" charset="0"/>
                <a:cs typeface="Times New Roman" panose="02020603050405020304" pitchFamily="18" charset="0"/>
              </a:rPr>
              <a:t> </a:t>
            </a:r>
            <a:r>
              <a:rPr lang="hr-HR" sz="1400" b="1" dirty="0">
                <a:solidFill>
                  <a:srgbClr val="FF0000"/>
                </a:solidFill>
                <a:latin typeface="Times New Roman" panose="02020603050405020304" pitchFamily="18" charset="0"/>
                <a:cs typeface="Times New Roman" panose="02020603050405020304" pitchFamily="18" charset="0"/>
              </a:rPr>
              <a:t>tri </a:t>
            </a:r>
            <a:r>
              <a:rPr lang="hr-HR" sz="1400" b="1" dirty="0">
                <a:latin typeface="Times New Roman" panose="02020603050405020304" pitchFamily="18" charset="0"/>
                <a:cs typeface="Times New Roman" panose="02020603050405020304" pitchFamily="18" charset="0"/>
              </a:rPr>
              <a:t>do deset godina</a:t>
            </a:r>
            <a:r>
              <a:rPr lang="hr-HR" sz="1400" dirty="0">
                <a:latin typeface="Times New Roman" panose="02020603050405020304" pitchFamily="18" charset="0"/>
                <a:cs typeface="Times New Roman" panose="02020603050405020304" pitchFamily="18" charset="0"/>
              </a:rPr>
              <a:t>.</a:t>
            </a:r>
          </a:p>
          <a:p>
            <a:pPr marL="0" indent="0" algn="just">
              <a:buNone/>
            </a:pPr>
            <a:r>
              <a:rPr lang="hr-HR" sz="1400" dirty="0">
                <a:latin typeface="Times New Roman" panose="02020603050405020304" pitchFamily="18" charset="0"/>
                <a:cs typeface="Times New Roman" panose="02020603050405020304" pitchFamily="18" charset="0"/>
              </a:rPr>
              <a:t>(3) Počinitelj koji je bio u otklonjivoj zabludi glede postojanja pristanka iz stavka 1. ovoga članka kaznit će se kaznom zatvora </a:t>
            </a:r>
            <a:r>
              <a:rPr lang="hr-HR" sz="1400" b="1" dirty="0">
                <a:latin typeface="Times New Roman" panose="02020603050405020304" pitchFamily="18" charset="0"/>
                <a:cs typeface="Times New Roman" panose="02020603050405020304" pitchFamily="18" charset="0"/>
              </a:rPr>
              <a:t>do tri godine</a:t>
            </a:r>
            <a:r>
              <a:rPr lang="hr-HR" sz="1400" dirty="0">
                <a:latin typeface="Times New Roman" panose="02020603050405020304" pitchFamily="18" charset="0"/>
                <a:cs typeface="Times New Roman" panose="02020603050405020304" pitchFamily="18" charset="0"/>
              </a:rPr>
              <a:t>.</a:t>
            </a:r>
          </a:p>
          <a:p>
            <a:pPr marL="0" indent="0" algn="just">
              <a:buNone/>
            </a:pPr>
            <a:r>
              <a:rPr lang="hr-HR" sz="1400" dirty="0">
                <a:latin typeface="Times New Roman" panose="02020603050405020304" pitchFamily="18" charset="0"/>
                <a:cs typeface="Times New Roman" panose="02020603050405020304" pitchFamily="18" charset="0"/>
              </a:rPr>
              <a:t>(4) Počinitelj koji je bio u otklonjivoj zabludi glede postojanja pristanka iz stavka 2. ovoga članka kaznit će se kaznom zatvora od </a:t>
            </a:r>
            <a:r>
              <a:rPr lang="hr-HR" sz="1400" strike="sngStrike" dirty="0">
                <a:latin typeface="Times New Roman" panose="02020603050405020304" pitchFamily="18" charset="0"/>
                <a:cs typeface="Times New Roman" panose="02020603050405020304" pitchFamily="18" charset="0"/>
              </a:rPr>
              <a:t>šest mjeseci </a:t>
            </a:r>
            <a:r>
              <a:rPr lang="hr-HR" sz="1400" b="1" dirty="0">
                <a:solidFill>
                  <a:srgbClr val="FF0000"/>
                </a:solidFill>
                <a:latin typeface="Times New Roman" panose="02020603050405020304" pitchFamily="18" charset="0"/>
                <a:cs typeface="Times New Roman" panose="02020603050405020304" pitchFamily="18" charset="0"/>
              </a:rPr>
              <a:t>jedne</a:t>
            </a:r>
            <a:r>
              <a:rPr lang="hr-HR" sz="1400" b="1" dirty="0">
                <a:latin typeface="Times New Roman" panose="02020603050405020304" pitchFamily="18" charset="0"/>
                <a:cs typeface="Times New Roman" panose="02020603050405020304" pitchFamily="18" charset="0"/>
              </a:rPr>
              <a:t> do pet godina</a:t>
            </a:r>
            <a:r>
              <a:rPr lang="hr-HR" sz="1400" dirty="0">
                <a:latin typeface="Times New Roman" panose="02020603050405020304" pitchFamily="18" charset="0"/>
                <a:cs typeface="Times New Roman" panose="02020603050405020304" pitchFamily="18" charset="0"/>
              </a:rPr>
              <a:t>.</a:t>
            </a:r>
          </a:p>
          <a:p>
            <a:pPr marL="0" indent="0" algn="just">
              <a:buNone/>
            </a:pPr>
            <a:r>
              <a:rPr lang="hr-HR" sz="1400" dirty="0">
                <a:latin typeface="Times New Roman" panose="02020603050405020304" pitchFamily="18" charset="0"/>
                <a:cs typeface="Times New Roman" panose="02020603050405020304" pitchFamily="18" charset="0"/>
              </a:rPr>
              <a:t>(5) Pristanak iz stavka 1. ovoga članka postoji ako je osoba svojom voljom odlučila stupiti u spolni odnošaj ili s njime izjednačenu spolnu radnju i bila je sposobna donijeti i izraziti takvu odluku. Smatra se da takvog pristanka nema osobito ako je spolni odnošaj ili s njime izjednačena spolna radnja izvršena uz uporabu prijetnje, prijevare, zlouporabom položaja prema osobi koja se prema počinitelju nalazi u odnosu zavisnosti, iskorištavanjem stanja osobe zbog kojeg ona nije bila sposobna izraziti svoje odbijanje, ili nad osobom kojoj je protupravno oduzeta sloboda.</a:t>
            </a:r>
          </a:p>
        </p:txBody>
      </p:sp>
      <p:sp>
        <p:nvSpPr>
          <p:cNvPr id="4" name="Rezervirano mjesto broja slajda 3"/>
          <p:cNvSpPr>
            <a:spLocks noGrp="1"/>
          </p:cNvSpPr>
          <p:nvPr>
            <p:ph type="sldNum" sz="quarter" idx="12"/>
          </p:nvPr>
        </p:nvSpPr>
        <p:spPr/>
        <p:txBody>
          <a:bodyPr/>
          <a:lstStyle/>
          <a:p>
            <a:fld id="{519954A3-9DFD-4C44-94BA-B95130A3BA1C}" type="slidenum">
              <a:rPr lang="en-US" smtClean="0"/>
              <a:t>9</a:t>
            </a:fld>
            <a:endParaRPr lang="en-US" dirty="0"/>
          </a:p>
        </p:txBody>
      </p:sp>
    </p:spTree>
    <p:extLst>
      <p:ext uri="{BB962C8B-B14F-4D97-AF65-F5344CB8AC3E}">
        <p14:creationId xmlns:p14="http://schemas.microsoft.com/office/powerpoint/2010/main" val="294217519"/>
      </p:ext>
    </p:extLst>
  </p:cSld>
  <p:clrMapOvr>
    <a:masterClrMapping/>
  </p:clrMapOvr>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2117</TotalTime>
  <Words>2614</Words>
  <Application>Microsoft Office PowerPoint</Application>
  <PresentationFormat>Prikaz na zaslonu (4:3)</PresentationFormat>
  <Paragraphs>271</Paragraphs>
  <Slides>22</Slides>
  <Notes>8</Notes>
  <HiddenSlides>0</HiddenSlides>
  <MMClips>0</MMClips>
  <ScaleCrop>false</ScaleCrop>
  <HeadingPairs>
    <vt:vector size="6" baseType="variant">
      <vt:variant>
        <vt:lpstr>Korišteni fontovi</vt:lpstr>
      </vt:variant>
      <vt:variant>
        <vt:i4>6</vt:i4>
      </vt:variant>
      <vt:variant>
        <vt:lpstr>Tema</vt:lpstr>
      </vt:variant>
      <vt:variant>
        <vt:i4>1</vt:i4>
      </vt:variant>
      <vt:variant>
        <vt:lpstr>Naslovi slajdova</vt:lpstr>
      </vt:variant>
      <vt:variant>
        <vt:i4>22</vt:i4>
      </vt:variant>
    </vt:vector>
  </HeadingPairs>
  <TitlesOfParts>
    <vt:vector size="29" baseType="lpstr">
      <vt:lpstr>Arial</vt:lpstr>
      <vt:lpstr>Calibri</vt:lpstr>
      <vt:lpstr>Times New Roman</vt:lpstr>
      <vt:lpstr>Trebuchet MS</vt:lpstr>
      <vt:lpstr>Wingdings</vt:lpstr>
      <vt:lpstr>Wingdings 3</vt:lpstr>
      <vt:lpstr>Faseta</vt:lpstr>
      <vt:lpstr>VLADA REPUBLIKE HRVATSKE MINISTARSTVO PRAVOSUĐA</vt:lpstr>
      <vt:lpstr>KAZNENI ZAKON  </vt:lpstr>
      <vt:lpstr>PowerPoint prezentacija</vt:lpstr>
      <vt:lpstr>DOPUNJENI POSTOJEĆI ČLANCI KZ-a</vt:lpstr>
      <vt:lpstr>Izmjena i dopuna postojećeg kaznenog djela nasilja u obitelji iz članka 179.a KZ-a</vt:lpstr>
      <vt:lpstr>PowerPoint prezentacija</vt:lpstr>
      <vt:lpstr>Propisivanje novog kaznenog djela prisile prema osobi koja obavlja poslove od javnog interesa ili u javnoj službi </vt:lpstr>
      <vt:lpstr>Spolni odnošaj bez pristanka (čl. 152. KZ/11)</vt:lpstr>
      <vt:lpstr>Kazneno djelo silovanje (članak 153.)</vt:lpstr>
      <vt:lpstr>Kazneno djelo teško sramoćenje (čl.148.)</vt:lpstr>
      <vt:lpstr>ZAKON O ZAŠTITI  OD NASILJA U OBITELJI  </vt:lpstr>
      <vt:lpstr>Pooštravanje zakonske politike kažnjavanja</vt:lpstr>
      <vt:lpstr>NASILJE U OBITELJI JE (važeći članak 10. Zakona o zaštiti od nasilja u obitelji):</vt:lpstr>
      <vt:lpstr>OSNOVNA OBILJEŽJA I PRAVNE POSLJEDICE PREDLOŽENIH IZMJENA</vt:lpstr>
      <vt:lpstr>     ZAKON O KAZNENOM POSTUPKU </vt:lpstr>
      <vt:lpstr>NOVA RJEŠENJAKOJIMA SE UBRZAVA KAZNENI POSTUPAK</vt:lpstr>
      <vt:lpstr>PowerPoint prezentacija</vt:lpstr>
      <vt:lpstr>PowerPoint prezentacija</vt:lpstr>
      <vt:lpstr>ODREĐIVANJE ILI PRODULJENJE ISTRAŽNOG ZATVORA KOD NEPRAVOMOĆNO IZREČENE KAZNE ZATVORA OD 5 GODINA ILI TEŽE </vt:lpstr>
      <vt:lpstr>PowerPoint prezentacija</vt:lpstr>
      <vt:lpstr>PowerPoint prezentacija</vt:lpstr>
      <vt:lpstr>Hvala Vam na pozornosti.</vt:lpstr>
    </vt:vector>
  </TitlesOfParts>
  <Company>Sektor za informatizaciju MP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Pitanje neriješenih sudskih predmeta – iskustva hrvatskog pravosuđa i prikaz ostvarenog  u periodu 2005.-2015</dc:title>
  <dc:creator>Dino Zorić</dc:creator>
  <cp:lastModifiedBy>Anita Šibarić Petrlin</cp:lastModifiedBy>
  <cp:revision>594</cp:revision>
  <cp:lastPrinted>2019-10-23T14:57:09Z</cp:lastPrinted>
  <dcterms:created xsi:type="dcterms:W3CDTF">2015-05-05T09:51:04Z</dcterms:created>
  <dcterms:modified xsi:type="dcterms:W3CDTF">2019-10-23T15:06:53Z</dcterms:modified>
</cp:coreProperties>
</file>