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2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7" r:id="rId3"/>
    <p:sldId id="310" r:id="rId4"/>
    <p:sldId id="312" r:id="rId5"/>
    <p:sldId id="300" r:id="rId6"/>
    <p:sldId id="311" r:id="rId7"/>
    <p:sldId id="281" r:id="rId8"/>
    <p:sldId id="282" r:id="rId9"/>
    <p:sldId id="299" r:id="rId10"/>
    <p:sldId id="291" r:id="rId11"/>
    <p:sldId id="292" r:id="rId12"/>
    <p:sldId id="301" r:id="rId13"/>
    <p:sldId id="285" r:id="rId14"/>
    <p:sldId id="286" r:id="rId15"/>
    <p:sldId id="302" r:id="rId16"/>
    <p:sldId id="260" r:id="rId17"/>
    <p:sldId id="263" r:id="rId18"/>
    <p:sldId id="309" r:id="rId19"/>
    <p:sldId id="268" r:id="rId20"/>
    <p:sldId id="264" r:id="rId21"/>
    <p:sldId id="303" r:id="rId22"/>
    <p:sldId id="262" r:id="rId23"/>
    <p:sldId id="308" r:id="rId24"/>
    <p:sldId id="304" r:id="rId25"/>
    <p:sldId id="270" r:id="rId26"/>
    <p:sldId id="265" r:id="rId27"/>
    <p:sldId id="271" r:id="rId28"/>
    <p:sldId id="275" r:id="rId29"/>
    <p:sldId id="272" r:id="rId30"/>
    <p:sldId id="276" r:id="rId31"/>
    <p:sldId id="266" r:id="rId32"/>
    <p:sldId id="267" r:id="rId33"/>
    <p:sldId id="305" r:id="rId34"/>
    <p:sldId id="261" r:id="rId35"/>
    <p:sldId id="306" r:id="rId36"/>
    <p:sldId id="269" r:id="rId37"/>
    <p:sldId id="277" r:id="rId38"/>
    <p:sldId id="273" r:id="rId39"/>
    <p:sldId id="307" r:id="rId40"/>
    <p:sldId id="313" r:id="rId41"/>
    <p:sldId id="278" r:id="rId42"/>
  </p:sldIdLst>
  <p:sldSz cx="12192000" cy="6858000"/>
  <p:notesSz cx="7099300" cy="102346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38" autoAdjust="0"/>
  </p:normalViewPr>
  <p:slideViewPr>
    <p:cSldViewPr>
      <p:cViewPr varScale="1">
        <p:scale>
          <a:sx n="108" d="100"/>
          <a:sy n="108" d="100"/>
        </p:scale>
        <p:origin x="-552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%20Krivi&#269;i&#263;\Desktop\radni%20materij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%20Krivi&#269;i&#263;\Desktop\Plan\ev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explosion val="0"/>
          </c:dPt>
          <c:dPt>
            <c:idx val="1"/>
            <c:bubble3D val="0"/>
            <c:explosion val="3"/>
          </c:dPt>
          <c:dPt>
            <c:idx val="2"/>
            <c:bubble3D val="0"/>
            <c:explosion val="35"/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9.9945936018886964E-3"/>
                  <c:y val="7.4229394012910135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Sheet1!$K$26:$K$28</c:f>
              <c:strCache>
                <c:ptCount val="3"/>
                <c:pt idx="0">
                  <c:v>Matica</c:v>
                </c:pt>
                <c:pt idx="1">
                  <c:v>Konzum</c:v>
                </c:pt>
                <c:pt idx="2">
                  <c:v>Ostali</c:v>
                </c:pt>
              </c:strCache>
            </c:strRef>
          </c:cat>
          <c:val>
            <c:numRef>
              <c:f>Sheet1!$L$26:$L$28</c:f>
              <c:numCache>
                <c:formatCode>General</c:formatCode>
                <c:ptCount val="3"/>
                <c:pt idx="0">
                  <c:v>18</c:v>
                </c:pt>
                <c:pt idx="1">
                  <c:v>3.5</c:v>
                </c:pt>
                <c:pt idx="2">
                  <c:v>0.69999999999999929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Book Antiqua" pitchFamily="18" charset="0"/>
        </a:defRPr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Sheet1!$R$33:$R$37</c:f>
              <c:strCache>
                <c:ptCount val="5"/>
                <c:pt idx="0">
                  <c:v>Maloprodaja</c:v>
                </c:pt>
                <c:pt idx="1">
                  <c:v>Prehrana</c:v>
                </c:pt>
                <c:pt idx="2">
                  <c:v>Poljoprivreda</c:v>
                </c:pt>
                <c:pt idx="3">
                  <c:v>APH</c:v>
                </c:pt>
                <c:pt idx="4">
                  <c:v>Ostala imovina</c:v>
                </c:pt>
              </c:strCache>
            </c:strRef>
          </c:cat>
          <c:val>
            <c:numRef>
              <c:f>Sheet1!$S$33:$S$37</c:f>
              <c:numCache>
                <c:formatCode>_(* #,##0.00_);_(* \(#,##0.00\);_(* "-"??_);_(@_)</c:formatCode>
                <c:ptCount val="5"/>
                <c:pt idx="0">
                  <c:v>861.5286699366668</c:v>
                </c:pt>
                <c:pt idx="1">
                  <c:v>1704.1144097915148</c:v>
                </c:pt>
                <c:pt idx="2">
                  <c:v>139.85016624868138</c:v>
                </c:pt>
                <c:pt idx="3">
                  <c:v>150</c:v>
                </c:pt>
                <c:pt idx="4">
                  <c:v>1128.8819866666668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>
              <a:latin typeface="Book Antiqua" pitchFamily="18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5DA0A1-0EE8-4F06-9E64-30AEAB036F4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552F4F1-5E99-4836-B26F-A8E1DAC674C6}">
      <dgm:prSet phldrT="[Text]"/>
      <dgm:spPr/>
      <dgm:t>
        <a:bodyPr/>
        <a:lstStyle/>
        <a:p>
          <a:r>
            <a:rPr lang="hr-HR" dirty="0" smtClean="0">
              <a:latin typeface="Book Antiqua" panose="02040602050305030304" pitchFamily="18" charset="0"/>
            </a:rPr>
            <a:t> </a:t>
          </a:r>
          <a:endParaRPr lang="hr-HR" dirty="0">
            <a:latin typeface="Book Antiqua" panose="02040602050305030304" pitchFamily="18" charset="0"/>
          </a:endParaRPr>
        </a:p>
      </dgm:t>
    </dgm:pt>
    <dgm:pt modelId="{7D5532A2-09C9-4F18-9A0D-FE8E11300956}" type="parTrans" cxnId="{F409E315-E635-44F1-974D-F744456B8603}">
      <dgm:prSet/>
      <dgm:spPr/>
      <dgm:t>
        <a:bodyPr/>
        <a:lstStyle/>
        <a:p>
          <a:endParaRPr lang="hr-HR">
            <a:latin typeface="Book Antiqua" panose="02040602050305030304" pitchFamily="18" charset="0"/>
          </a:endParaRPr>
        </a:p>
      </dgm:t>
    </dgm:pt>
    <dgm:pt modelId="{009E97DF-BE37-47A6-AB5E-54126892EF9B}" type="sibTrans" cxnId="{F409E315-E635-44F1-974D-F744456B8603}">
      <dgm:prSet/>
      <dgm:spPr/>
      <dgm:t>
        <a:bodyPr/>
        <a:lstStyle/>
        <a:p>
          <a:endParaRPr lang="hr-HR">
            <a:latin typeface="Book Antiqua" panose="02040602050305030304" pitchFamily="18" charset="0"/>
          </a:endParaRPr>
        </a:p>
      </dgm:t>
    </dgm:pt>
    <dgm:pt modelId="{ED53E835-38AD-4F13-A391-279445348E81}">
      <dgm:prSet phldrT="[Text]" custT="1"/>
      <dgm:spPr/>
      <dgm:t>
        <a:bodyPr anchor="ctr"/>
        <a:lstStyle/>
        <a:p>
          <a:pPr>
            <a:spcBef>
              <a:spcPts val="600"/>
            </a:spcBef>
          </a:pPr>
          <a:r>
            <a:rPr lang="hr-HR" sz="2100" dirty="0" smtClean="0">
              <a:latin typeface="Book Antiqua" panose="02040602050305030304" pitchFamily="18" charset="0"/>
            </a:rPr>
            <a:t>Strana „pamet” &amp; kapital</a:t>
          </a:r>
          <a:endParaRPr lang="hr-HR" sz="2100" dirty="0">
            <a:latin typeface="Book Antiqua" panose="02040602050305030304" pitchFamily="18" charset="0"/>
          </a:endParaRPr>
        </a:p>
      </dgm:t>
    </dgm:pt>
    <dgm:pt modelId="{6241EF02-2193-4E67-8D79-511ACB65D5E7}" type="parTrans" cxnId="{3CEA9E9E-379D-42F9-B0F5-E17EC167F174}">
      <dgm:prSet/>
      <dgm:spPr/>
      <dgm:t>
        <a:bodyPr/>
        <a:lstStyle/>
        <a:p>
          <a:endParaRPr lang="hr-HR">
            <a:latin typeface="Book Antiqua" panose="02040602050305030304" pitchFamily="18" charset="0"/>
          </a:endParaRPr>
        </a:p>
      </dgm:t>
    </dgm:pt>
    <dgm:pt modelId="{FCB293D5-7937-4553-8D89-C0BF90471185}" type="sibTrans" cxnId="{3CEA9E9E-379D-42F9-B0F5-E17EC167F174}">
      <dgm:prSet/>
      <dgm:spPr/>
      <dgm:t>
        <a:bodyPr/>
        <a:lstStyle/>
        <a:p>
          <a:endParaRPr lang="hr-HR">
            <a:latin typeface="Book Antiqua" panose="02040602050305030304" pitchFamily="18" charset="0"/>
          </a:endParaRPr>
        </a:p>
      </dgm:t>
    </dgm:pt>
    <dgm:pt modelId="{DFD9BD79-6CC2-4253-B865-7F600DC5D696}">
      <dgm:prSet phldrT="[Text]" custT="1"/>
      <dgm:spPr/>
      <dgm:t>
        <a:bodyPr anchor="ctr"/>
        <a:lstStyle/>
        <a:p>
          <a:pPr>
            <a:spcBef>
              <a:spcPts val="600"/>
            </a:spcBef>
          </a:pPr>
          <a:r>
            <a:rPr lang="hr-HR" sz="2100" dirty="0" smtClean="0">
              <a:latin typeface="Book Antiqua" panose="02040602050305030304" pitchFamily="18" charset="0"/>
            </a:rPr>
            <a:t>„Strvinari” preuzimaju vlasništvo</a:t>
          </a:r>
          <a:endParaRPr lang="hr-HR" sz="2100" dirty="0">
            <a:latin typeface="Book Antiqua" panose="02040602050305030304" pitchFamily="18" charset="0"/>
          </a:endParaRPr>
        </a:p>
      </dgm:t>
    </dgm:pt>
    <dgm:pt modelId="{B21BA6A2-C902-499A-B8DF-BFE797734D61}" type="parTrans" cxnId="{4D876E7C-6955-45DC-9B70-F0033ADBD464}">
      <dgm:prSet/>
      <dgm:spPr/>
      <dgm:t>
        <a:bodyPr/>
        <a:lstStyle/>
        <a:p>
          <a:endParaRPr lang="hr-HR"/>
        </a:p>
      </dgm:t>
    </dgm:pt>
    <dgm:pt modelId="{2126B013-5A9E-48C9-88A9-DE4E6F3EC4A1}" type="sibTrans" cxnId="{4D876E7C-6955-45DC-9B70-F0033ADBD464}">
      <dgm:prSet/>
      <dgm:spPr/>
      <dgm:t>
        <a:bodyPr/>
        <a:lstStyle/>
        <a:p>
          <a:endParaRPr lang="hr-HR"/>
        </a:p>
      </dgm:t>
    </dgm:pt>
    <dgm:pt modelId="{230A1CE6-33F9-4381-B860-C47F764939ED}">
      <dgm:prSet phldrT="[Text]"/>
      <dgm:spPr/>
      <dgm:t>
        <a:bodyPr anchor="ctr"/>
        <a:lstStyle/>
        <a:p>
          <a:pPr>
            <a:spcBef>
              <a:spcPts val="600"/>
            </a:spcBef>
          </a:pPr>
          <a:r>
            <a:rPr lang="hr-HR" dirty="0" smtClean="0">
              <a:latin typeface="Book Antiqua" panose="02040602050305030304" pitchFamily="18" charset="0"/>
            </a:rPr>
            <a:t>RH resursi (zemlja, voda) „putuju” za Nizozemsku</a:t>
          </a:r>
          <a:endParaRPr lang="hr-HR" dirty="0">
            <a:latin typeface="Book Antiqua" panose="02040602050305030304" pitchFamily="18" charset="0"/>
          </a:endParaRPr>
        </a:p>
      </dgm:t>
    </dgm:pt>
    <dgm:pt modelId="{B6797B45-0B14-4F68-988C-2E3D291DC15F}" type="parTrans" cxnId="{DCE38AD8-5036-4C35-A37C-AABEE0EB4CFC}">
      <dgm:prSet/>
      <dgm:spPr/>
      <dgm:t>
        <a:bodyPr/>
        <a:lstStyle/>
        <a:p>
          <a:endParaRPr lang="hr-HR"/>
        </a:p>
      </dgm:t>
    </dgm:pt>
    <dgm:pt modelId="{EFC5CA79-711F-4647-93A5-20FCAF777B65}" type="sibTrans" cxnId="{DCE38AD8-5036-4C35-A37C-AABEE0EB4CFC}">
      <dgm:prSet/>
      <dgm:spPr/>
      <dgm:t>
        <a:bodyPr/>
        <a:lstStyle/>
        <a:p>
          <a:endParaRPr lang="hr-HR"/>
        </a:p>
      </dgm:t>
    </dgm:pt>
    <dgm:pt modelId="{673189F1-AF6B-49F2-A828-C06CDD866AF7}">
      <dgm:prSet phldrT="[Text]" custT="1"/>
      <dgm:spPr/>
      <dgm:t>
        <a:bodyPr anchor="ctr"/>
        <a:lstStyle/>
        <a:p>
          <a:pPr>
            <a:spcBef>
              <a:spcPts val="600"/>
            </a:spcBef>
          </a:pPr>
          <a:r>
            <a:rPr lang="hr-HR" sz="2100" dirty="0" smtClean="0">
              <a:latin typeface="Book Antiqua" panose="02040602050305030304" pitchFamily="18" charset="0"/>
            </a:rPr>
            <a:t>Najveći gubitnici: građani RH – </a:t>
          </a:r>
          <a:r>
            <a:rPr lang="hr-HR" sz="2100" smtClean="0">
              <a:latin typeface="Book Antiqua" panose="02040602050305030304" pitchFamily="18" charset="0"/>
            </a:rPr>
            <a:t>porezni obveznici</a:t>
          </a:r>
          <a:endParaRPr lang="hr-HR" sz="2100" dirty="0">
            <a:latin typeface="Book Antiqua" panose="02040602050305030304" pitchFamily="18" charset="0"/>
          </a:endParaRPr>
        </a:p>
      </dgm:t>
    </dgm:pt>
    <dgm:pt modelId="{EF54CAD8-5D1D-4551-99C7-2DB31E3038F2}" type="parTrans" cxnId="{9D0AFF8F-7FA2-43B6-8CB1-7CC1D578E110}">
      <dgm:prSet/>
      <dgm:spPr/>
      <dgm:t>
        <a:bodyPr/>
        <a:lstStyle/>
        <a:p>
          <a:endParaRPr lang="hr-HR"/>
        </a:p>
      </dgm:t>
    </dgm:pt>
    <dgm:pt modelId="{589A41DC-F64F-43C3-95B5-86C766CE0CDC}" type="sibTrans" cxnId="{9D0AFF8F-7FA2-43B6-8CB1-7CC1D578E110}">
      <dgm:prSet/>
      <dgm:spPr/>
      <dgm:t>
        <a:bodyPr/>
        <a:lstStyle/>
        <a:p>
          <a:endParaRPr lang="hr-HR"/>
        </a:p>
      </dgm:t>
    </dgm:pt>
    <dgm:pt modelId="{7E6FEB2D-C0BB-4F93-B2DA-0113C02937D7}">
      <dgm:prSet phldrT="[Text]" custT="1"/>
      <dgm:spPr/>
      <dgm:t>
        <a:bodyPr anchor="ctr"/>
        <a:lstStyle/>
        <a:p>
          <a:pPr>
            <a:spcBef>
              <a:spcPts val="600"/>
            </a:spcBef>
          </a:pPr>
          <a:r>
            <a:rPr lang="hr-HR" sz="1800" dirty="0" smtClean="0">
              <a:latin typeface="Book Antiqua" panose="02040602050305030304" pitchFamily="18" charset="0"/>
            </a:rPr>
            <a:t>Dugoročno smanjenje zaposlenosti, proizvodnje i pad vrijednosti kompanija</a:t>
          </a:r>
          <a:endParaRPr lang="hr-HR" sz="1800" dirty="0">
            <a:latin typeface="Book Antiqua" panose="02040602050305030304" pitchFamily="18" charset="0"/>
          </a:endParaRPr>
        </a:p>
      </dgm:t>
    </dgm:pt>
    <dgm:pt modelId="{CD895146-8BD2-4EFA-8F97-D3B0C60C553E}" type="parTrans" cxnId="{111A95E9-F579-4B4B-91A4-B2E782A2AE3C}">
      <dgm:prSet/>
      <dgm:spPr/>
      <dgm:t>
        <a:bodyPr/>
        <a:lstStyle/>
        <a:p>
          <a:endParaRPr lang="hr-HR"/>
        </a:p>
      </dgm:t>
    </dgm:pt>
    <dgm:pt modelId="{54EA3628-90FA-41EC-9513-28E5CB8DC0C4}" type="sibTrans" cxnId="{111A95E9-F579-4B4B-91A4-B2E782A2AE3C}">
      <dgm:prSet/>
      <dgm:spPr/>
      <dgm:t>
        <a:bodyPr/>
        <a:lstStyle/>
        <a:p>
          <a:endParaRPr lang="hr-HR"/>
        </a:p>
      </dgm:t>
    </dgm:pt>
    <dgm:pt modelId="{9E8EC9F3-8B8D-42A5-93F1-D6A665632AF4}">
      <dgm:prSet phldrT="[Text]" custT="1"/>
      <dgm:spPr/>
      <dgm:t>
        <a:bodyPr anchor="ctr"/>
        <a:lstStyle/>
        <a:p>
          <a:pPr>
            <a:spcBef>
              <a:spcPts val="600"/>
            </a:spcBef>
          </a:pPr>
          <a:r>
            <a:rPr lang="hr-HR" sz="2100" dirty="0" smtClean="0">
              <a:latin typeface="Book Antiqua" panose="02040602050305030304" pitchFamily="18" charset="0"/>
            </a:rPr>
            <a:t>Pogoduje određenim skupinama</a:t>
          </a:r>
          <a:endParaRPr lang="hr-HR" sz="2100" dirty="0">
            <a:latin typeface="Book Antiqua" panose="02040602050305030304" pitchFamily="18" charset="0"/>
          </a:endParaRPr>
        </a:p>
      </dgm:t>
    </dgm:pt>
    <dgm:pt modelId="{45D3B1FD-94CD-4413-9075-FDEE7A6881E2}" type="parTrans" cxnId="{BE5120BC-9EDD-45C0-B56A-0C68E12578F7}">
      <dgm:prSet/>
      <dgm:spPr/>
      <dgm:t>
        <a:bodyPr/>
        <a:lstStyle/>
        <a:p>
          <a:endParaRPr lang="hr-HR"/>
        </a:p>
      </dgm:t>
    </dgm:pt>
    <dgm:pt modelId="{55AE0713-780B-48DF-906C-F5A4385D5C69}" type="sibTrans" cxnId="{BE5120BC-9EDD-45C0-B56A-0C68E12578F7}">
      <dgm:prSet/>
      <dgm:spPr/>
      <dgm:t>
        <a:bodyPr/>
        <a:lstStyle/>
        <a:p>
          <a:endParaRPr lang="hr-HR"/>
        </a:p>
      </dgm:t>
    </dgm:pt>
    <dgm:pt modelId="{4912404E-8AAC-43ED-B4C9-73AE9E3D5436}">
      <dgm:prSet phldrT="[Text]"/>
      <dgm:spPr/>
      <dgm:t>
        <a:bodyPr anchor="ctr"/>
        <a:lstStyle/>
        <a:p>
          <a:pPr>
            <a:spcBef>
              <a:spcPts val="600"/>
            </a:spcBef>
          </a:pPr>
          <a:r>
            <a:rPr lang="hr-HR" dirty="0" smtClean="0">
              <a:latin typeface="Book Antiqua" panose="02040602050305030304" pitchFamily="18" charset="0"/>
            </a:rPr>
            <a:t>Nepovratno štetni utjecaj na domaće tržište kapitala</a:t>
          </a:r>
          <a:endParaRPr lang="hr-HR" dirty="0">
            <a:latin typeface="Book Antiqua" panose="02040602050305030304" pitchFamily="18" charset="0"/>
          </a:endParaRPr>
        </a:p>
      </dgm:t>
    </dgm:pt>
    <dgm:pt modelId="{C9530C07-03C9-49A6-AF83-95A522FFC0B7}" type="parTrans" cxnId="{BD86608B-05BE-4405-BAC6-92BDE0D0BBD2}">
      <dgm:prSet/>
      <dgm:spPr/>
      <dgm:t>
        <a:bodyPr/>
        <a:lstStyle/>
        <a:p>
          <a:endParaRPr lang="hr-HR"/>
        </a:p>
      </dgm:t>
    </dgm:pt>
    <dgm:pt modelId="{29B661CF-80EA-4A87-A646-4B13A36AD123}" type="sibTrans" cxnId="{BD86608B-05BE-4405-BAC6-92BDE0D0BBD2}">
      <dgm:prSet/>
      <dgm:spPr/>
      <dgm:t>
        <a:bodyPr/>
        <a:lstStyle/>
        <a:p>
          <a:endParaRPr lang="hr-HR"/>
        </a:p>
      </dgm:t>
    </dgm:pt>
    <dgm:pt modelId="{7B20DCA1-D209-4331-A020-A607A9A625A1}">
      <dgm:prSet phldrT="[Text]" custT="1"/>
      <dgm:spPr/>
      <dgm:t>
        <a:bodyPr anchor="ctr"/>
        <a:lstStyle/>
        <a:p>
          <a:r>
            <a:rPr lang="hr-HR" sz="2800" b="1" cap="small" baseline="0" dirty="0" err="1" smtClean="0">
              <a:solidFill>
                <a:schemeClr val="accent1"/>
              </a:solidFill>
              <a:latin typeface="Book Antiqua" panose="02040602050305030304" pitchFamily="18" charset="0"/>
            </a:rPr>
            <a:t>Ramljakov</a:t>
          </a:r>
          <a:r>
            <a:rPr lang="hr-HR" sz="2800" b="1" cap="small" baseline="0" dirty="0" smtClean="0">
              <a:solidFill>
                <a:schemeClr val="accent1"/>
              </a:solidFill>
              <a:latin typeface="Book Antiqua" panose="02040602050305030304" pitchFamily="18" charset="0"/>
            </a:rPr>
            <a:t> plan</a:t>
          </a:r>
          <a:endParaRPr lang="hr-HR" sz="2800" b="1" cap="small" baseline="0" dirty="0">
            <a:solidFill>
              <a:schemeClr val="accent1"/>
            </a:solidFill>
            <a:latin typeface="Book Antiqua" panose="02040602050305030304" pitchFamily="18" charset="0"/>
          </a:endParaRPr>
        </a:p>
      </dgm:t>
    </dgm:pt>
    <dgm:pt modelId="{AE884EB3-02A9-4D81-A4C3-F1B3E023A70E}" type="sibTrans" cxnId="{67C49407-C529-4CF4-8799-39AB125D1D97}">
      <dgm:prSet/>
      <dgm:spPr/>
      <dgm:t>
        <a:bodyPr/>
        <a:lstStyle/>
        <a:p>
          <a:endParaRPr lang="hr-HR">
            <a:latin typeface="Book Antiqua" panose="02040602050305030304" pitchFamily="18" charset="0"/>
          </a:endParaRPr>
        </a:p>
      </dgm:t>
    </dgm:pt>
    <dgm:pt modelId="{33D85AA1-781F-4C0B-9BB6-BD7F6F328B80}" type="parTrans" cxnId="{67C49407-C529-4CF4-8799-39AB125D1D97}">
      <dgm:prSet/>
      <dgm:spPr/>
      <dgm:t>
        <a:bodyPr/>
        <a:lstStyle/>
        <a:p>
          <a:endParaRPr lang="hr-HR">
            <a:latin typeface="Book Antiqua" panose="02040602050305030304" pitchFamily="18" charset="0"/>
          </a:endParaRPr>
        </a:p>
      </dgm:t>
    </dgm:pt>
    <dgm:pt modelId="{8E6DD375-8570-4E98-B0B2-A379B8A2F34E}" type="pres">
      <dgm:prSet presAssocID="{0D5DA0A1-0EE8-4F06-9E64-30AEAB036F4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F4E0726F-1B2E-4971-9918-C83FA54E6FAE}" type="pres">
      <dgm:prSet presAssocID="{6552F4F1-5E99-4836-B26F-A8E1DAC674C6}" presName="thickLine" presStyleLbl="alignNode1" presStyleIdx="0" presStyleCnt="1"/>
      <dgm:spPr/>
    </dgm:pt>
    <dgm:pt modelId="{6324269B-8690-4703-86E6-2799C9418E9D}" type="pres">
      <dgm:prSet presAssocID="{6552F4F1-5E99-4836-B26F-A8E1DAC674C6}" presName="horz1" presStyleCnt="0"/>
      <dgm:spPr/>
    </dgm:pt>
    <dgm:pt modelId="{0AA54A9E-2568-4783-8C9F-8BDA57758E3A}" type="pres">
      <dgm:prSet presAssocID="{6552F4F1-5E99-4836-B26F-A8E1DAC674C6}" presName="tx1" presStyleLbl="revTx" presStyleIdx="0" presStyleCnt="9" custFlipHor="1" custScaleX="2812"/>
      <dgm:spPr/>
      <dgm:t>
        <a:bodyPr/>
        <a:lstStyle/>
        <a:p>
          <a:endParaRPr lang="hr-HR"/>
        </a:p>
      </dgm:t>
    </dgm:pt>
    <dgm:pt modelId="{809E58CA-C5AA-47A8-95B1-DDDCEEA11F7E}" type="pres">
      <dgm:prSet presAssocID="{6552F4F1-5E99-4836-B26F-A8E1DAC674C6}" presName="vert1" presStyleCnt="0"/>
      <dgm:spPr/>
    </dgm:pt>
    <dgm:pt modelId="{4E7C66B1-BE90-4D0A-ABFD-366EAAE2A9CD}" type="pres">
      <dgm:prSet presAssocID="{7B20DCA1-D209-4331-A020-A607A9A625A1}" presName="vertSpace2a" presStyleCnt="0"/>
      <dgm:spPr/>
    </dgm:pt>
    <dgm:pt modelId="{881F9161-A4C9-4F90-96AA-A68866464643}" type="pres">
      <dgm:prSet presAssocID="{7B20DCA1-D209-4331-A020-A607A9A625A1}" presName="horz2" presStyleCnt="0"/>
      <dgm:spPr/>
    </dgm:pt>
    <dgm:pt modelId="{CEDC4BD2-CBDA-494E-B514-AFA25EA332FB}" type="pres">
      <dgm:prSet presAssocID="{7B20DCA1-D209-4331-A020-A607A9A625A1}" presName="horzSpace2" presStyleCnt="0"/>
      <dgm:spPr/>
    </dgm:pt>
    <dgm:pt modelId="{73467E8E-F712-4122-8C09-ADAEDDC1B347}" type="pres">
      <dgm:prSet presAssocID="{7B20DCA1-D209-4331-A020-A607A9A625A1}" presName="tx2" presStyleLbl="revTx" presStyleIdx="1" presStyleCnt="9"/>
      <dgm:spPr/>
      <dgm:t>
        <a:bodyPr/>
        <a:lstStyle/>
        <a:p>
          <a:endParaRPr lang="hr-HR"/>
        </a:p>
      </dgm:t>
    </dgm:pt>
    <dgm:pt modelId="{932ACD16-5663-49A9-B458-E5B5A07E4BE5}" type="pres">
      <dgm:prSet presAssocID="{7B20DCA1-D209-4331-A020-A607A9A625A1}" presName="vert2" presStyleCnt="0"/>
      <dgm:spPr/>
    </dgm:pt>
    <dgm:pt modelId="{1BF325A3-77AE-48E5-9AD6-1D3FAF09E7DB}" type="pres">
      <dgm:prSet presAssocID="{7B20DCA1-D209-4331-A020-A607A9A625A1}" presName="thinLine2b" presStyleLbl="callout" presStyleIdx="0" presStyleCnt="8"/>
      <dgm:spPr/>
    </dgm:pt>
    <dgm:pt modelId="{15BDD3F1-6E91-44BB-B4C5-3CC2B1BBD055}" type="pres">
      <dgm:prSet presAssocID="{7B20DCA1-D209-4331-A020-A607A9A625A1}" presName="vertSpace2b" presStyleCnt="0"/>
      <dgm:spPr/>
    </dgm:pt>
    <dgm:pt modelId="{0AA4CBDB-4B8E-4E2E-BC17-1A5117813A14}" type="pres">
      <dgm:prSet presAssocID="{ED53E835-38AD-4F13-A391-279445348E81}" presName="horz2" presStyleCnt="0"/>
      <dgm:spPr/>
    </dgm:pt>
    <dgm:pt modelId="{A347A277-D2CE-4026-800E-2D2B062B1E47}" type="pres">
      <dgm:prSet presAssocID="{ED53E835-38AD-4F13-A391-279445348E81}" presName="horzSpace2" presStyleCnt="0"/>
      <dgm:spPr/>
    </dgm:pt>
    <dgm:pt modelId="{2F9698C1-D522-4623-BE99-55309F725FE7}" type="pres">
      <dgm:prSet presAssocID="{ED53E835-38AD-4F13-A391-279445348E81}" presName="tx2" presStyleLbl="revTx" presStyleIdx="2" presStyleCnt="9"/>
      <dgm:spPr/>
      <dgm:t>
        <a:bodyPr/>
        <a:lstStyle/>
        <a:p>
          <a:endParaRPr lang="hr-HR"/>
        </a:p>
      </dgm:t>
    </dgm:pt>
    <dgm:pt modelId="{070070BB-F69A-4EBF-85CD-93F4CC361A1D}" type="pres">
      <dgm:prSet presAssocID="{ED53E835-38AD-4F13-A391-279445348E81}" presName="vert2" presStyleCnt="0"/>
      <dgm:spPr/>
    </dgm:pt>
    <dgm:pt modelId="{C7F0EE99-C179-4B2E-84C1-0074460E959F}" type="pres">
      <dgm:prSet presAssocID="{ED53E835-38AD-4F13-A391-279445348E81}" presName="thinLine2b" presStyleLbl="callout" presStyleIdx="1" presStyleCnt="8"/>
      <dgm:spPr/>
    </dgm:pt>
    <dgm:pt modelId="{F9FA9DEA-9B04-47B4-92B6-62B56A971BB6}" type="pres">
      <dgm:prSet presAssocID="{ED53E835-38AD-4F13-A391-279445348E81}" presName="vertSpace2b" presStyleCnt="0"/>
      <dgm:spPr/>
    </dgm:pt>
    <dgm:pt modelId="{30F5C696-EA10-4A82-B907-6CD7D5E9839A}" type="pres">
      <dgm:prSet presAssocID="{DFD9BD79-6CC2-4253-B865-7F600DC5D696}" presName="horz2" presStyleCnt="0"/>
      <dgm:spPr/>
    </dgm:pt>
    <dgm:pt modelId="{2DE52801-BA59-4420-B5F8-4C7F26A77858}" type="pres">
      <dgm:prSet presAssocID="{DFD9BD79-6CC2-4253-B865-7F600DC5D696}" presName="horzSpace2" presStyleCnt="0"/>
      <dgm:spPr/>
    </dgm:pt>
    <dgm:pt modelId="{80908485-8B26-4C12-AA93-38D67A96CEE1}" type="pres">
      <dgm:prSet presAssocID="{DFD9BD79-6CC2-4253-B865-7F600DC5D696}" presName="tx2" presStyleLbl="revTx" presStyleIdx="3" presStyleCnt="9"/>
      <dgm:spPr/>
      <dgm:t>
        <a:bodyPr/>
        <a:lstStyle/>
        <a:p>
          <a:endParaRPr lang="hr-HR"/>
        </a:p>
      </dgm:t>
    </dgm:pt>
    <dgm:pt modelId="{A0B90FCD-0ADA-4D76-926A-32172FD7FA83}" type="pres">
      <dgm:prSet presAssocID="{DFD9BD79-6CC2-4253-B865-7F600DC5D696}" presName="vert2" presStyleCnt="0"/>
      <dgm:spPr/>
    </dgm:pt>
    <dgm:pt modelId="{1BE9F90C-2AEE-40B3-AB2D-79ED5A2EDC79}" type="pres">
      <dgm:prSet presAssocID="{DFD9BD79-6CC2-4253-B865-7F600DC5D696}" presName="thinLine2b" presStyleLbl="callout" presStyleIdx="2" presStyleCnt="8"/>
      <dgm:spPr/>
    </dgm:pt>
    <dgm:pt modelId="{7C3E717C-6FC6-4A18-A3EE-2CE5964E2D87}" type="pres">
      <dgm:prSet presAssocID="{DFD9BD79-6CC2-4253-B865-7F600DC5D696}" presName="vertSpace2b" presStyleCnt="0"/>
      <dgm:spPr/>
    </dgm:pt>
    <dgm:pt modelId="{60172F53-3D77-49B7-96BF-AC88F003BF7A}" type="pres">
      <dgm:prSet presAssocID="{230A1CE6-33F9-4381-B860-C47F764939ED}" presName="horz2" presStyleCnt="0"/>
      <dgm:spPr/>
    </dgm:pt>
    <dgm:pt modelId="{2E1925B1-FFA4-4BFD-8081-1676A0E88C9A}" type="pres">
      <dgm:prSet presAssocID="{230A1CE6-33F9-4381-B860-C47F764939ED}" presName="horzSpace2" presStyleCnt="0"/>
      <dgm:spPr/>
    </dgm:pt>
    <dgm:pt modelId="{B79F9884-B8BE-402F-B585-8764386685CF}" type="pres">
      <dgm:prSet presAssocID="{230A1CE6-33F9-4381-B860-C47F764939ED}" presName="tx2" presStyleLbl="revTx" presStyleIdx="4" presStyleCnt="9" custScaleX="114016"/>
      <dgm:spPr/>
      <dgm:t>
        <a:bodyPr/>
        <a:lstStyle/>
        <a:p>
          <a:endParaRPr lang="hr-HR"/>
        </a:p>
      </dgm:t>
    </dgm:pt>
    <dgm:pt modelId="{2366B848-A657-45E8-BF8C-BD3C5E30D92A}" type="pres">
      <dgm:prSet presAssocID="{230A1CE6-33F9-4381-B860-C47F764939ED}" presName="vert2" presStyleCnt="0"/>
      <dgm:spPr/>
    </dgm:pt>
    <dgm:pt modelId="{03351FF1-2885-44CD-8383-EEF33FE89AB6}" type="pres">
      <dgm:prSet presAssocID="{230A1CE6-33F9-4381-B860-C47F764939ED}" presName="thinLine2b" presStyleLbl="callout" presStyleIdx="3" presStyleCnt="8"/>
      <dgm:spPr/>
    </dgm:pt>
    <dgm:pt modelId="{859E04DE-DAEB-4152-B234-5A12F9C6C935}" type="pres">
      <dgm:prSet presAssocID="{230A1CE6-33F9-4381-B860-C47F764939ED}" presName="vertSpace2b" presStyleCnt="0"/>
      <dgm:spPr/>
    </dgm:pt>
    <dgm:pt modelId="{8FB3F55E-EC0C-4098-AAD0-2E52D098A1D7}" type="pres">
      <dgm:prSet presAssocID="{673189F1-AF6B-49F2-A828-C06CDD866AF7}" presName="horz2" presStyleCnt="0"/>
      <dgm:spPr/>
    </dgm:pt>
    <dgm:pt modelId="{2DD107E2-BB9B-4014-97D9-BB72EFE3DDA7}" type="pres">
      <dgm:prSet presAssocID="{673189F1-AF6B-49F2-A828-C06CDD866AF7}" presName="horzSpace2" presStyleCnt="0"/>
      <dgm:spPr/>
    </dgm:pt>
    <dgm:pt modelId="{7F19C7D8-44D7-4BF9-86C2-0496A7BF66AE}" type="pres">
      <dgm:prSet presAssocID="{673189F1-AF6B-49F2-A828-C06CDD866AF7}" presName="tx2" presStyleLbl="revTx" presStyleIdx="5" presStyleCnt="9"/>
      <dgm:spPr/>
      <dgm:t>
        <a:bodyPr/>
        <a:lstStyle/>
        <a:p>
          <a:endParaRPr lang="hr-HR"/>
        </a:p>
      </dgm:t>
    </dgm:pt>
    <dgm:pt modelId="{A2C2B607-8217-4B75-B0E0-8289C4972BA6}" type="pres">
      <dgm:prSet presAssocID="{673189F1-AF6B-49F2-A828-C06CDD866AF7}" presName="vert2" presStyleCnt="0"/>
      <dgm:spPr/>
    </dgm:pt>
    <dgm:pt modelId="{235E2B32-D68D-4CC2-96B0-D70777B50F01}" type="pres">
      <dgm:prSet presAssocID="{673189F1-AF6B-49F2-A828-C06CDD866AF7}" presName="thinLine2b" presStyleLbl="callout" presStyleIdx="4" presStyleCnt="8"/>
      <dgm:spPr/>
    </dgm:pt>
    <dgm:pt modelId="{5A0D12FB-9EE8-4308-AFD4-493240C2C5E0}" type="pres">
      <dgm:prSet presAssocID="{673189F1-AF6B-49F2-A828-C06CDD866AF7}" presName="vertSpace2b" presStyleCnt="0"/>
      <dgm:spPr/>
    </dgm:pt>
    <dgm:pt modelId="{0BB64D10-37E1-4020-A986-C2823E9EA8A4}" type="pres">
      <dgm:prSet presAssocID="{7E6FEB2D-C0BB-4F93-B2DA-0113C02937D7}" presName="horz2" presStyleCnt="0"/>
      <dgm:spPr/>
    </dgm:pt>
    <dgm:pt modelId="{246FB0BB-3778-4602-83DC-24686EBA9D19}" type="pres">
      <dgm:prSet presAssocID="{7E6FEB2D-C0BB-4F93-B2DA-0113C02937D7}" presName="horzSpace2" presStyleCnt="0"/>
      <dgm:spPr/>
    </dgm:pt>
    <dgm:pt modelId="{6BDE9F55-3BAC-4304-B2FC-F7925B36B844}" type="pres">
      <dgm:prSet presAssocID="{7E6FEB2D-C0BB-4F93-B2DA-0113C02937D7}" presName="tx2" presStyleLbl="revTx" presStyleIdx="6" presStyleCnt="9"/>
      <dgm:spPr/>
      <dgm:t>
        <a:bodyPr/>
        <a:lstStyle/>
        <a:p>
          <a:endParaRPr lang="hr-HR"/>
        </a:p>
      </dgm:t>
    </dgm:pt>
    <dgm:pt modelId="{42282BD5-3220-4201-9E69-1948210879AE}" type="pres">
      <dgm:prSet presAssocID="{7E6FEB2D-C0BB-4F93-B2DA-0113C02937D7}" presName="vert2" presStyleCnt="0"/>
      <dgm:spPr/>
    </dgm:pt>
    <dgm:pt modelId="{F70CDE8A-D54F-4F1B-B8FA-84C0D2E663E0}" type="pres">
      <dgm:prSet presAssocID="{7E6FEB2D-C0BB-4F93-B2DA-0113C02937D7}" presName="thinLine2b" presStyleLbl="callout" presStyleIdx="5" presStyleCnt="8"/>
      <dgm:spPr/>
    </dgm:pt>
    <dgm:pt modelId="{2A5E9DCB-8702-4DE0-87D5-4146096D177C}" type="pres">
      <dgm:prSet presAssocID="{7E6FEB2D-C0BB-4F93-B2DA-0113C02937D7}" presName="vertSpace2b" presStyleCnt="0"/>
      <dgm:spPr/>
    </dgm:pt>
    <dgm:pt modelId="{5DE990A8-3903-4FAF-A40B-D8D37678BC80}" type="pres">
      <dgm:prSet presAssocID="{9E8EC9F3-8B8D-42A5-93F1-D6A665632AF4}" presName="horz2" presStyleCnt="0"/>
      <dgm:spPr/>
    </dgm:pt>
    <dgm:pt modelId="{1C9D73AA-A92C-4673-B394-8FE460687B50}" type="pres">
      <dgm:prSet presAssocID="{9E8EC9F3-8B8D-42A5-93F1-D6A665632AF4}" presName="horzSpace2" presStyleCnt="0"/>
      <dgm:spPr/>
    </dgm:pt>
    <dgm:pt modelId="{F62B5073-D986-4D34-A485-B84E81C12DBF}" type="pres">
      <dgm:prSet presAssocID="{9E8EC9F3-8B8D-42A5-93F1-D6A665632AF4}" presName="tx2" presStyleLbl="revTx" presStyleIdx="7" presStyleCnt="9"/>
      <dgm:spPr/>
      <dgm:t>
        <a:bodyPr/>
        <a:lstStyle/>
        <a:p>
          <a:endParaRPr lang="hr-HR"/>
        </a:p>
      </dgm:t>
    </dgm:pt>
    <dgm:pt modelId="{AFA4C213-DA53-4A2B-BE1C-C405A41CB67B}" type="pres">
      <dgm:prSet presAssocID="{9E8EC9F3-8B8D-42A5-93F1-D6A665632AF4}" presName="vert2" presStyleCnt="0"/>
      <dgm:spPr/>
    </dgm:pt>
    <dgm:pt modelId="{48219D94-D9F8-4F59-B482-07752AB2F7F1}" type="pres">
      <dgm:prSet presAssocID="{9E8EC9F3-8B8D-42A5-93F1-D6A665632AF4}" presName="thinLine2b" presStyleLbl="callout" presStyleIdx="6" presStyleCnt="8"/>
      <dgm:spPr/>
    </dgm:pt>
    <dgm:pt modelId="{79EAB06C-B925-4792-AA1C-E320CED51FF2}" type="pres">
      <dgm:prSet presAssocID="{9E8EC9F3-8B8D-42A5-93F1-D6A665632AF4}" presName="vertSpace2b" presStyleCnt="0"/>
      <dgm:spPr/>
    </dgm:pt>
    <dgm:pt modelId="{1AF0A154-1F96-4B2F-AE9A-E3B017B06E32}" type="pres">
      <dgm:prSet presAssocID="{4912404E-8AAC-43ED-B4C9-73AE9E3D5436}" presName="horz2" presStyleCnt="0"/>
      <dgm:spPr/>
    </dgm:pt>
    <dgm:pt modelId="{25588104-2E75-48C6-AFF7-B35799B0C7FA}" type="pres">
      <dgm:prSet presAssocID="{4912404E-8AAC-43ED-B4C9-73AE9E3D5436}" presName="horzSpace2" presStyleCnt="0"/>
      <dgm:spPr/>
    </dgm:pt>
    <dgm:pt modelId="{DA9D5D71-87FE-4C0A-940F-8EB7513A95BD}" type="pres">
      <dgm:prSet presAssocID="{4912404E-8AAC-43ED-B4C9-73AE9E3D5436}" presName="tx2" presStyleLbl="revTx" presStyleIdx="8" presStyleCnt="9" custScaleX="122390"/>
      <dgm:spPr/>
      <dgm:t>
        <a:bodyPr/>
        <a:lstStyle/>
        <a:p>
          <a:endParaRPr lang="hr-HR"/>
        </a:p>
      </dgm:t>
    </dgm:pt>
    <dgm:pt modelId="{D9828764-2D83-4D92-9647-BD6DDBEC0A07}" type="pres">
      <dgm:prSet presAssocID="{4912404E-8AAC-43ED-B4C9-73AE9E3D5436}" presName="vert2" presStyleCnt="0"/>
      <dgm:spPr/>
    </dgm:pt>
    <dgm:pt modelId="{0FA8E5E7-60A8-4A12-8C98-C0F4F1E738B7}" type="pres">
      <dgm:prSet presAssocID="{4912404E-8AAC-43ED-B4C9-73AE9E3D5436}" presName="thinLine2b" presStyleLbl="callout" presStyleIdx="7" presStyleCnt="8"/>
      <dgm:spPr/>
    </dgm:pt>
    <dgm:pt modelId="{D503F91F-EDF6-45D0-A7B9-087186538388}" type="pres">
      <dgm:prSet presAssocID="{4912404E-8AAC-43ED-B4C9-73AE9E3D5436}" presName="vertSpace2b" presStyleCnt="0"/>
      <dgm:spPr/>
    </dgm:pt>
  </dgm:ptLst>
  <dgm:cxnLst>
    <dgm:cxn modelId="{F409E315-E635-44F1-974D-F744456B8603}" srcId="{0D5DA0A1-0EE8-4F06-9E64-30AEAB036F42}" destId="{6552F4F1-5E99-4836-B26F-A8E1DAC674C6}" srcOrd="0" destOrd="0" parTransId="{7D5532A2-09C9-4F18-9A0D-FE8E11300956}" sibTransId="{009E97DF-BE37-47A6-AB5E-54126892EF9B}"/>
    <dgm:cxn modelId="{CA174E12-4234-49E1-8573-8DFE1CB4BC17}" type="presOf" srcId="{4912404E-8AAC-43ED-B4C9-73AE9E3D5436}" destId="{DA9D5D71-87FE-4C0A-940F-8EB7513A95BD}" srcOrd="0" destOrd="0" presId="urn:microsoft.com/office/officeart/2008/layout/LinedList"/>
    <dgm:cxn modelId="{09B3640C-B1DA-4104-91DE-A2650EEE4EE8}" type="presOf" srcId="{DFD9BD79-6CC2-4253-B865-7F600DC5D696}" destId="{80908485-8B26-4C12-AA93-38D67A96CEE1}" srcOrd="0" destOrd="0" presId="urn:microsoft.com/office/officeart/2008/layout/LinedList"/>
    <dgm:cxn modelId="{D4D2509A-5EBD-448E-90B5-3461C1C95856}" type="presOf" srcId="{0D5DA0A1-0EE8-4F06-9E64-30AEAB036F42}" destId="{8E6DD375-8570-4E98-B0B2-A379B8A2F34E}" srcOrd="0" destOrd="0" presId="urn:microsoft.com/office/officeart/2008/layout/LinedList"/>
    <dgm:cxn modelId="{4BAA8316-CCCD-4317-853D-45364BD3E3E1}" type="presOf" srcId="{7B20DCA1-D209-4331-A020-A607A9A625A1}" destId="{73467E8E-F712-4122-8C09-ADAEDDC1B347}" srcOrd="0" destOrd="0" presId="urn:microsoft.com/office/officeart/2008/layout/LinedList"/>
    <dgm:cxn modelId="{3318641A-83A5-464F-A2BE-B8ABCB574331}" type="presOf" srcId="{230A1CE6-33F9-4381-B860-C47F764939ED}" destId="{B79F9884-B8BE-402F-B585-8764386685CF}" srcOrd="0" destOrd="0" presId="urn:microsoft.com/office/officeart/2008/layout/LinedList"/>
    <dgm:cxn modelId="{111A95E9-F579-4B4B-91A4-B2E782A2AE3C}" srcId="{6552F4F1-5E99-4836-B26F-A8E1DAC674C6}" destId="{7E6FEB2D-C0BB-4F93-B2DA-0113C02937D7}" srcOrd="5" destOrd="0" parTransId="{CD895146-8BD2-4EFA-8F97-D3B0C60C553E}" sibTransId="{54EA3628-90FA-41EC-9513-28E5CB8DC0C4}"/>
    <dgm:cxn modelId="{D225C40E-6A72-49EB-9811-59BA24B6306B}" type="presOf" srcId="{7E6FEB2D-C0BB-4F93-B2DA-0113C02937D7}" destId="{6BDE9F55-3BAC-4304-B2FC-F7925B36B844}" srcOrd="0" destOrd="0" presId="urn:microsoft.com/office/officeart/2008/layout/LinedList"/>
    <dgm:cxn modelId="{76E5D503-08AE-4BDD-B01B-C3652F662584}" type="presOf" srcId="{ED53E835-38AD-4F13-A391-279445348E81}" destId="{2F9698C1-D522-4623-BE99-55309F725FE7}" srcOrd="0" destOrd="0" presId="urn:microsoft.com/office/officeart/2008/layout/LinedList"/>
    <dgm:cxn modelId="{023519DD-6633-4E10-B572-5965EF717B27}" type="presOf" srcId="{6552F4F1-5E99-4836-B26F-A8E1DAC674C6}" destId="{0AA54A9E-2568-4783-8C9F-8BDA57758E3A}" srcOrd="0" destOrd="0" presId="urn:microsoft.com/office/officeart/2008/layout/LinedList"/>
    <dgm:cxn modelId="{4D876E7C-6955-45DC-9B70-F0033ADBD464}" srcId="{6552F4F1-5E99-4836-B26F-A8E1DAC674C6}" destId="{DFD9BD79-6CC2-4253-B865-7F600DC5D696}" srcOrd="2" destOrd="0" parTransId="{B21BA6A2-C902-499A-B8DF-BFE797734D61}" sibTransId="{2126B013-5A9E-48C9-88A9-DE4E6F3EC4A1}"/>
    <dgm:cxn modelId="{67C49407-C529-4CF4-8799-39AB125D1D97}" srcId="{6552F4F1-5E99-4836-B26F-A8E1DAC674C6}" destId="{7B20DCA1-D209-4331-A020-A607A9A625A1}" srcOrd="0" destOrd="0" parTransId="{33D85AA1-781F-4C0B-9BB6-BD7F6F328B80}" sibTransId="{AE884EB3-02A9-4D81-A4C3-F1B3E023A70E}"/>
    <dgm:cxn modelId="{B6FB2104-B248-4156-B585-06A054D61EF9}" type="presOf" srcId="{9E8EC9F3-8B8D-42A5-93F1-D6A665632AF4}" destId="{F62B5073-D986-4D34-A485-B84E81C12DBF}" srcOrd="0" destOrd="0" presId="urn:microsoft.com/office/officeart/2008/layout/LinedList"/>
    <dgm:cxn modelId="{BE5120BC-9EDD-45C0-B56A-0C68E12578F7}" srcId="{6552F4F1-5E99-4836-B26F-A8E1DAC674C6}" destId="{9E8EC9F3-8B8D-42A5-93F1-D6A665632AF4}" srcOrd="6" destOrd="0" parTransId="{45D3B1FD-94CD-4413-9075-FDEE7A6881E2}" sibTransId="{55AE0713-780B-48DF-906C-F5A4385D5C69}"/>
    <dgm:cxn modelId="{BD86608B-05BE-4405-BAC6-92BDE0D0BBD2}" srcId="{6552F4F1-5E99-4836-B26F-A8E1DAC674C6}" destId="{4912404E-8AAC-43ED-B4C9-73AE9E3D5436}" srcOrd="7" destOrd="0" parTransId="{C9530C07-03C9-49A6-AF83-95A522FFC0B7}" sibTransId="{29B661CF-80EA-4A87-A646-4B13A36AD123}"/>
    <dgm:cxn modelId="{9D0AFF8F-7FA2-43B6-8CB1-7CC1D578E110}" srcId="{6552F4F1-5E99-4836-B26F-A8E1DAC674C6}" destId="{673189F1-AF6B-49F2-A828-C06CDD866AF7}" srcOrd="4" destOrd="0" parTransId="{EF54CAD8-5D1D-4551-99C7-2DB31E3038F2}" sibTransId="{589A41DC-F64F-43C3-95B5-86C766CE0CDC}"/>
    <dgm:cxn modelId="{F38776DA-E98A-42C3-B3F1-F2EED76187C8}" type="presOf" srcId="{673189F1-AF6B-49F2-A828-C06CDD866AF7}" destId="{7F19C7D8-44D7-4BF9-86C2-0496A7BF66AE}" srcOrd="0" destOrd="0" presId="urn:microsoft.com/office/officeart/2008/layout/LinedList"/>
    <dgm:cxn modelId="{3CEA9E9E-379D-42F9-B0F5-E17EC167F174}" srcId="{6552F4F1-5E99-4836-B26F-A8E1DAC674C6}" destId="{ED53E835-38AD-4F13-A391-279445348E81}" srcOrd="1" destOrd="0" parTransId="{6241EF02-2193-4E67-8D79-511ACB65D5E7}" sibTransId="{FCB293D5-7937-4553-8D89-C0BF90471185}"/>
    <dgm:cxn modelId="{DCE38AD8-5036-4C35-A37C-AABEE0EB4CFC}" srcId="{6552F4F1-5E99-4836-B26F-A8E1DAC674C6}" destId="{230A1CE6-33F9-4381-B860-C47F764939ED}" srcOrd="3" destOrd="0" parTransId="{B6797B45-0B14-4F68-988C-2E3D291DC15F}" sibTransId="{EFC5CA79-711F-4647-93A5-20FCAF777B65}"/>
    <dgm:cxn modelId="{FF6E9902-01FF-420C-87FA-E897AF8D1EC0}" type="presParOf" srcId="{8E6DD375-8570-4E98-B0B2-A379B8A2F34E}" destId="{F4E0726F-1B2E-4971-9918-C83FA54E6FAE}" srcOrd="0" destOrd="0" presId="urn:microsoft.com/office/officeart/2008/layout/LinedList"/>
    <dgm:cxn modelId="{E62AE2A0-D6E9-4370-87E3-7EBA0643C53D}" type="presParOf" srcId="{8E6DD375-8570-4E98-B0B2-A379B8A2F34E}" destId="{6324269B-8690-4703-86E6-2799C9418E9D}" srcOrd="1" destOrd="0" presId="urn:microsoft.com/office/officeart/2008/layout/LinedList"/>
    <dgm:cxn modelId="{DFB43862-9EE4-4E97-8DC2-65880527E9D7}" type="presParOf" srcId="{6324269B-8690-4703-86E6-2799C9418E9D}" destId="{0AA54A9E-2568-4783-8C9F-8BDA57758E3A}" srcOrd="0" destOrd="0" presId="urn:microsoft.com/office/officeart/2008/layout/LinedList"/>
    <dgm:cxn modelId="{C877D55E-A83B-439D-A793-6F82550C1748}" type="presParOf" srcId="{6324269B-8690-4703-86E6-2799C9418E9D}" destId="{809E58CA-C5AA-47A8-95B1-DDDCEEA11F7E}" srcOrd="1" destOrd="0" presId="urn:microsoft.com/office/officeart/2008/layout/LinedList"/>
    <dgm:cxn modelId="{8087A2B0-511E-4DE2-AF92-5B19DE9ED198}" type="presParOf" srcId="{809E58CA-C5AA-47A8-95B1-DDDCEEA11F7E}" destId="{4E7C66B1-BE90-4D0A-ABFD-366EAAE2A9CD}" srcOrd="0" destOrd="0" presId="urn:microsoft.com/office/officeart/2008/layout/LinedList"/>
    <dgm:cxn modelId="{08D0869F-B04D-4D28-9CB5-A9A7250652DD}" type="presParOf" srcId="{809E58CA-C5AA-47A8-95B1-DDDCEEA11F7E}" destId="{881F9161-A4C9-4F90-96AA-A68866464643}" srcOrd="1" destOrd="0" presId="urn:microsoft.com/office/officeart/2008/layout/LinedList"/>
    <dgm:cxn modelId="{D6312F4F-0D49-4C06-888B-77BC3E100485}" type="presParOf" srcId="{881F9161-A4C9-4F90-96AA-A68866464643}" destId="{CEDC4BD2-CBDA-494E-B514-AFA25EA332FB}" srcOrd="0" destOrd="0" presId="urn:microsoft.com/office/officeart/2008/layout/LinedList"/>
    <dgm:cxn modelId="{78B97706-5ED5-4233-B65F-BB0C39F9AD51}" type="presParOf" srcId="{881F9161-A4C9-4F90-96AA-A68866464643}" destId="{73467E8E-F712-4122-8C09-ADAEDDC1B347}" srcOrd="1" destOrd="0" presId="urn:microsoft.com/office/officeart/2008/layout/LinedList"/>
    <dgm:cxn modelId="{1E42F122-C130-4CA6-BE4B-8067A3CD4D5F}" type="presParOf" srcId="{881F9161-A4C9-4F90-96AA-A68866464643}" destId="{932ACD16-5663-49A9-B458-E5B5A07E4BE5}" srcOrd="2" destOrd="0" presId="urn:microsoft.com/office/officeart/2008/layout/LinedList"/>
    <dgm:cxn modelId="{8FDBFEBD-418B-42D9-8288-80B74FFFFDBA}" type="presParOf" srcId="{809E58CA-C5AA-47A8-95B1-DDDCEEA11F7E}" destId="{1BF325A3-77AE-48E5-9AD6-1D3FAF09E7DB}" srcOrd="2" destOrd="0" presId="urn:microsoft.com/office/officeart/2008/layout/LinedList"/>
    <dgm:cxn modelId="{5C822568-D230-40B0-A81C-8FB42C6CEA60}" type="presParOf" srcId="{809E58CA-C5AA-47A8-95B1-DDDCEEA11F7E}" destId="{15BDD3F1-6E91-44BB-B4C5-3CC2B1BBD055}" srcOrd="3" destOrd="0" presId="urn:microsoft.com/office/officeart/2008/layout/LinedList"/>
    <dgm:cxn modelId="{547278D9-5796-4A08-9FF1-40962A58A55B}" type="presParOf" srcId="{809E58CA-C5AA-47A8-95B1-DDDCEEA11F7E}" destId="{0AA4CBDB-4B8E-4E2E-BC17-1A5117813A14}" srcOrd="4" destOrd="0" presId="urn:microsoft.com/office/officeart/2008/layout/LinedList"/>
    <dgm:cxn modelId="{7BD4ECCA-C75A-4370-8E34-2E4602EDF115}" type="presParOf" srcId="{0AA4CBDB-4B8E-4E2E-BC17-1A5117813A14}" destId="{A347A277-D2CE-4026-800E-2D2B062B1E47}" srcOrd="0" destOrd="0" presId="urn:microsoft.com/office/officeart/2008/layout/LinedList"/>
    <dgm:cxn modelId="{21D0BEFE-AD4D-47D8-8552-5501156CBD8A}" type="presParOf" srcId="{0AA4CBDB-4B8E-4E2E-BC17-1A5117813A14}" destId="{2F9698C1-D522-4623-BE99-55309F725FE7}" srcOrd="1" destOrd="0" presId="urn:microsoft.com/office/officeart/2008/layout/LinedList"/>
    <dgm:cxn modelId="{BEE8EF20-009F-4DD3-9C8D-EC2FDF3E7B52}" type="presParOf" srcId="{0AA4CBDB-4B8E-4E2E-BC17-1A5117813A14}" destId="{070070BB-F69A-4EBF-85CD-93F4CC361A1D}" srcOrd="2" destOrd="0" presId="urn:microsoft.com/office/officeart/2008/layout/LinedList"/>
    <dgm:cxn modelId="{B1BEADA1-9B74-4C72-9588-FC3ACCBAA2A8}" type="presParOf" srcId="{809E58CA-C5AA-47A8-95B1-DDDCEEA11F7E}" destId="{C7F0EE99-C179-4B2E-84C1-0074460E959F}" srcOrd="5" destOrd="0" presId="urn:microsoft.com/office/officeart/2008/layout/LinedList"/>
    <dgm:cxn modelId="{A25BE4EF-65FF-4480-ACC7-064E2BFE1D2B}" type="presParOf" srcId="{809E58CA-C5AA-47A8-95B1-DDDCEEA11F7E}" destId="{F9FA9DEA-9B04-47B4-92B6-62B56A971BB6}" srcOrd="6" destOrd="0" presId="urn:microsoft.com/office/officeart/2008/layout/LinedList"/>
    <dgm:cxn modelId="{8C3191CA-55E2-4F7D-84C5-532A0241EB9C}" type="presParOf" srcId="{809E58CA-C5AA-47A8-95B1-DDDCEEA11F7E}" destId="{30F5C696-EA10-4A82-B907-6CD7D5E9839A}" srcOrd="7" destOrd="0" presId="urn:microsoft.com/office/officeart/2008/layout/LinedList"/>
    <dgm:cxn modelId="{7C9D96B7-146B-4B31-B5E2-BA673C7798ED}" type="presParOf" srcId="{30F5C696-EA10-4A82-B907-6CD7D5E9839A}" destId="{2DE52801-BA59-4420-B5F8-4C7F26A77858}" srcOrd="0" destOrd="0" presId="urn:microsoft.com/office/officeart/2008/layout/LinedList"/>
    <dgm:cxn modelId="{C9D6EEA3-B994-443B-9B9A-C6F5D516F7E8}" type="presParOf" srcId="{30F5C696-EA10-4A82-B907-6CD7D5E9839A}" destId="{80908485-8B26-4C12-AA93-38D67A96CEE1}" srcOrd="1" destOrd="0" presId="urn:microsoft.com/office/officeart/2008/layout/LinedList"/>
    <dgm:cxn modelId="{0DF3CBB3-686E-4078-B3E3-8AB9DE21F025}" type="presParOf" srcId="{30F5C696-EA10-4A82-B907-6CD7D5E9839A}" destId="{A0B90FCD-0ADA-4D76-926A-32172FD7FA83}" srcOrd="2" destOrd="0" presId="urn:microsoft.com/office/officeart/2008/layout/LinedList"/>
    <dgm:cxn modelId="{1116AD3C-DAEC-4F7A-9E36-38A8FFB199E9}" type="presParOf" srcId="{809E58CA-C5AA-47A8-95B1-DDDCEEA11F7E}" destId="{1BE9F90C-2AEE-40B3-AB2D-79ED5A2EDC79}" srcOrd="8" destOrd="0" presId="urn:microsoft.com/office/officeart/2008/layout/LinedList"/>
    <dgm:cxn modelId="{19AD3B8F-E75A-491B-A487-170CE191A0B8}" type="presParOf" srcId="{809E58CA-C5AA-47A8-95B1-DDDCEEA11F7E}" destId="{7C3E717C-6FC6-4A18-A3EE-2CE5964E2D87}" srcOrd="9" destOrd="0" presId="urn:microsoft.com/office/officeart/2008/layout/LinedList"/>
    <dgm:cxn modelId="{9E972BD6-355B-4014-8A2E-1F5BFD1E86B5}" type="presParOf" srcId="{809E58CA-C5AA-47A8-95B1-DDDCEEA11F7E}" destId="{60172F53-3D77-49B7-96BF-AC88F003BF7A}" srcOrd="10" destOrd="0" presId="urn:microsoft.com/office/officeart/2008/layout/LinedList"/>
    <dgm:cxn modelId="{7FFD3D43-4226-4235-A65E-014B6497AC1F}" type="presParOf" srcId="{60172F53-3D77-49B7-96BF-AC88F003BF7A}" destId="{2E1925B1-FFA4-4BFD-8081-1676A0E88C9A}" srcOrd="0" destOrd="0" presId="urn:microsoft.com/office/officeart/2008/layout/LinedList"/>
    <dgm:cxn modelId="{9BD93150-3DC6-464A-8C82-E46C32F4747F}" type="presParOf" srcId="{60172F53-3D77-49B7-96BF-AC88F003BF7A}" destId="{B79F9884-B8BE-402F-B585-8764386685CF}" srcOrd="1" destOrd="0" presId="urn:microsoft.com/office/officeart/2008/layout/LinedList"/>
    <dgm:cxn modelId="{51939CD4-2AF6-4CE7-A639-811BF2470146}" type="presParOf" srcId="{60172F53-3D77-49B7-96BF-AC88F003BF7A}" destId="{2366B848-A657-45E8-BF8C-BD3C5E30D92A}" srcOrd="2" destOrd="0" presId="urn:microsoft.com/office/officeart/2008/layout/LinedList"/>
    <dgm:cxn modelId="{6419832C-E9A1-4E60-9662-FD6049BAB204}" type="presParOf" srcId="{809E58CA-C5AA-47A8-95B1-DDDCEEA11F7E}" destId="{03351FF1-2885-44CD-8383-EEF33FE89AB6}" srcOrd="11" destOrd="0" presId="urn:microsoft.com/office/officeart/2008/layout/LinedList"/>
    <dgm:cxn modelId="{0253207C-C5E4-4849-8EB6-EDF79AFB9794}" type="presParOf" srcId="{809E58CA-C5AA-47A8-95B1-DDDCEEA11F7E}" destId="{859E04DE-DAEB-4152-B234-5A12F9C6C935}" srcOrd="12" destOrd="0" presId="urn:microsoft.com/office/officeart/2008/layout/LinedList"/>
    <dgm:cxn modelId="{C6D9DA13-C10B-4469-BE96-7D4CD1F223B5}" type="presParOf" srcId="{809E58CA-C5AA-47A8-95B1-DDDCEEA11F7E}" destId="{8FB3F55E-EC0C-4098-AAD0-2E52D098A1D7}" srcOrd="13" destOrd="0" presId="urn:microsoft.com/office/officeart/2008/layout/LinedList"/>
    <dgm:cxn modelId="{E6E65783-E7AB-4F51-AA42-178D632D6C46}" type="presParOf" srcId="{8FB3F55E-EC0C-4098-AAD0-2E52D098A1D7}" destId="{2DD107E2-BB9B-4014-97D9-BB72EFE3DDA7}" srcOrd="0" destOrd="0" presId="urn:microsoft.com/office/officeart/2008/layout/LinedList"/>
    <dgm:cxn modelId="{A9270C3F-5FC7-4E0F-90F4-C74825DF4180}" type="presParOf" srcId="{8FB3F55E-EC0C-4098-AAD0-2E52D098A1D7}" destId="{7F19C7D8-44D7-4BF9-86C2-0496A7BF66AE}" srcOrd="1" destOrd="0" presId="urn:microsoft.com/office/officeart/2008/layout/LinedList"/>
    <dgm:cxn modelId="{40255A10-6EB2-4114-A105-A18CBFC0D28D}" type="presParOf" srcId="{8FB3F55E-EC0C-4098-AAD0-2E52D098A1D7}" destId="{A2C2B607-8217-4B75-B0E0-8289C4972BA6}" srcOrd="2" destOrd="0" presId="urn:microsoft.com/office/officeart/2008/layout/LinedList"/>
    <dgm:cxn modelId="{4884111E-0C2B-483E-87B0-133412C0C0B4}" type="presParOf" srcId="{809E58CA-C5AA-47A8-95B1-DDDCEEA11F7E}" destId="{235E2B32-D68D-4CC2-96B0-D70777B50F01}" srcOrd="14" destOrd="0" presId="urn:microsoft.com/office/officeart/2008/layout/LinedList"/>
    <dgm:cxn modelId="{8F3C7C0B-F78B-4477-AEED-74F1EC118786}" type="presParOf" srcId="{809E58CA-C5AA-47A8-95B1-DDDCEEA11F7E}" destId="{5A0D12FB-9EE8-4308-AFD4-493240C2C5E0}" srcOrd="15" destOrd="0" presId="urn:microsoft.com/office/officeart/2008/layout/LinedList"/>
    <dgm:cxn modelId="{CA16656A-D8EF-4544-A255-ED75B77CA745}" type="presParOf" srcId="{809E58CA-C5AA-47A8-95B1-DDDCEEA11F7E}" destId="{0BB64D10-37E1-4020-A986-C2823E9EA8A4}" srcOrd="16" destOrd="0" presId="urn:microsoft.com/office/officeart/2008/layout/LinedList"/>
    <dgm:cxn modelId="{5CEAFFD9-EE01-4399-820D-FF9DDE83E1D3}" type="presParOf" srcId="{0BB64D10-37E1-4020-A986-C2823E9EA8A4}" destId="{246FB0BB-3778-4602-83DC-24686EBA9D19}" srcOrd="0" destOrd="0" presId="urn:microsoft.com/office/officeart/2008/layout/LinedList"/>
    <dgm:cxn modelId="{10BA7468-B529-4D48-B822-08FF63E652AB}" type="presParOf" srcId="{0BB64D10-37E1-4020-A986-C2823E9EA8A4}" destId="{6BDE9F55-3BAC-4304-B2FC-F7925B36B844}" srcOrd="1" destOrd="0" presId="urn:microsoft.com/office/officeart/2008/layout/LinedList"/>
    <dgm:cxn modelId="{1DE49895-0145-4B61-B7EC-329B5A5C0528}" type="presParOf" srcId="{0BB64D10-37E1-4020-A986-C2823E9EA8A4}" destId="{42282BD5-3220-4201-9E69-1948210879AE}" srcOrd="2" destOrd="0" presId="urn:microsoft.com/office/officeart/2008/layout/LinedList"/>
    <dgm:cxn modelId="{5584AF92-EE41-4F5D-8138-5430AB691B11}" type="presParOf" srcId="{809E58CA-C5AA-47A8-95B1-DDDCEEA11F7E}" destId="{F70CDE8A-D54F-4F1B-B8FA-84C0D2E663E0}" srcOrd="17" destOrd="0" presId="urn:microsoft.com/office/officeart/2008/layout/LinedList"/>
    <dgm:cxn modelId="{7B3C77DB-DE60-4215-9F5C-D80965742C1F}" type="presParOf" srcId="{809E58CA-C5AA-47A8-95B1-DDDCEEA11F7E}" destId="{2A5E9DCB-8702-4DE0-87D5-4146096D177C}" srcOrd="18" destOrd="0" presId="urn:microsoft.com/office/officeart/2008/layout/LinedList"/>
    <dgm:cxn modelId="{4BFC2A9A-4A34-4BDC-87E7-A9D98F23F598}" type="presParOf" srcId="{809E58CA-C5AA-47A8-95B1-DDDCEEA11F7E}" destId="{5DE990A8-3903-4FAF-A40B-D8D37678BC80}" srcOrd="19" destOrd="0" presId="urn:microsoft.com/office/officeart/2008/layout/LinedList"/>
    <dgm:cxn modelId="{7929D9ED-9A04-4C0F-848D-3F99AA06B06F}" type="presParOf" srcId="{5DE990A8-3903-4FAF-A40B-D8D37678BC80}" destId="{1C9D73AA-A92C-4673-B394-8FE460687B50}" srcOrd="0" destOrd="0" presId="urn:microsoft.com/office/officeart/2008/layout/LinedList"/>
    <dgm:cxn modelId="{4EDD3D43-C6FA-4099-8E62-166D3D6FD89C}" type="presParOf" srcId="{5DE990A8-3903-4FAF-A40B-D8D37678BC80}" destId="{F62B5073-D986-4D34-A485-B84E81C12DBF}" srcOrd="1" destOrd="0" presId="urn:microsoft.com/office/officeart/2008/layout/LinedList"/>
    <dgm:cxn modelId="{6E6BB90E-5C57-4311-943B-E92E3DF474F8}" type="presParOf" srcId="{5DE990A8-3903-4FAF-A40B-D8D37678BC80}" destId="{AFA4C213-DA53-4A2B-BE1C-C405A41CB67B}" srcOrd="2" destOrd="0" presId="urn:microsoft.com/office/officeart/2008/layout/LinedList"/>
    <dgm:cxn modelId="{2B8EBD0C-D5B7-44AA-85B5-C08383CDF9F9}" type="presParOf" srcId="{809E58CA-C5AA-47A8-95B1-DDDCEEA11F7E}" destId="{48219D94-D9F8-4F59-B482-07752AB2F7F1}" srcOrd="20" destOrd="0" presId="urn:microsoft.com/office/officeart/2008/layout/LinedList"/>
    <dgm:cxn modelId="{00862B1D-B208-4F15-A172-B63BE524818C}" type="presParOf" srcId="{809E58CA-C5AA-47A8-95B1-DDDCEEA11F7E}" destId="{79EAB06C-B925-4792-AA1C-E320CED51FF2}" srcOrd="21" destOrd="0" presId="urn:microsoft.com/office/officeart/2008/layout/LinedList"/>
    <dgm:cxn modelId="{F5425690-30FD-4CC9-A02E-98B8F94BE5E5}" type="presParOf" srcId="{809E58CA-C5AA-47A8-95B1-DDDCEEA11F7E}" destId="{1AF0A154-1F96-4B2F-AE9A-E3B017B06E32}" srcOrd="22" destOrd="0" presId="urn:microsoft.com/office/officeart/2008/layout/LinedList"/>
    <dgm:cxn modelId="{170AB818-64E4-4913-8E14-9A72D9E711A4}" type="presParOf" srcId="{1AF0A154-1F96-4B2F-AE9A-E3B017B06E32}" destId="{25588104-2E75-48C6-AFF7-B35799B0C7FA}" srcOrd="0" destOrd="0" presId="urn:microsoft.com/office/officeart/2008/layout/LinedList"/>
    <dgm:cxn modelId="{4E84B1B2-5BFC-442F-9527-56FB3DCFDAA0}" type="presParOf" srcId="{1AF0A154-1F96-4B2F-AE9A-E3B017B06E32}" destId="{DA9D5D71-87FE-4C0A-940F-8EB7513A95BD}" srcOrd="1" destOrd="0" presId="urn:microsoft.com/office/officeart/2008/layout/LinedList"/>
    <dgm:cxn modelId="{AC514B1A-2E79-49D9-AC11-E0F367308843}" type="presParOf" srcId="{1AF0A154-1F96-4B2F-AE9A-E3B017B06E32}" destId="{D9828764-2D83-4D92-9647-BD6DDBEC0A07}" srcOrd="2" destOrd="0" presId="urn:microsoft.com/office/officeart/2008/layout/LinedList"/>
    <dgm:cxn modelId="{0E46EE54-D09D-4B39-8A59-639D46DBA067}" type="presParOf" srcId="{809E58CA-C5AA-47A8-95B1-DDDCEEA11F7E}" destId="{0FA8E5E7-60A8-4A12-8C98-C0F4F1E738B7}" srcOrd="23" destOrd="0" presId="urn:microsoft.com/office/officeart/2008/layout/LinedList"/>
    <dgm:cxn modelId="{A5BA180C-1ADC-454E-AA17-FE5EB77645F1}" type="presParOf" srcId="{809E58CA-C5AA-47A8-95B1-DDDCEEA11F7E}" destId="{D503F91F-EDF6-45D0-A7B9-087186538388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3056E61-F266-471D-A82F-A04B4777FD46}" type="doc">
      <dgm:prSet loTypeId="urn:microsoft.com/office/officeart/2005/8/layout/lProcess2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hr-HR"/>
        </a:p>
      </dgm:t>
    </dgm:pt>
    <dgm:pt modelId="{598BECB9-90ED-4D3D-A8A9-C2F8C5BD01B3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Maloprodaja</a:t>
          </a:r>
          <a:endParaRPr lang="hr-HR" dirty="0">
            <a:latin typeface="Book Antiqua" pitchFamily="18" charset="0"/>
          </a:endParaRPr>
        </a:p>
      </dgm:t>
    </dgm:pt>
    <dgm:pt modelId="{03661C97-3B42-4C83-857D-3B29C17677F5}" type="parTrans" cxnId="{B0B07CDC-EAFF-457B-BC10-CA328FB80D82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8A7537AD-2264-421B-8436-E42BDA1A96B6}" type="sibTrans" cxnId="{B0B07CDC-EAFF-457B-BC10-CA328FB80D82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E7E08017-B302-45A8-BFFB-1D395439BC84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0,6</a:t>
          </a:r>
          <a:endParaRPr lang="hr-HR" dirty="0">
            <a:latin typeface="Book Antiqua" pitchFamily="18" charset="0"/>
          </a:endParaRPr>
        </a:p>
      </dgm:t>
    </dgm:pt>
    <dgm:pt modelId="{489BCEED-5C77-457D-A66D-25790B544869}" type="parTrans" cxnId="{EC492669-B3AB-47BF-AAD1-2727555C7298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E26A343F-7142-4081-8B73-4437ADE83945}" type="sibTrans" cxnId="{EC492669-B3AB-47BF-AAD1-2727555C7298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0116C427-B57E-46F3-A719-F0EA4F543A7A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12,11</a:t>
          </a:r>
          <a:endParaRPr lang="hr-HR" dirty="0">
            <a:latin typeface="Book Antiqua" pitchFamily="18" charset="0"/>
          </a:endParaRPr>
        </a:p>
      </dgm:t>
    </dgm:pt>
    <dgm:pt modelId="{966D31F0-83F7-44C2-A22E-EEB6E2D195DA}" type="parTrans" cxnId="{ECB87DA2-9B14-4780-87C1-C71D66632109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C34FD605-EA74-40FC-9D2C-D5F0F08AA824}" type="sibTrans" cxnId="{ECB87DA2-9B14-4780-87C1-C71D66632109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9B651BAD-DFEE-4D83-A098-D0FC946E0FAD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Prehrana</a:t>
          </a:r>
          <a:endParaRPr lang="hr-HR" dirty="0">
            <a:latin typeface="Book Antiqua" pitchFamily="18" charset="0"/>
          </a:endParaRPr>
        </a:p>
      </dgm:t>
    </dgm:pt>
    <dgm:pt modelId="{C3EB337D-0935-4BBA-B801-38FD13B0DC3E}" type="parTrans" cxnId="{1BBED889-620A-422C-A8D0-B0DAD190C4AA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291E08D1-5961-4546-82B9-EF04C31C4729}" type="sibTrans" cxnId="{1BBED889-620A-422C-A8D0-B0DAD190C4AA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2A3F5FDE-7FA8-4099-BD5B-C9A9792AF234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1,22</a:t>
          </a:r>
          <a:endParaRPr lang="hr-HR" dirty="0">
            <a:latin typeface="Book Antiqua" pitchFamily="18" charset="0"/>
          </a:endParaRPr>
        </a:p>
      </dgm:t>
    </dgm:pt>
    <dgm:pt modelId="{A93394DC-0ECE-4D76-90C2-A098340399ED}" type="parTrans" cxnId="{FE8B11FD-AB96-4099-8271-989867958C98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FB43CC8F-FF8B-43BD-AC33-1EB5C650B5D3}" type="sibTrans" cxnId="{FE8B11FD-AB96-4099-8271-989867958C98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DF06ED07-D400-4317-BA4C-76E57A5917E0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10,28</a:t>
          </a:r>
          <a:endParaRPr lang="hr-HR" dirty="0">
            <a:latin typeface="Book Antiqua" pitchFamily="18" charset="0"/>
          </a:endParaRPr>
        </a:p>
      </dgm:t>
    </dgm:pt>
    <dgm:pt modelId="{E3DB37DC-7959-499B-AB72-B8063F7CC051}" type="parTrans" cxnId="{3641E2C9-0B86-4078-9DC5-796D10BE2395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1D1EEC6C-E24A-480F-B363-610F5C9A3342}" type="sibTrans" cxnId="{3641E2C9-0B86-4078-9DC5-796D10BE2395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714CB6BA-E656-43AF-889C-2DE778E41294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Piće</a:t>
          </a:r>
          <a:endParaRPr lang="hr-HR" dirty="0">
            <a:latin typeface="Book Antiqua" pitchFamily="18" charset="0"/>
          </a:endParaRPr>
        </a:p>
      </dgm:t>
    </dgm:pt>
    <dgm:pt modelId="{014CAB24-C2D5-4DDB-B530-D5041E3E53CC}" type="parTrans" cxnId="{CCDEFFAB-B08C-4CC8-B2E8-7B9CAEFE4638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35B09D7F-DE82-4A30-8A01-776425C3398E}" type="sibTrans" cxnId="{CCDEFFAB-B08C-4CC8-B2E8-7B9CAEFE4638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DCE6B28D-6CF3-495A-B2E7-A62613250A6F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2,21</a:t>
          </a:r>
          <a:endParaRPr lang="hr-HR" dirty="0">
            <a:latin typeface="Book Antiqua" pitchFamily="18" charset="0"/>
          </a:endParaRPr>
        </a:p>
      </dgm:t>
    </dgm:pt>
    <dgm:pt modelId="{59DD5C3B-E18A-4DD6-A0DE-4A271395AC82}" type="parTrans" cxnId="{D778F6AA-FC08-44B9-AFCD-D80C63730BFC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06D9F1B8-3C51-4DFB-A44F-AC7E834E719B}" type="sibTrans" cxnId="{D778F6AA-FC08-44B9-AFCD-D80C63730BFC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75465E87-BDE4-46D8-8F15-2E8B99363781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12,53</a:t>
          </a:r>
          <a:endParaRPr lang="hr-HR" dirty="0">
            <a:latin typeface="Book Antiqua" pitchFamily="18" charset="0"/>
          </a:endParaRPr>
        </a:p>
      </dgm:t>
    </dgm:pt>
    <dgm:pt modelId="{D72CD566-BBA8-4BA8-B794-CD475982FB8F}" type="parTrans" cxnId="{196E72D8-6521-458F-8AB5-791AAC83AE18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2A3E268E-EDCF-401F-9474-3896C55C6471}" type="sibTrans" cxnId="{196E72D8-6521-458F-8AB5-791AAC83AE18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B20D629F-CC3B-4438-BB45-B596762A3D46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Pakirana hrana</a:t>
          </a:r>
          <a:endParaRPr lang="hr-HR" dirty="0">
            <a:latin typeface="Book Antiqua" pitchFamily="18" charset="0"/>
          </a:endParaRPr>
        </a:p>
      </dgm:t>
    </dgm:pt>
    <dgm:pt modelId="{695369C2-3511-4A33-B50D-06BB5FACDE95}" type="parTrans" cxnId="{39ADB1D3-6C96-4F7D-8949-68EE1B09CD66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78594A07-5554-4231-B358-F5A382CB042B}" type="sibTrans" cxnId="{39ADB1D3-6C96-4F7D-8949-68EE1B09CD66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622E36FE-09BE-49AA-B18B-530CF4C4A5F8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Poljoprivreda</a:t>
          </a:r>
          <a:endParaRPr lang="hr-HR" dirty="0">
            <a:latin typeface="Book Antiqua" pitchFamily="18" charset="0"/>
          </a:endParaRPr>
        </a:p>
      </dgm:t>
    </dgm:pt>
    <dgm:pt modelId="{B63635B2-53DC-45D4-AC19-7FA029B08E23}" type="parTrans" cxnId="{8DF30A4F-CF39-485F-A12D-4AC87EE42B32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3A17D924-F72C-4089-98D0-BCE2454111C1}" type="sibTrans" cxnId="{8DF30A4F-CF39-485F-A12D-4AC87EE42B32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8193DBE8-CABF-410E-9812-084B46B2F8FF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11,43</a:t>
          </a:r>
          <a:endParaRPr lang="hr-HR" dirty="0">
            <a:latin typeface="Book Antiqua" pitchFamily="18" charset="0"/>
          </a:endParaRPr>
        </a:p>
      </dgm:t>
    </dgm:pt>
    <dgm:pt modelId="{6D476C5F-13A7-4FF6-AF95-E0D2238F77A9}" type="parTrans" cxnId="{8DF7C7DD-2966-4B3B-BEB5-EEA522D3348B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C0C1938C-C427-4179-8248-A96AAE0C1A7F}" type="sibTrans" cxnId="{8DF7C7DD-2966-4B3B-BEB5-EEA522D3348B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3E59633B-E155-42AD-9931-A5B022892C47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1,07</a:t>
          </a:r>
          <a:endParaRPr lang="hr-HR" dirty="0">
            <a:latin typeface="Book Antiqua" pitchFamily="18" charset="0"/>
          </a:endParaRPr>
        </a:p>
      </dgm:t>
    </dgm:pt>
    <dgm:pt modelId="{4483D0C7-4AEC-4FDF-93C3-FF45BEBC20D2}" type="parTrans" cxnId="{EAF1AB47-B1BB-4BBF-8D48-C4B5F66F41BE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73DD984F-3974-4901-A4B3-BB7387C27994}" type="sibTrans" cxnId="{EAF1AB47-B1BB-4BBF-8D48-C4B5F66F41BE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C2E7F3F3-F28B-4C10-80EF-17AC0A0A67AC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6%</a:t>
          </a:r>
          <a:endParaRPr lang="hr-HR" dirty="0">
            <a:latin typeface="Book Antiqua" pitchFamily="18" charset="0"/>
          </a:endParaRPr>
        </a:p>
      </dgm:t>
    </dgm:pt>
    <dgm:pt modelId="{F6062B1F-A8ED-4308-A6D0-E84313C8BBAD}" type="parTrans" cxnId="{BCBEC900-18B2-48B4-BA1B-C7F98D032BC3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F23C56CF-920D-40BB-ADBE-5570FDAE5C8B}" type="sibTrans" cxnId="{BCBEC900-18B2-48B4-BA1B-C7F98D032BC3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C3AFD1CC-4939-4ECD-B65C-D5EE9DFDA193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18%</a:t>
          </a:r>
          <a:endParaRPr lang="hr-HR" dirty="0">
            <a:latin typeface="Book Antiqua" pitchFamily="18" charset="0"/>
          </a:endParaRPr>
        </a:p>
      </dgm:t>
    </dgm:pt>
    <dgm:pt modelId="{F36A3E9D-795B-4FF1-98EA-44A50D7A2A53}" type="parTrans" cxnId="{528302F7-716C-47C3-8ABC-617149A85B68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1A7F7EEF-39AD-466F-A9C7-6D1E35D1B1E1}" type="sibTrans" cxnId="{528302F7-716C-47C3-8ABC-617149A85B68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4426722B-AEEF-4782-A641-9E0F1A2888DD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18%</a:t>
          </a:r>
          <a:endParaRPr lang="hr-HR" dirty="0">
            <a:latin typeface="Book Antiqua" pitchFamily="18" charset="0"/>
          </a:endParaRPr>
        </a:p>
      </dgm:t>
    </dgm:pt>
    <dgm:pt modelId="{22BE3FBC-C1F4-4956-8475-F15D65291C2B}" type="parTrans" cxnId="{CF063B8E-6F47-41DE-9C4B-0554A87543F1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11424541-2C99-4092-9FF8-61337D183BF7}" type="sibTrans" cxnId="{CF063B8E-6F47-41DE-9C4B-0554A87543F1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42D596D5-4B50-49FA-9FEE-DD806E097389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19%</a:t>
          </a:r>
          <a:endParaRPr lang="hr-HR" dirty="0">
            <a:latin typeface="Book Antiqua" pitchFamily="18" charset="0"/>
          </a:endParaRPr>
        </a:p>
      </dgm:t>
    </dgm:pt>
    <dgm:pt modelId="{E201870F-6367-479D-AA4E-0806479E6DA4}" type="parTrans" cxnId="{87419C4B-A589-4CFC-BC33-E9FD4C7979B1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7DB71F5C-88A8-4A19-9228-324B82B661EE}" type="sibTrans" cxnId="{87419C4B-A589-4CFC-BC33-E9FD4C7979B1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DB541AA3-4C73-46AF-BB5B-B719C00091CE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1,48</a:t>
          </a:r>
          <a:endParaRPr lang="hr-HR" dirty="0">
            <a:latin typeface="Book Antiqua" pitchFamily="18" charset="0"/>
          </a:endParaRPr>
        </a:p>
      </dgm:t>
    </dgm:pt>
    <dgm:pt modelId="{C1568B6E-5EF8-423D-8ED7-9DE7C5E1AFEA}" type="parTrans" cxnId="{2E3D19CF-DC29-48C1-A4D4-26FB6FA7D937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37DD4075-22C1-4EAA-9B7A-7D52EDEA9A22}" type="sibTrans" cxnId="{2E3D19CF-DC29-48C1-A4D4-26FB6FA7D937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2F344ACB-D5BF-4143-9A2E-8863176827FE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8,36</a:t>
          </a:r>
          <a:endParaRPr lang="hr-HR" dirty="0">
            <a:latin typeface="Book Antiqua" pitchFamily="18" charset="0"/>
          </a:endParaRPr>
        </a:p>
      </dgm:t>
    </dgm:pt>
    <dgm:pt modelId="{93BDB3F2-7F95-4EFE-98AC-3E23703FCB27}" type="parTrans" cxnId="{316F5E66-2EE9-42F4-969A-CC6E91F1A6C8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3D1D53D3-644F-4F3C-AECF-CC59FBA5D616}" type="sibTrans" cxnId="{316F5E66-2EE9-42F4-969A-CC6E91F1A6C8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D29F73A2-8E41-4115-8410-1777F85893AB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18%</a:t>
          </a:r>
          <a:endParaRPr lang="hr-HR" dirty="0">
            <a:latin typeface="Book Antiqua" pitchFamily="18" charset="0"/>
          </a:endParaRPr>
        </a:p>
      </dgm:t>
    </dgm:pt>
    <dgm:pt modelId="{28FE95E0-601F-4870-A7D2-BA4881C83AD8}" type="parTrans" cxnId="{D32711FB-FA4C-498D-B20E-3890974E6393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4FCF0EF3-740B-4509-B87A-8EF403E048A5}" type="sibTrans" cxnId="{D32711FB-FA4C-498D-B20E-3890974E6393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99FEA8AC-ED28-4427-9E98-6D537391FEF9}" type="pres">
      <dgm:prSet presAssocID="{B3056E61-F266-471D-A82F-A04B4777FD4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DDD72B0-6B7D-4615-91F8-77A653F92C9F}" type="pres">
      <dgm:prSet presAssocID="{598BECB9-90ED-4D3D-A8A9-C2F8C5BD01B3}" presName="compNode" presStyleCnt="0"/>
      <dgm:spPr/>
    </dgm:pt>
    <dgm:pt modelId="{9D1DE93C-1CD9-430A-90BC-A876708C6E39}" type="pres">
      <dgm:prSet presAssocID="{598BECB9-90ED-4D3D-A8A9-C2F8C5BD01B3}" presName="aNode" presStyleLbl="bgShp" presStyleIdx="0" presStyleCnt="5"/>
      <dgm:spPr/>
      <dgm:t>
        <a:bodyPr/>
        <a:lstStyle/>
        <a:p>
          <a:endParaRPr lang="hr-HR"/>
        </a:p>
      </dgm:t>
    </dgm:pt>
    <dgm:pt modelId="{B36623DB-4D9A-4E02-855B-1938FF9B3888}" type="pres">
      <dgm:prSet presAssocID="{598BECB9-90ED-4D3D-A8A9-C2F8C5BD01B3}" presName="textNode" presStyleLbl="bgShp" presStyleIdx="0" presStyleCnt="5"/>
      <dgm:spPr/>
      <dgm:t>
        <a:bodyPr/>
        <a:lstStyle/>
        <a:p>
          <a:endParaRPr lang="hr-HR"/>
        </a:p>
      </dgm:t>
    </dgm:pt>
    <dgm:pt modelId="{9D08A39B-50D3-4BAD-9EDB-7F3DCCBF21D9}" type="pres">
      <dgm:prSet presAssocID="{598BECB9-90ED-4D3D-A8A9-C2F8C5BD01B3}" presName="compChildNode" presStyleCnt="0"/>
      <dgm:spPr/>
    </dgm:pt>
    <dgm:pt modelId="{0CEA5DF8-257E-4449-8D80-E37740656DBB}" type="pres">
      <dgm:prSet presAssocID="{598BECB9-90ED-4D3D-A8A9-C2F8C5BD01B3}" presName="theInnerList" presStyleCnt="0"/>
      <dgm:spPr/>
    </dgm:pt>
    <dgm:pt modelId="{DEC00355-4A63-4C48-BA0B-9A739BD6A9B6}" type="pres">
      <dgm:prSet presAssocID="{E7E08017-B302-45A8-BFFB-1D395439BC84}" presName="child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B022947-8D9E-4B34-968C-5329B63BDD0D}" type="pres">
      <dgm:prSet presAssocID="{E7E08017-B302-45A8-BFFB-1D395439BC84}" presName="aSpace2" presStyleCnt="0"/>
      <dgm:spPr/>
    </dgm:pt>
    <dgm:pt modelId="{11912785-864F-4A08-A078-49C764E4DA34}" type="pres">
      <dgm:prSet presAssocID="{0116C427-B57E-46F3-A719-F0EA4F543A7A}" presName="child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ADDE80C-6496-4219-85EA-6547FAB2B918}" type="pres">
      <dgm:prSet presAssocID="{0116C427-B57E-46F3-A719-F0EA4F543A7A}" presName="aSpace2" presStyleCnt="0"/>
      <dgm:spPr/>
    </dgm:pt>
    <dgm:pt modelId="{C294AF10-4205-49B0-837E-D98BD0AA9C42}" type="pres">
      <dgm:prSet presAssocID="{C2E7F3F3-F28B-4C10-80EF-17AC0A0A67AC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961BC03-D21A-4DE3-9E39-278952F79A2A}" type="pres">
      <dgm:prSet presAssocID="{598BECB9-90ED-4D3D-A8A9-C2F8C5BD01B3}" presName="aSpace" presStyleCnt="0"/>
      <dgm:spPr/>
    </dgm:pt>
    <dgm:pt modelId="{0EE0C9D9-7ACA-47C7-8A90-870DC5C92E14}" type="pres">
      <dgm:prSet presAssocID="{9B651BAD-DFEE-4D83-A098-D0FC946E0FAD}" presName="compNode" presStyleCnt="0"/>
      <dgm:spPr/>
    </dgm:pt>
    <dgm:pt modelId="{AC57547A-ABDF-4DB4-9EEA-1371682FE955}" type="pres">
      <dgm:prSet presAssocID="{9B651BAD-DFEE-4D83-A098-D0FC946E0FAD}" presName="aNode" presStyleLbl="bgShp" presStyleIdx="1" presStyleCnt="5"/>
      <dgm:spPr/>
      <dgm:t>
        <a:bodyPr/>
        <a:lstStyle/>
        <a:p>
          <a:endParaRPr lang="hr-HR"/>
        </a:p>
      </dgm:t>
    </dgm:pt>
    <dgm:pt modelId="{23479054-8EE3-4F06-B68C-3B5697D58CCE}" type="pres">
      <dgm:prSet presAssocID="{9B651BAD-DFEE-4D83-A098-D0FC946E0FAD}" presName="textNode" presStyleLbl="bgShp" presStyleIdx="1" presStyleCnt="5"/>
      <dgm:spPr/>
      <dgm:t>
        <a:bodyPr/>
        <a:lstStyle/>
        <a:p>
          <a:endParaRPr lang="hr-HR"/>
        </a:p>
      </dgm:t>
    </dgm:pt>
    <dgm:pt modelId="{2BA39C08-9C4C-4252-9BF8-27F0FF7B18C3}" type="pres">
      <dgm:prSet presAssocID="{9B651BAD-DFEE-4D83-A098-D0FC946E0FAD}" presName="compChildNode" presStyleCnt="0"/>
      <dgm:spPr/>
    </dgm:pt>
    <dgm:pt modelId="{8356AE23-B76D-4C6E-85FE-17094DD8E740}" type="pres">
      <dgm:prSet presAssocID="{9B651BAD-DFEE-4D83-A098-D0FC946E0FAD}" presName="theInnerList" presStyleCnt="0"/>
      <dgm:spPr/>
    </dgm:pt>
    <dgm:pt modelId="{0FB58C5D-687C-42B7-AEEE-56240664892A}" type="pres">
      <dgm:prSet presAssocID="{2A3F5FDE-7FA8-4099-BD5B-C9A9792AF234}" presName="child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5BD7A71-BADC-4554-BDA8-BF74DE3B2E3F}" type="pres">
      <dgm:prSet presAssocID="{2A3F5FDE-7FA8-4099-BD5B-C9A9792AF234}" presName="aSpace2" presStyleCnt="0"/>
      <dgm:spPr/>
    </dgm:pt>
    <dgm:pt modelId="{22B66B85-27E1-4925-9268-C7AA5C78E7E1}" type="pres">
      <dgm:prSet presAssocID="{DF06ED07-D400-4317-BA4C-76E57A5917E0}" presName="child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8EFB353-F07B-4D7A-BC1F-70FB5664B151}" type="pres">
      <dgm:prSet presAssocID="{DF06ED07-D400-4317-BA4C-76E57A5917E0}" presName="aSpace2" presStyleCnt="0"/>
      <dgm:spPr/>
    </dgm:pt>
    <dgm:pt modelId="{5ACDBA1C-EEF1-427D-A4DF-E844AF6CE67E}" type="pres">
      <dgm:prSet presAssocID="{C3AFD1CC-4939-4ECD-B65C-D5EE9DFDA193}" presName="child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9CB43C-77FB-491C-B437-0BA97AE08FB1}" type="pres">
      <dgm:prSet presAssocID="{9B651BAD-DFEE-4D83-A098-D0FC946E0FAD}" presName="aSpace" presStyleCnt="0"/>
      <dgm:spPr/>
    </dgm:pt>
    <dgm:pt modelId="{3C591DD1-B78B-4FD8-917C-E0FA056ADEA8}" type="pres">
      <dgm:prSet presAssocID="{B20D629F-CC3B-4438-BB45-B596762A3D46}" presName="compNode" presStyleCnt="0"/>
      <dgm:spPr/>
    </dgm:pt>
    <dgm:pt modelId="{3011DB16-FC0B-44C3-93F9-9E2EBED154CA}" type="pres">
      <dgm:prSet presAssocID="{B20D629F-CC3B-4438-BB45-B596762A3D46}" presName="aNode" presStyleLbl="bgShp" presStyleIdx="2" presStyleCnt="5"/>
      <dgm:spPr/>
      <dgm:t>
        <a:bodyPr/>
        <a:lstStyle/>
        <a:p>
          <a:endParaRPr lang="hr-HR"/>
        </a:p>
      </dgm:t>
    </dgm:pt>
    <dgm:pt modelId="{8DFA7C3E-C1BE-469C-A6D8-A47918BEA50E}" type="pres">
      <dgm:prSet presAssocID="{B20D629F-CC3B-4438-BB45-B596762A3D46}" presName="textNode" presStyleLbl="bgShp" presStyleIdx="2" presStyleCnt="5"/>
      <dgm:spPr/>
      <dgm:t>
        <a:bodyPr/>
        <a:lstStyle/>
        <a:p>
          <a:endParaRPr lang="hr-HR"/>
        </a:p>
      </dgm:t>
    </dgm:pt>
    <dgm:pt modelId="{E590B687-B406-4112-B098-11E23B8089A6}" type="pres">
      <dgm:prSet presAssocID="{B20D629F-CC3B-4438-BB45-B596762A3D46}" presName="compChildNode" presStyleCnt="0"/>
      <dgm:spPr/>
    </dgm:pt>
    <dgm:pt modelId="{216A83F1-5EC9-4016-AF46-03A1774FB891}" type="pres">
      <dgm:prSet presAssocID="{B20D629F-CC3B-4438-BB45-B596762A3D46}" presName="theInnerList" presStyleCnt="0"/>
      <dgm:spPr/>
    </dgm:pt>
    <dgm:pt modelId="{2576966B-00F6-4B5B-B09D-A318180B8C07}" type="pres">
      <dgm:prSet presAssocID="{3E59633B-E155-42AD-9931-A5B022892C47}" presName="child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6552A5A-48AE-4324-A328-9A52271F694F}" type="pres">
      <dgm:prSet presAssocID="{3E59633B-E155-42AD-9931-A5B022892C47}" presName="aSpace2" presStyleCnt="0"/>
      <dgm:spPr/>
    </dgm:pt>
    <dgm:pt modelId="{9426D526-AA51-4F23-9F25-A4E90B7E66DA}" type="pres">
      <dgm:prSet presAssocID="{8193DBE8-CABF-410E-9812-084B46B2F8FF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5B5603-0ABE-4294-9124-2ACAF7F99927}" type="pres">
      <dgm:prSet presAssocID="{8193DBE8-CABF-410E-9812-084B46B2F8FF}" presName="aSpace2" presStyleCnt="0"/>
      <dgm:spPr/>
    </dgm:pt>
    <dgm:pt modelId="{2E5A7240-E68A-4DF2-9F6A-068342B23278}" type="pres">
      <dgm:prSet presAssocID="{4426722B-AEEF-4782-A641-9E0F1A2888DD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6E0DE18-73F3-4C7A-8B9A-13B50EB764D4}" type="pres">
      <dgm:prSet presAssocID="{B20D629F-CC3B-4438-BB45-B596762A3D46}" presName="aSpace" presStyleCnt="0"/>
      <dgm:spPr/>
    </dgm:pt>
    <dgm:pt modelId="{60EDF755-04D4-4CC1-993B-F2F240460D98}" type="pres">
      <dgm:prSet presAssocID="{714CB6BA-E656-43AF-889C-2DE778E41294}" presName="compNode" presStyleCnt="0"/>
      <dgm:spPr/>
    </dgm:pt>
    <dgm:pt modelId="{5D7941E9-5FB3-46FD-8D33-707180E18D3C}" type="pres">
      <dgm:prSet presAssocID="{714CB6BA-E656-43AF-889C-2DE778E41294}" presName="aNode" presStyleLbl="bgShp" presStyleIdx="3" presStyleCnt="5"/>
      <dgm:spPr/>
      <dgm:t>
        <a:bodyPr/>
        <a:lstStyle/>
        <a:p>
          <a:endParaRPr lang="hr-HR"/>
        </a:p>
      </dgm:t>
    </dgm:pt>
    <dgm:pt modelId="{23A573EE-3041-4723-9754-FB057CAA8D4F}" type="pres">
      <dgm:prSet presAssocID="{714CB6BA-E656-43AF-889C-2DE778E41294}" presName="textNode" presStyleLbl="bgShp" presStyleIdx="3" presStyleCnt="5"/>
      <dgm:spPr/>
      <dgm:t>
        <a:bodyPr/>
        <a:lstStyle/>
        <a:p>
          <a:endParaRPr lang="hr-HR"/>
        </a:p>
      </dgm:t>
    </dgm:pt>
    <dgm:pt modelId="{ACF654D8-B189-4048-82FC-728B56EA4260}" type="pres">
      <dgm:prSet presAssocID="{714CB6BA-E656-43AF-889C-2DE778E41294}" presName="compChildNode" presStyleCnt="0"/>
      <dgm:spPr/>
    </dgm:pt>
    <dgm:pt modelId="{4D29C821-B2EE-4DFB-822C-225EC93C7CDC}" type="pres">
      <dgm:prSet presAssocID="{714CB6BA-E656-43AF-889C-2DE778E41294}" presName="theInnerList" presStyleCnt="0"/>
      <dgm:spPr/>
    </dgm:pt>
    <dgm:pt modelId="{5BBBDADF-5091-4C20-B422-2A8BF6A90455}" type="pres">
      <dgm:prSet presAssocID="{DCE6B28D-6CF3-495A-B2E7-A62613250A6F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A03A903-4D82-4FC3-8894-B9C3094A50DC}" type="pres">
      <dgm:prSet presAssocID="{DCE6B28D-6CF3-495A-B2E7-A62613250A6F}" presName="aSpace2" presStyleCnt="0"/>
      <dgm:spPr/>
    </dgm:pt>
    <dgm:pt modelId="{53EF7BF3-9B3D-4D6D-91ED-119EF075F0E3}" type="pres">
      <dgm:prSet presAssocID="{75465E87-BDE4-46D8-8F15-2E8B99363781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A6091A-B3B6-4CE7-B83F-E470C26E1687}" type="pres">
      <dgm:prSet presAssocID="{75465E87-BDE4-46D8-8F15-2E8B99363781}" presName="aSpace2" presStyleCnt="0"/>
      <dgm:spPr/>
    </dgm:pt>
    <dgm:pt modelId="{1BF6D351-9860-418E-9052-C74F5770175E}" type="pres">
      <dgm:prSet presAssocID="{D29F73A2-8E41-4115-8410-1777F85893AB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5C434B-A7F9-4554-8A01-A0FA20239FC8}" type="pres">
      <dgm:prSet presAssocID="{714CB6BA-E656-43AF-889C-2DE778E41294}" presName="aSpace" presStyleCnt="0"/>
      <dgm:spPr/>
    </dgm:pt>
    <dgm:pt modelId="{386A4DF0-1929-40E7-B1DC-FBA8EDDB4792}" type="pres">
      <dgm:prSet presAssocID="{622E36FE-09BE-49AA-B18B-530CF4C4A5F8}" presName="compNode" presStyleCnt="0"/>
      <dgm:spPr/>
    </dgm:pt>
    <dgm:pt modelId="{82D55532-ED60-4EAA-AC3F-90B63CED9783}" type="pres">
      <dgm:prSet presAssocID="{622E36FE-09BE-49AA-B18B-530CF4C4A5F8}" presName="aNode" presStyleLbl="bgShp" presStyleIdx="4" presStyleCnt="5"/>
      <dgm:spPr/>
      <dgm:t>
        <a:bodyPr/>
        <a:lstStyle/>
        <a:p>
          <a:endParaRPr lang="hr-HR"/>
        </a:p>
      </dgm:t>
    </dgm:pt>
    <dgm:pt modelId="{90CD819B-672A-4F4D-B547-9B53EFF2192F}" type="pres">
      <dgm:prSet presAssocID="{622E36FE-09BE-49AA-B18B-530CF4C4A5F8}" presName="textNode" presStyleLbl="bgShp" presStyleIdx="4" presStyleCnt="5"/>
      <dgm:spPr/>
      <dgm:t>
        <a:bodyPr/>
        <a:lstStyle/>
        <a:p>
          <a:endParaRPr lang="hr-HR"/>
        </a:p>
      </dgm:t>
    </dgm:pt>
    <dgm:pt modelId="{EC0AA8BE-9BBB-4F8C-9E88-714E3EE68DC8}" type="pres">
      <dgm:prSet presAssocID="{622E36FE-09BE-49AA-B18B-530CF4C4A5F8}" presName="compChildNode" presStyleCnt="0"/>
      <dgm:spPr/>
    </dgm:pt>
    <dgm:pt modelId="{290F29D7-B924-4D72-85FE-236D9C83A487}" type="pres">
      <dgm:prSet presAssocID="{622E36FE-09BE-49AA-B18B-530CF4C4A5F8}" presName="theInnerList" presStyleCnt="0"/>
      <dgm:spPr/>
    </dgm:pt>
    <dgm:pt modelId="{BAA167D0-2202-454F-9639-AB8BD99DB941}" type="pres">
      <dgm:prSet presAssocID="{DB541AA3-4C73-46AF-BB5B-B719C00091CE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AB18F2F-B9E1-4BD8-8AAA-EF41A0A471E9}" type="pres">
      <dgm:prSet presAssocID="{DB541AA3-4C73-46AF-BB5B-B719C00091CE}" presName="aSpace2" presStyleCnt="0"/>
      <dgm:spPr/>
    </dgm:pt>
    <dgm:pt modelId="{D8F109E3-381A-46FE-93F8-90B84643D50A}" type="pres">
      <dgm:prSet presAssocID="{2F344ACB-D5BF-4143-9A2E-8863176827FE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8BF47B-8095-4E86-9961-6F225C36E725}" type="pres">
      <dgm:prSet presAssocID="{2F344ACB-D5BF-4143-9A2E-8863176827FE}" presName="aSpace2" presStyleCnt="0"/>
      <dgm:spPr/>
    </dgm:pt>
    <dgm:pt modelId="{368B8E67-25EC-4AFB-84C2-EB6AD3B20184}" type="pres">
      <dgm:prSet presAssocID="{42D596D5-4B50-49FA-9FEE-DD806E097389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AF1AB47-B1BB-4BBF-8D48-C4B5F66F41BE}" srcId="{B20D629F-CC3B-4438-BB45-B596762A3D46}" destId="{3E59633B-E155-42AD-9931-A5B022892C47}" srcOrd="0" destOrd="0" parTransId="{4483D0C7-4AEC-4FDF-93C3-FF45BEBC20D2}" sibTransId="{73DD984F-3974-4901-A4B3-BB7387C27994}"/>
    <dgm:cxn modelId="{39ADB1D3-6C96-4F7D-8949-68EE1B09CD66}" srcId="{B3056E61-F266-471D-A82F-A04B4777FD46}" destId="{B20D629F-CC3B-4438-BB45-B596762A3D46}" srcOrd="2" destOrd="0" parTransId="{695369C2-3511-4A33-B50D-06BB5FACDE95}" sibTransId="{78594A07-5554-4231-B358-F5A382CB042B}"/>
    <dgm:cxn modelId="{8A34A699-B96B-44BC-B089-05FAF36A065B}" type="presOf" srcId="{2F344ACB-D5BF-4143-9A2E-8863176827FE}" destId="{D8F109E3-381A-46FE-93F8-90B84643D50A}" srcOrd="0" destOrd="0" presId="urn:microsoft.com/office/officeart/2005/8/layout/lProcess2"/>
    <dgm:cxn modelId="{95684A99-561C-429B-93A6-4F2D6127C2F8}" type="presOf" srcId="{DB541AA3-4C73-46AF-BB5B-B719C00091CE}" destId="{BAA167D0-2202-454F-9639-AB8BD99DB941}" srcOrd="0" destOrd="0" presId="urn:microsoft.com/office/officeart/2005/8/layout/lProcess2"/>
    <dgm:cxn modelId="{AD0EF4F5-AD95-4972-A7A9-8256FC7FE251}" type="presOf" srcId="{DF06ED07-D400-4317-BA4C-76E57A5917E0}" destId="{22B66B85-27E1-4925-9268-C7AA5C78E7E1}" srcOrd="0" destOrd="0" presId="urn:microsoft.com/office/officeart/2005/8/layout/lProcess2"/>
    <dgm:cxn modelId="{CCDEFFAB-B08C-4CC8-B2E8-7B9CAEFE4638}" srcId="{B3056E61-F266-471D-A82F-A04B4777FD46}" destId="{714CB6BA-E656-43AF-889C-2DE778E41294}" srcOrd="3" destOrd="0" parTransId="{014CAB24-C2D5-4DDB-B530-D5041E3E53CC}" sibTransId="{35B09D7F-DE82-4A30-8A01-776425C3398E}"/>
    <dgm:cxn modelId="{3708FCC2-4F70-4621-98C8-79185CD22F80}" type="presOf" srcId="{D29F73A2-8E41-4115-8410-1777F85893AB}" destId="{1BF6D351-9860-418E-9052-C74F5770175E}" srcOrd="0" destOrd="0" presId="urn:microsoft.com/office/officeart/2005/8/layout/lProcess2"/>
    <dgm:cxn modelId="{000B14A2-4D08-4B7F-B568-3D56456B0463}" type="presOf" srcId="{75465E87-BDE4-46D8-8F15-2E8B99363781}" destId="{53EF7BF3-9B3D-4D6D-91ED-119EF075F0E3}" srcOrd="0" destOrd="0" presId="urn:microsoft.com/office/officeart/2005/8/layout/lProcess2"/>
    <dgm:cxn modelId="{47521C7E-094E-46E3-B24A-298EBD7600EF}" type="presOf" srcId="{2A3F5FDE-7FA8-4099-BD5B-C9A9792AF234}" destId="{0FB58C5D-687C-42B7-AEEE-56240664892A}" srcOrd="0" destOrd="0" presId="urn:microsoft.com/office/officeart/2005/8/layout/lProcess2"/>
    <dgm:cxn modelId="{1BBED889-620A-422C-A8D0-B0DAD190C4AA}" srcId="{B3056E61-F266-471D-A82F-A04B4777FD46}" destId="{9B651BAD-DFEE-4D83-A098-D0FC946E0FAD}" srcOrd="1" destOrd="0" parTransId="{C3EB337D-0935-4BBA-B801-38FD13B0DC3E}" sibTransId="{291E08D1-5961-4546-82B9-EF04C31C4729}"/>
    <dgm:cxn modelId="{55F865DE-7DA0-4E4F-884A-121AFE4464B6}" type="presOf" srcId="{9B651BAD-DFEE-4D83-A098-D0FC946E0FAD}" destId="{23479054-8EE3-4F06-B68C-3B5697D58CCE}" srcOrd="1" destOrd="0" presId="urn:microsoft.com/office/officeart/2005/8/layout/lProcess2"/>
    <dgm:cxn modelId="{8DF7C7DD-2966-4B3B-BEB5-EEA522D3348B}" srcId="{B20D629F-CC3B-4438-BB45-B596762A3D46}" destId="{8193DBE8-CABF-410E-9812-084B46B2F8FF}" srcOrd="1" destOrd="0" parTransId="{6D476C5F-13A7-4FF6-AF95-E0D2238F77A9}" sibTransId="{C0C1938C-C427-4179-8248-A96AAE0C1A7F}"/>
    <dgm:cxn modelId="{BE3FFE50-161F-4FFB-9071-D95DD9D049B5}" type="presOf" srcId="{598BECB9-90ED-4D3D-A8A9-C2F8C5BD01B3}" destId="{B36623DB-4D9A-4E02-855B-1938FF9B3888}" srcOrd="1" destOrd="0" presId="urn:microsoft.com/office/officeart/2005/8/layout/lProcess2"/>
    <dgm:cxn modelId="{B690F28F-F306-484D-9FC2-48B8F89925E9}" type="presOf" srcId="{C3AFD1CC-4939-4ECD-B65C-D5EE9DFDA193}" destId="{5ACDBA1C-EEF1-427D-A4DF-E844AF6CE67E}" srcOrd="0" destOrd="0" presId="urn:microsoft.com/office/officeart/2005/8/layout/lProcess2"/>
    <dgm:cxn modelId="{D55EB298-A486-46D1-8DA0-C26FF9F62820}" type="presOf" srcId="{622E36FE-09BE-49AA-B18B-530CF4C4A5F8}" destId="{90CD819B-672A-4F4D-B547-9B53EFF2192F}" srcOrd="1" destOrd="0" presId="urn:microsoft.com/office/officeart/2005/8/layout/lProcess2"/>
    <dgm:cxn modelId="{F910DDA6-3AC3-4E83-89BF-486CA72E24B8}" type="presOf" srcId="{E7E08017-B302-45A8-BFFB-1D395439BC84}" destId="{DEC00355-4A63-4C48-BA0B-9A739BD6A9B6}" srcOrd="0" destOrd="0" presId="urn:microsoft.com/office/officeart/2005/8/layout/lProcess2"/>
    <dgm:cxn modelId="{EC492669-B3AB-47BF-AAD1-2727555C7298}" srcId="{598BECB9-90ED-4D3D-A8A9-C2F8C5BD01B3}" destId="{E7E08017-B302-45A8-BFFB-1D395439BC84}" srcOrd="0" destOrd="0" parTransId="{489BCEED-5C77-457D-A66D-25790B544869}" sibTransId="{E26A343F-7142-4081-8B73-4437ADE83945}"/>
    <dgm:cxn modelId="{FBB226DA-C8F9-4CCB-A841-81480FD83950}" type="presOf" srcId="{B3056E61-F266-471D-A82F-A04B4777FD46}" destId="{99FEA8AC-ED28-4427-9E98-6D537391FEF9}" srcOrd="0" destOrd="0" presId="urn:microsoft.com/office/officeart/2005/8/layout/lProcess2"/>
    <dgm:cxn modelId="{FF52B0B4-DFF0-43F2-A9D4-493C48BE8EB3}" type="presOf" srcId="{DCE6B28D-6CF3-495A-B2E7-A62613250A6F}" destId="{5BBBDADF-5091-4C20-B422-2A8BF6A90455}" srcOrd="0" destOrd="0" presId="urn:microsoft.com/office/officeart/2005/8/layout/lProcess2"/>
    <dgm:cxn modelId="{3641E2C9-0B86-4078-9DC5-796D10BE2395}" srcId="{9B651BAD-DFEE-4D83-A098-D0FC946E0FAD}" destId="{DF06ED07-D400-4317-BA4C-76E57A5917E0}" srcOrd="1" destOrd="0" parTransId="{E3DB37DC-7959-499B-AB72-B8063F7CC051}" sibTransId="{1D1EEC6C-E24A-480F-B363-610F5C9A3342}"/>
    <dgm:cxn modelId="{D32711FB-FA4C-498D-B20E-3890974E6393}" srcId="{714CB6BA-E656-43AF-889C-2DE778E41294}" destId="{D29F73A2-8E41-4115-8410-1777F85893AB}" srcOrd="2" destOrd="0" parTransId="{28FE95E0-601F-4870-A7D2-BA4881C83AD8}" sibTransId="{4FCF0EF3-740B-4509-B87A-8EF403E048A5}"/>
    <dgm:cxn modelId="{63CC59B4-D6AB-4353-B577-4AC6EADDB760}" type="presOf" srcId="{598BECB9-90ED-4D3D-A8A9-C2F8C5BD01B3}" destId="{9D1DE93C-1CD9-430A-90BC-A876708C6E39}" srcOrd="0" destOrd="0" presId="urn:microsoft.com/office/officeart/2005/8/layout/lProcess2"/>
    <dgm:cxn modelId="{2E3D19CF-DC29-48C1-A4D4-26FB6FA7D937}" srcId="{622E36FE-09BE-49AA-B18B-530CF4C4A5F8}" destId="{DB541AA3-4C73-46AF-BB5B-B719C00091CE}" srcOrd="0" destOrd="0" parTransId="{C1568B6E-5EF8-423D-8ED7-9DE7C5E1AFEA}" sibTransId="{37DD4075-22C1-4EAA-9B7A-7D52EDEA9A22}"/>
    <dgm:cxn modelId="{87419C4B-A589-4CFC-BC33-E9FD4C7979B1}" srcId="{622E36FE-09BE-49AA-B18B-530CF4C4A5F8}" destId="{42D596D5-4B50-49FA-9FEE-DD806E097389}" srcOrd="2" destOrd="0" parTransId="{E201870F-6367-479D-AA4E-0806479E6DA4}" sibTransId="{7DB71F5C-88A8-4A19-9228-324B82B661EE}"/>
    <dgm:cxn modelId="{7F3D731C-7EEC-49A8-814D-411480C640B9}" type="presOf" srcId="{714CB6BA-E656-43AF-889C-2DE778E41294}" destId="{5D7941E9-5FB3-46FD-8D33-707180E18D3C}" srcOrd="0" destOrd="0" presId="urn:microsoft.com/office/officeart/2005/8/layout/lProcess2"/>
    <dgm:cxn modelId="{FE8B11FD-AB96-4099-8271-989867958C98}" srcId="{9B651BAD-DFEE-4D83-A098-D0FC946E0FAD}" destId="{2A3F5FDE-7FA8-4099-BD5B-C9A9792AF234}" srcOrd="0" destOrd="0" parTransId="{A93394DC-0ECE-4D76-90C2-A098340399ED}" sibTransId="{FB43CC8F-FF8B-43BD-AC33-1EB5C650B5D3}"/>
    <dgm:cxn modelId="{39CBCB4B-B981-4A6B-AB15-1354C483C840}" type="presOf" srcId="{622E36FE-09BE-49AA-B18B-530CF4C4A5F8}" destId="{82D55532-ED60-4EAA-AC3F-90B63CED9783}" srcOrd="0" destOrd="0" presId="urn:microsoft.com/office/officeart/2005/8/layout/lProcess2"/>
    <dgm:cxn modelId="{ECB87DA2-9B14-4780-87C1-C71D66632109}" srcId="{598BECB9-90ED-4D3D-A8A9-C2F8C5BD01B3}" destId="{0116C427-B57E-46F3-A719-F0EA4F543A7A}" srcOrd="1" destOrd="0" parTransId="{966D31F0-83F7-44C2-A22E-EEB6E2D195DA}" sibTransId="{C34FD605-EA74-40FC-9D2C-D5F0F08AA824}"/>
    <dgm:cxn modelId="{316F5E66-2EE9-42F4-969A-CC6E91F1A6C8}" srcId="{622E36FE-09BE-49AA-B18B-530CF4C4A5F8}" destId="{2F344ACB-D5BF-4143-9A2E-8863176827FE}" srcOrd="1" destOrd="0" parTransId="{93BDB3F2-7F95-4EFE-98AC-3E23703FCB27}" sibTransId="{3D1D53D3-644F-4F3C-AECF-CC59FBA5D616}"/>
    <dgm:cxn modelId="{FD5AAB75-2B66-414C-B340-6244BBEF94BE}" type="presOf" srcId="{42D596D5-4B50-49FA-9FEE-DD806E097389}" destId="{368B8E67-25EC-4AFB-84C2-EB6AD3B20184}" srcOrd="0" destOrd="0" presId="urn:microsoft.com/office/officeart/2005/8/layout/lProcess2"/>
    <dgm:cxn modelId="{BCBEC900-18B2-48B4-BA1B-C7F98D032BC3}" srcId="{598BECB9-90ED-4D3D-A8A9-C2F8C5BD01B3}" destId="{C2E7F3F3-F28B-4C10-80EF-17AC0A0A67AC}" srcOrd="2" destOrd="0" parTransId="{F6062B1F-A8ED-4308-A6D0-E84313C8BBAD}" sibTransId="{F23C56CF-920D-40BB-ADBE-5570FDAE5C8B}"/>
    <dgm:cxn modelId="{2E37C893-16ED-473C-86EA-52BF170AA699}" type="presOf" srcId="{C2E7F3F3-F28B-4C10-80EF-17AC0A0A67AC}" destId="{C294AF10-4205-49B0-837E-D98BD0AA9C42}" srcOrd="0" destOrd="0" presId="urn:microsoft.com/office/officeart/2005/8/layout/lProcess2"/>
    <dgm:cxn modelId="{CE705694-791D-4A13-B923-C94DF74B48FC}" type="presOf" srcId="{8193DBE8-CABF-410E-9812-084B46B2F8FF}" destId="{9426D526-AA51-4F23-9F25-A4E90B7E66DA}" srcOrd="0" destOrd="0" presId="urn:microsoft.com/office/officeart/2005/8/layout/lProcess2"/>
    <dgm:cxn modelId="{D778F6AA-FC08-44B9-AFCD-D80C63730BFC}" srcId="{714CB6BA-E656-43AF-889C-2DE778E41294}" destId="{DCE6B28D-6CF3-495A-B2E7-A62613250A6F}" srcOrd="0" destOrd="0" parTransId="{59DD5C3B-E18A-4DD6-A0DE-4A271395AC82}" sibTransId="{06D9F1B8-3C51-4DFB-A44F-AC7E834E719B}"/>
    <dgm:cxn modelId="{B0B07CDC-EAFF-457B-BC10-CA328FB80D82}" srcId="{B3056E61-F266-471D-A82F-A04B4777FD46}" destId="{598BECB9-90ED-4D3D-A8A9-C2F8C5BD01B3}" srcOrd="0" destOrd="0" parTransId="{03661C97-3B42-4C83-857D-3B29C17677F5}" sibTransId="{8A7537AD-2264-421B-8436-E42BDA1A96B6}"/>
    <dgm:cxn modelId="{8DF30A4F-CF39-485F-A12D-4AC87EE42B32}" srcId="{B3056E61-F266-471D-A82F-A04B4777FD46}" destId="{622E36FE-09BE-49AA-B18B-530CF4C4A5F8}" srcOrd="4" destOrd="0" parTransId="{B63635B2-53DC-45D4-AC19-7FA029B08E23}" sibTransId="{3A17D924-F72C-4089-98D0-BCE2454111C1}"/>
    <dgm:cxn modelId="{2598DC35-B310-4EB7-9A7A-80FC1EDB76EC}" type="presOf" srcId="{B20D629F-CC3B-4438-BB45-B596762A3D46}" destId="{3011DB16-FC0B-44C3-93F9-9E2EBED154CA}" srcOrd="0" destOrd="0" presId="urn:microsoft.com/office/officeart/2005/8/layout/lProcess2"/>
    <dgm:cxn modelId="{528302F7-716C-47C3-8ABC-617149A85B68}" srcId="{9B651BAD-DFEE-4D83-A098-D0FC946E0FAD}" destId="{C3AFD1CC-4939-4ECD-B65C-D5EE9DFDA193}" srcOrd="2" destOrd="0" parTransId="{F36A3E9D-795B-4FF1-98EA-44A50D7A2A53}" sibTransId="{1A7F7EEF-39AD-466F-A9C7-6D1E35D1B1E1}"/>
    <dgm:cxn modelId="{39EDE519-30D7-4DED-B125-0C0B78941E3B}" type="presOf" srcId="{B20D629F-CC3B-4438-BB45-B596762A3D46}" destId="{8DFA7C3E-C1BE-469C-A6D8-A47918BEA50E}" srcOrd="1" destOrd="0" presId="urn:microsoft.com/office/officeart/2005/8/layout/lProcess2"/>
    <dgm:cxn modelId="{D59765CF-4AF1-44E1-B52B-6F01AD3BE000}" type="presOf" srcId="{714CB6BA-E656-43AF-889C-2DE778E41294}" destId="{23A573EE-3041-4723-9754-FB057CAA8D4F}" srcOrd="1" destOrd="0" presId="urn:microsoft.com/office/officeart/2005/8/layout/lProcess2"/>
    <dgm:cxn modelId="{BA9D84CC-9901-47C6-A9E1-6ECEA73949AC}" type="presOf" srcId="{0116C427-B57E-46F3-A719-F0EA4F543A7A}" destId="{11912785-864F-4A08-A078-49C764E4DA34}" srcOrd="0" destOrd="0" presId="urn:microsoft.com/office/officeart/2005/8/layout/lProcess2"/>
    <dgm:cxn modelId="{196E72D8-6521-458F-8AB5-791AAC83AE18}" srcId="{714CB6BA-E656-43AF-889C-2DE778E41294}" destId="{75465E87-BDE4-46D8-8F15-2E8B99363781}" srcOrd="1" destOrd="0" parTransId="{D72CD566-BBA8-4BA8-B794-CD475982FB8F}" sibTransId="{2A3E268E-EDCF-401F-9474-3896C55C6471}"/>
    <dgm:cxn modelId="{CF063B8E-6F47-41DE-9C4B-0554A87543F1}" srcId="{B20D629F-CC3B-4438-BB45-B596762A3D46}" destId="{4426722B-AEEF-4782-A641-9E0F1A2888DD}" srcOrd="2" destOrd="0" parTransId="{22BE3FBC-C1F4-4956-8475-F15D65291C2B}" sibTransId="{11424541-2C99-4092-9FF8-61337D183BF7}"/>
    <dgm:cxn modelId="{8117EF9D-5458-4931-B96F-50E04C6CE595}" type="presOf" srcId="{9B651BAD-DFEE-4D83-A098-D0FC946E0FAD}" destId="{AC57547A-ABDF-4DB4-9EEA-1371682FE955}" srcOrd="0" destOrd="0" presId="urn:microsoft.com/office/officeart/2005/8/layout/lProcess2"/>
    <dgm:cxn modelId="{A326B298-1FBB-44BF-B0DF-79A1D725F33E}" type="presOf" srcId="{4426722B-AEEF-4782-A641-9E0F1A2888DD}" destId="{2E5A7240-E68A-4DF2-9F6A-068342B23278}" srcOrd="0" destOrd="0" presId="urn:microsoft.com/office/officeart/2005/8/layout/lProcess2"/>
    <dgm:cxn modelId="{CF79A865-1982-4BB6-BCDB-2A999C7F9007}" type="presOf" srcId="{3E59633B-E155-42AD-9931-A5B022892C47}" destId="{2576966B-00F6-4B5B-B09D-A318180B8C07}" srcOrd="0" destOrd="0" presId="urn:microsoft.com/office/officeart/2005/8/layout/lProcess2"/>
    <dgm:cxn modelId="{43AB58DB-0CAD-411A-8951-D09BC4F7D917}" type="presParOf" srcId="{99FEA8AC-ED28-4427-9E98-6D537391FEF9}" destId="{2DDD72B0-6B7D-4615-91F8-77A653F92C9F}" srcOrd="0" destOrd="0" presId="urn:microsoft.com/office/officeart/2005/8/layout/lProcess2"/>
    <dgm:cxn modelId="{8FB63625-281C-4C03-98B7-CDF4E559880C}" type="presParOf" srcId="{2DDD72B0-6B7D-4615-91F8-77A653F92C9F}" destId="{9D1DE93C-1CD9-430A-90BC-A876708C6E39}" srcOrd="0" destOrd="0" presId="urn:microsoft.com/office/officeart/2005/8/layout/lProcess2"/>
    <dgm:cxn modelId="{03B22F7B-D07C-472D-8868-E01FD04D6DF1}" type="presParOf" srcId="{2DDD72B0-6B7D-4615-91F8-77A653F92C9F}" destId="{B36623DB-4D9A-4E02-855B-1938FF9B3888}" srcOrd="1" destOrd="0" presId="urn:microsoft.com/office/officeart/2005/8/layout/lProcess2"/>
    <dgm:cxn modelId="{7DCA1609-0739-4E7E-88A9-94A388DB0CC9}" type="presParOf" srcId="{2DDD72B0-6B7D-4615-91F8-77A653F92C9F}" destId="{9D08A39B-50D3-4BAD-9EDB-7F3DCCBF21D9}" srcOrd="2" destOrd="0" presId="urn:microsoft.com/office/officeart/2005/8/layout/lProcess2"/>
    <dgm:cxn modelId="{560F2A3B-A2E6-4ACF-9B4B-04C05A8D7247}" type="presParOf" srcId="{9D08A39B-50D3-4BAD-9EDB-7F3DCCBF21D9}" destId="{0CEA5DF8-257E-4449-8D80-E37740656DBB}" srcOrd="0" destOrd="0" presId="urn:microsoft.com/office/officeart/2005/8/layout/lProcess2"/>
    <dgm:cxn modelId="{EE13B05B-7EF2-4879-9067-0ED4CE3C7A6D}" type="presParOf" srcId="{0CEA5DF8-257E-4449-8D80-E37740656DBB}" destId="{DEC00355-4A63-4C48-BA0B-9A739BD6A9B6}" srcOrd="0" destOrd="0" presId="urn:microsoft.com/office/officeart/2005/8/layout/lProcess2"/>
    <dgm:cxn modelId="{E8E8BD55-4CA0-4293-8D32-447D2984BFC8}" type="presParOf" srcId="{0CEA5DF8-257E-4449-8D80-E37740656DBB}" destId="{4B022947-8D9E-4B34-968C-5329B63BDD0D}" srcOrd="1" destOrd="0" presId="urn:microsoft.com/office/officeart/2005/8/layout/lProcess2"/>
    <dgm:cxn modelId="{C64D5EDB-2255-4105-AFC3-92B324F94F4C}" type="presParOf" srcId="{0CEA5DF8-257E-4449-8D80-E37740656DBB}" destId="{11912785-864F-4A08-A078-49C764E4DA34}" srcOrd="2" destOrd="0" presId="urn:microsoft.com/office/officeart/2005/8/layout/lProcess2"/>
    <dgm:cxn modelId="{B3084F27-27A4-4EEE-9EF1-B3303A28096C}" type="presParOf" srcId="{0CEA5DF8-257E-4449-8D80-E37740656DBB}" destId="{EADDE80C-6496-4219-85EA-6547FAB2B918}" srcOrd="3" destOrd="0" presId="urn:microsoft.com/office/officeart/2005/8/layout/lProcess2"/>
    <dgm:cxn modelId="{F932D4D8-964B-476C-8169-BAAE56AA7BB0}" type="presParOf" srcId="{0CEA5DF8-257E-4449-8D80-E37740656DBB}" destId="{C294AF10-4205-49B0-837E-D98BD0AA9C42}" srcOrd="4" destOrd="0" presId="urn:microsoft.com/office/officeart/2005/8/layout/lProcess2"/>
    <dgm:cxn modelId="{997A4D27-349C-41AF-BF44-FE9A81B22761}" type="presParOf" srcId="{99FEA8AC-ED28-4427-9E98-6D537391FEF9}" destId="{3961BC03-D21A-4DE3-9E39-278952F79A2A}" srcOrd="1" destOrd="0" presId="urn:microsoft.com/office/officeart/2005/8/layout/lProcess2"/>
    <dgm:cxn modelId="{1930CC0A-4A13-4673-87BF-4130F2224C37}" type="presParOf" srcId="{99FEA8AC-ED28-4427-9E98-6D537391FEF9}" destId="{0EE0C9D9-7ACA-47C7-8A90-870DC5C92E14}" srcOrd="2" destOrd="0" presId="urn:microsoft.com/office/officeart/2005/8/layout/lProcess2"/>
    <dgm:cxn modelId="{EFC8E8C2-18D1-4F95-80C4-A12A9A2E1387}" type="presParOf" srcId="{0EE0C9D9-7ACA-47C7-8A90-870DC5C92E14}" destId="{AC57547A-ABDF-4DB4-9EEA-1371682FE955}" srcOrd="0" destOrd="0" presId="urn:microsoft.com/office/officeart/2005/8/layout/lProcess2"/>
    <dgm:cxn modelId="{BF43D9FD-CFBF-4C8C-A8E0-DC274217C14A}" type="presParOf" srcId="{0EE0C9D9-7ACA-47C7-8A90-870DC5C92E14}" destId="{23479054-8EE3-4F06-B68C-3B5697D58CCE}" srcOrd="1" destOrd="0" presId="urn:microsoft.com/office/officeart/2005/8/layout/lProcess2"/>
    <dgm:cxn modelId="{3301B021-1435-4E56-A27C-F864C2950569}" type="presParOf" srcId="{0EE0C9D9-7ACA-47C7-8A90-870DC5C92E14}" destId="{2BA39C08-9C4C-4252-9BF8-27F0FF7B18C3}" srcOrd="2" destOrd="0" presId="urn:microsoft.com/office/officeart/2005/8/layout/lProcess2"/>
    <dgm:cxn modelId="{4DD37A2C-C6AF-4889-8C1C-D4008230BD68}" type="presParOf" srcId="{2BA39C08-9C4C-4252-9BF8-27F0FF7B18C3}" destId="{8356AE23-B76D-4C6E-85FE-17094DD8E740}" srcOrd="0" destOrd="0" presId="urn:microsoft.com/office/officeart/2005/8/layout/lProcess2"/>
    <dgm:cxn modelId="{6D92FC7C-B932-46D4-A9F7-CA04F006B833}" type="presParOf" srcId="{8356AE23-B76D-4C6E-85FE-17094DD8E740}" destId="{0FB58C5D-687C-42B7-AEEE-56240664892A}" srcOrd="0" destOrd="0" presId="urn:microsoft.com/office/officeart/2005/8/layout/lProcess2"/>
    <dgm:cxn modelId="{761B9424-4EFD-4CD5-8D97-EF9F65744B1D}" type="presParOf" srcId="{8356AE23-B76D-4C6E-85FE-17094DD8E740}" destId="{C5BD7A71-BADC-4554-BDA8-BF74DE3B2E3F}" srcOrd="1" destOrd="0" presId="urn:microsoft.com/office/officeart/2005/8/layout/lProcess2"/>
    <dgm:cxn modelId="{F64DBC8A-9840-4512-BF26-19FC018833A3}" type="presParOf" srcId="{8356AE23-B76D-4C6E-85FE-17094DD8E740}" destId="{22B66B85-27E1-4925-9268-C7AA5C78E7E1}" srcOrd="2" destOrd="0" presId="urn:microsoft.com/office/officeart/2005/8/layout/lProcess2"/>
    <dgm:cxn modelId="{4F4481C7-3518-49C4-B28C-92CBA5AD67AB}" type="presParOf" srcId="{8356AE23-B76D-4C6E-85FE-17094DD8E740}" destId="{98EFB353-F07B-4D7A-BC1F-70FB5664B151}" srcOrd="3" destOrd="0" presId="urn:microsoft.com/office/officeart/2005/8/layout/lProcess2"/>
    <dgm:cxn modelId="{7B63B596-707F-473E-BFE8-3EFA86459A53}" type="presParOf" srcId="{8356AE23-B76D-4C6E-85FE-17094DD8E740}" destId="{5ACDBA1C-EEF1-427D-A4DF-E844AF6CE67E}" srcOrd="4" destOrd="0" presId="urn:microsoft.com/office/officeart/2005/8/layout/lProcess2"/>
    <dgm:cxn modelId="{99719C71-C0F9-4446-B595-D0C506421DA7}" type="presParOf" srcId="{99FEA8AC-ED28-4427-9E98-6D537391FEF9}" destId="{059CB43C-77FB-491C-B437-0BA97AE08FB1}" srcOrd="3" destOrd="0" presId="urn:microsoft.com/office/officeart/2005/8/layout/lProcess2"/>
    <dgm:cxn modelId="{9F0EF0C4-CF1D-4EEC-814B-008803B9E8F8}" type="presParOf" srcId="{99FEA8AC-ED28-4427-9E98-6D537391FEF9}" destId="{3C591DD1-B78B-4FD8-917C-E0FA056ADEA8}" srcOrd="4" destOrd="0" presId="urn:microsoft.com/office/officeart/2005/8/layout/lProcess2"/>
    <dgm:cxn modelId="{57ECC8F0-E45E-4A10-AB7E-E901A4B37465}" type="presParOf" srcId="{3C591DD1-B78B-4FD8-917C-E0FA056ADEA8}" destId="{3011DB16-FC0B-44C3-93F9-9E2EBED154CA}" srcOrd="0" destOrd="0" presId="urn:microsoft.com/office/officeart/2005/8/layout/lProcess2"/>
    <dgm:cxn modelId="{3119C0A1-A91F-4032-B9CB-96D0765332BA}" type="presParOf" srcId="{3C591DD1-B78B-4FD8-917C-E0FA056ADEA8}" destId="{8DFA7C3E-C1BE-469C-A6D8-A47918BEA50E}" srcOrd="1" destOrd="0" presId="urn:microsoft.com/office/officeart/2005/8/layout/lProcess2"/>
    <dgm:cxn modelId="{6A9C3787-4621-4447-B028-36C814AC9802}" type="presParOf" srcId="{3C591DD1-B78B-4FD8-917C-E0FA056ADEA8}" destId="{E590B687-B406-4112-B098-11E23B8089A6}" srcOrd="2" destOrd="0" presId="urn:microsoft.com/office/officeart/2005/8/layout/lProcess2"/>
    <dgm:cxn modelId="{0F489E60-C773-49F6-8DFE-9424CEDC33EE}" type="presParOf" srcId="{E590B687-B406-4112-B098-11E23B8089A6}" destId="{216A83F1-5EC9-4016-AF46-03A1774FB891}" srcOrd="0" destOrd="0" presId="urn:microsoft.com/office/officeart/2005/8/layout/lProcess2"/>
    <dgm:cxn modelId="{C7A04CB7-6A72-401C-BEAA-F033617C4605}" type="presParOf" srcId="{216A83F1-5EC9-4016-AF46-03A1774FB891}" destId="{2576966B-00F6-4B5B-B09D-A318180B8C07}" srcOrd="0" destOrd="0" presId="urn:microsoft.com/office/officeart/2005/8/layout/lProcess2"/>
    <dgm:cxn modelId="{279F11D3-E776-454E-B32A-1D33B8C94984}" type="presParOf" srcId="{216A83F1-5EC9-4016-AF46-03A1774FB891}" destId="{C6552A5A-48AE-4324-A328-9A52271F694F}" srcOrd="1" destOrd="0" presId="urn:microsoft.com/office/officeart/2005/8/layout/lProcess2"/>
    <dgm:cxn modelId="{1B525900-B7C5-442B-8138-E1246CCFC7BD}" type="presParOf" srcId="{216A83F1-5EC9-4016-AF46-03A1774FB891}" destId="{9426D526-AA51-4F23-9F25-A4E90B7E66DA}" srcOrd="2" destOrd="0" presId="urn:microsoft.com/office/officeart/2005/8/layout/lProcess2"/>
    <dgm:cxn modelId="{9AABF2FA-AFA7-4B79-B55F-94E3D771BF2B}" type="presParOf" srcId="{216A83F1-5EC9-4016-AF46-03A1774FB891}" destId="{A45B5603-0ABE-4294-9124-2ACAF7F99927}" srcOrd="3" destOrd="0" presId="urn:microsoft.com/office/officeart/2005/8/layout/lProcess2"/>
    <dgm:cxn modelId="{2C506D3B-DB06-4699-9D80-7C6575640422}" type="presParOf" srcId="{216A83F1-5EC9-4016-AF46-03A1774FB891}" destId="{2E5A7240-E68A-4DF2-9F6A-068342B23278}" srcOrd="4" destOrd="0" presId="urn:microsoft.com/office/officeart/2005/8/layout/lProcess2"/>
    <dgm:cxn modelId="{399F5C22-F5FE-42AD-BB35-237CEF0C75B1}" type="presParOf" srcId="{99FEA8AC-ED28-4427-9E98-6D537391FEF9}" destId="{C6E0DE18-73F3-4C7A-8B9A-13B50EB764D4}" srcOrd="5" destOrd="0" presId="urn:microsoft.com/office/officeart/2005/8/layout/lProcess2"/>
    <dgm:cxn modelId="{D6D6B0D5-B14D-4B0E-831C-2029BAA835E8}" type="presParOf" srcId="{99FEA8AC-ED28-4427-9E98-6D537391FEF9}" destId="{60EDF755-04D4-4CC1-993B-F2F240460D98}" srcOrd="6" destOrd="0" presId="urn:microsoft.com/office/officeart/2005/8/layout/lProcess2"/>
    <dgm:cxn modelId="{CFC327A9-B47F-481C-A8C5-3803832439B0}" type="presParOf" srcId="{60EDF755-04D4-4CC1-993B-F2F240460D98}" destId="{5D7941E9-5FB3-46FD-8D33-707180E18D3C}" srcOrd="0" destOrd="0" presId="urn:microsoft.com/office/officeart/2005/8/layout/lProcess2"/>
    <dgm:cxn modelId="{46D9CFBC-9481-4AB7-9E84-7ED087EF419C}" type="presParOf" srcId="{60EDF755-04D4-4CC1-993B-F2F240460D98}" destId="{23A573EE-3041-4723-9754-FB057CAA8D4F}" srcOrd="1" destOrd="0" presId="urn:microsoft.com/office/officeart/2005/8/layout/lProcess2"/>
    <dgm:cxn modelId="{8BF798BD-E3DE-4DBD-89DF-3247E4B7EEF3}" type="presParOf" srcId="{60EDF755-04D4-4CC1-993B-F2F240460D98}" destId="{ACF654D8-B189-4048-82FC-728B56EA4260}" srcOrd="2" destOrd="0" presId="urn:microsoft.com/office/officeart/2005/8/layout/lProcess2"/>
    <dgm:cxn modelId="{04C83028-6E40-49D8-86CC-D86E829A585A}" type="presParOf" srcId="{ACF654D8-B189-4048-82FC-728B56EA4260}" destId="{4D29C821-B2EE-4DFB-822C-225EC93C7CDC}" srcOrd="0" destOrd="0" presId="urn:microsoft.com/office/officeart/2005/8/layout/lProcess2"/>
    <dgm:cxn modelId="{8E01B7CC-B3F8-4E08-B2B7-3A84AAA4CF5C}" type="presParOf" srcId="{4D29C821-B2EE-4DFB-822C-225EC93C7CDC}" destId="{5BBBDADF-5091-4C20-B422-2A8BF6A90455}" srcOrd="0" destOrd="0" presId="urn:microsoft.com/office/officeart/2005/8/layout/lProcess2"/>
    <dgm:cxn modelId="{A7A5A5DE-80D7-4830-AB9D-50AFA03A327E}" type="presParOf" srcId="{4D29C821-B2EE-4DFB-822C-225EC93C7CDC}" destId="{7A03A903-4D82-4FC3-8894-B9C3094A50DC}" srcOrd="1" destOrd="0" presId="urn:microsoft.com/office/officeart/2005/8/layout/lProcess2"/>
    <dgm:cxn modelId="{90F664BC-F974-427D-961F-93150C3006F4}" type="presParOf" srcId="{4D29C821-B2EE-4DFB-822C-225EC93C7CDC}" destId="{53EF7BF3-9B3D-4D6D-91ED-119EF075F0E3}" srcOrd="2" destOrd="0" presId="urn:microsoft.com/office/officeart/2005/8/layout/lProcess2"/>
    <dgm:cxn modelId="{ACE9DD10-78FB-43F0-9892-6E3ED8B4BC06}" type="presParOf" srcId="{4D29C821-B2EE-4DFB-822C-225EC93C7CDC}" destId="{34A6091A-B3B6-4CE7-B83F-E470C26E1687}" srcOrd="3" destOrd="0" presId="urn:microsoft.com/office/officeart/2005/8/layout/lProcess2"/>
    <dgm:cxn modelId="{44151C5E-4150-4531-AFAE-1828F0C1FBBB}" type="presParOf" srcId="{4D29C821-B2EE-4DFB-822C-225EC93C7CDC}" destId="{1BF6D351-9860-418E-9052-C74F5770175E}" srcOrd="4" destOrd="0" presId="urn:microsoft.com/office/officeart/2005/8/layout/lProcess2"/>
    <dgm:cxn modelId="{6D874770-F55D-4723-81C4-6BF30A07621F}" type="presParOf" srcId="{99FEA8AC-ED28-4427-9E98-6D537391FEF9}" destId="{505C434B-A7F9-4554-8A01-A0FA20239FC8}" srcOrd="7" destOrd="0" presId="urn:microsoft.com/office/officeart/2005/8/layout/lProcess2"/>
    <dgm:cxn modelId="{D41CEE56-27B0-4871-972E-D92CB36171C8}" type="presParOf" srcId="{99FEA8AC-ED28-4427-9E98-6D537391FEF9}" destId="{386A4DF0-1929-40E7-B1DC-FBA8EDDB4792}" srcOrd="8" destOrd="0" presId="urn:microsoft.com/office/officeart/2005/8/layout/lProcess2"/>
    <dgm:cxn modelId="{FF4D1D94-01E5-4841-BF64-0BC690F82F70}" type="presParOf" srcId="{386A4DF0-1929-40E7-B1DC-FBA8EDDB4792}" destId="{82D55532-ED60-4EAA-AC3F-90B63CED9783}" srcOrd="0" destOrd="0" presId="urn:microsoft.com/office/officeart/2005/8/layout/lProcess2"/>
    <dgm:cxn modelId="{20097FC4-9F18-45A1-8EF8-A6B16C23C5D8}" type="presParOf" srcId="{386A4DF0-1929-40E7-B1DC-FBA8EDDB4792}" destId="{90CD819B-672A-4F4D-B547-9B53EFF2192F}" srcOrd="1" destOrd="0" presId="urn:microsoft.com/office/officeart/2005/8/layout/lProcess2"/>
    <dgm:cxn modelId="{086E4E53-DD68-42C7-B430-45B97931DF31}" type="presParOf" srcId="{386A4DF0-1929-40E7-B1DC-FBA8EDDB4792}" destId="{EC0AA8BE-9BBB-4F8C-9E88-714E3EE68DC8}" srcOrd="2" destOrd="0" presId="urn:microsoft.com/office/officeart/2005/8/layout/lProcess2"/>
    <dgm:cxn modelId="{ADBDA13E-15BE-4AAA-AC2B-744E5AB0BC6C}" type="presParOf" srcId="{EC0AA8BE-9BBB-4F8C-9E88-714E3EE68DC8}" destId="{290F29D7-B924-4D72-85FE-236D9C83A487}" srcOrd="0" destOrd="0" presId="urn:microsoft.com/office/officeart/2005/8/layout/lProcess2"/>
    <dgm:cxn modelId="{A02EF4F8-D32D-4650-8999-D4EBC76CC2BE}" type="presParOf" srcId="{290F29D7-B924-4D72-85FE-236D9C83A487}" destId="{BAA167D0-2202-454F-9639-AB8BD99DB941}" srcOrd="0" destOrd="0" presId="urn:microsoft.com/office/officeart/2005/8/layout/lProcess2"/>
    <dgm:cxn modelId="{104765E1-B22F-41DF-A1E6-C84077460513}" type="presParOf" srcId="{290F29D7-B924-4D72-85FE-236D9C83A487}" destId="{7AB18F2F-B9E1-4BD8-8AAA-EF41A0A471E9}" srcOrd="1" destOrd="0" presId="urn:microsoft.com/office/officeart/2005/8/layout/lProcess2"/>
    <dgm:cxn modelId="{083C6DCF-33D3-413A-AA52-F0A0A5F83FED}" type="presParOf" srcId="{290F29D7-B924-4D72-85FE-236D9C83A487}" destId="{D8F109E3-381A-46FE-93F8-90B84643D50A}" srcOrd="2" destOrd="0" presId="urn:microsoft.com/office/officeart/2005/8/layout/lProcess2"/>
    <dgm:cxn modelId="{0306A975-D278-4C39-8FAB-30B08E7D85BF}" type="presParOf" srcId="{290F29D7-B924-4D72-85FE-236D9C83A487}" destId="{C38BF47B-8095-4E86-9961-6F225C36E725}" srcOrd="3" destOrd="0" presId="urn:microsoft.com/office/officeart/2005/8/layout/lProcess2"/>
    <dgm:cxn modelId="{D4C67E31-349E-4E00-AEC9-C6685A8D6BB5}" type="presParOf" srcId="{290F29D7-B924-4D72-85FE-236D9C83A487}" destId="{368B8E67-25EC-4AFB-84C2-EB6AD3B2018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A62D38F-3A33-4939-AFBF-B4726C9C4D33}" type="doc">
      <dgm:prSet loTypeId="urn:microsoft.com/office/officeart/2005/8/layout/arrow3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hr-HR"/>
        </a:p>
      </dgm:t>
    </dgm:pt>
    <dgm:pt modelId="{59692A62-3091-41D5-862C-16E904787F62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Metoda diskontiranih novčanih tokova</a:t>
          </a:r>
          <a:endParaRPr lang="hr-HR" dirty="0">
            <a:latin typeface="Book Antiqua" pitchFamily="18" charset="0"/>
          </a:endParaRPr>
        </a:p>
      </dgm:t>
    </dgm:pt>
    <dgm:pt modelId="{72529FCC-9463-4633-92CC-4B47A0426F62}" type="parTrans" cxnId="{57481328-1A73-4153-9968-1E151B56B82D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5BC1CE51-C083-46B8-BFE6-2D9094C96AD6}" type="sibTrans" cxnId="{57481328-1A73-4153-9968-1E151B56B82D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5D026CF1-E8C1-4A8E-BBC3-260BB4296409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Poredbena metoda</a:t>
          </a:r>
          <a:endParaRPr lang="hr-HR" dirty="0">
            <a:latin typeface="Book Antiqua" pitchFamily="18" charset="0"/>
          </a:endParaRPr>
        </a:p>
      </dgm:t>
    </dgm:pt>
    <dgm:pt modelId="{F2C59EDD-44B8-40BE-A814-97AFCCD07320}" type="parTrans" cxnId="{78607491-7665-49F9-833C-D051FAFE5477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3AA695AA-B108-441A-8EDF-10388180A573}" type="sibTrans" cxnId="{78607491-7665-49F9-833C-D051FAFE5477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ABE81DD1-A643-426B-8C67-951EB91550C0}" type="pres">
      <dgm:prSet presAssocID="{EA62D38F-3A33-4939-AFBF-B4726C9C4D3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435C288-F4B3-42D1-AEFF-B35209D63D34}" type="pres">
      <dgm:prSet presAssocID="{EA62D38F-3A33-4939-AFBF-B4726C9C4D33}" presName="divider" presStyleLbl="fgShp" presStyleIdx="0" presStyleCnt="1"/>
      <dgm:spPr/>
    </dgm:pt>
    <dgm:pt modelId="{ECF456F4-7C8D-41F9-9AA4-AABDF2467FF5}" type="pres">
      <dgm:prSet presAssocID="{59692A62-3091-41D5-862C-16E904787F62}" presName="downArrow" presStyleLbl="node1" presStyleIdx="0" presStyleCnt="2"/>
      <dgm:spPr/>
    </dgm:pt>
    <dgm:pt modelId="{8CD6FAF8-2E36-4E56-ABAC-A4DC30684BFA}" type="pres">
      <dgm:prSet presAssocID="{59692A62-3091-41D5-862C-16E904787F62}" presName="downArrowText" presStyleLbl="revTx" presStyleIdx="0" presStyleCnt="2" custScaleX="11964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7C5F61A-F31C-4204-B4C2-E2EEC47031D6}" type="pres">
      <dgm:prSet presAssocID="{5D026CF1-E8C1-4A8E-BBC3-260BB4296409}" presName="upArrow" presStyleLbl="node1" presStyleIdx="1" presStyleCnt="2"/>
      <dgm:spPr/>
    </dgm:pt>
    <dgm:pt modelId="{CB2DE2B1-0802-476F-8E05-A01035BE05F6}" type="pres">
      <dgm:prSet presAssocID="{5D026CF1-E8C1-4A8E-BBC3-260BB4296409}" presName="upArrowText" presStyleLbl="revTx" presStyleIdx="1" presStyleCnt="2" custScaleX="11716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1939291-3C70-4598-A5E5-D0136FD2034A}" type="presOf" srcId="{EA62D38F-3A33-4939-AFBF-B4726C9C4D33}" destId="{ABE81DD1-A643-426B-8C67-951EB91550C0}" srcOrd="0" destOrd="0" presId="urn:microsoft.com/office/officeart/2005/8/layout/arrow3"/>
    <dgm:cxn modelId="{57481328-1A73-4153-9968-1E151B56B82D}" srcId="{EA62D38F-3A33-4939-AFBF-B4726C9C4D33}" destId="{59692A62-3091-41D5-862C-16E904787F62}" srcOrd="0" destOrd="0" parTransId="{72529FCC-9463-4633-92CC-4B47A0426F62}" sibTransId="{5BC1CE51-C083-46B8-BFE6-2D9094C96AD6}"/>
    <dgm:cxn modelId="{78607491-7665-49F9-833C-D051FAFE5477}" srcId="{EA62D38F-3A33-4939-AFBF-B4726C9C4D33}" destId="{5D026CF1-E8C1-4A8E-BBC3-260BB4296409}" srcOrd="1" destOrd="0" parTransId="{F2C59EDD-44B8-40BE-A814-97AFCCD07320}" sibTransId="{3AA695AA-B108-441A-8EDF-10388180A573}"/>
    <dgm:cxn modelId="{1D398508-90DF-48E3-B75A-AA3988DC0BD4}" type="presOf" srcId="{5D026CF1-E8C1-4A8E-BBC3-260BB4296409}" destId="{CB2DE2B1-0802-476F-8E05-A01035BE05F6}" srcOrd="0" destOrd="0" presId="urn:microsoft.com/office/officeart/2005/8/layout/arrow3"/>
    <dgm:cxn modelId="{947C79DA-33DB-4685-8206-11B8B061E9ED}" type="presOf" srcId="{59692A62-3091-41D5-862C-16E904787F62}" destId="{8CD6FAF8-2E36-4E56-ABAC-A4DC30684BFA}" srcOrd="0" destOrd="0" presId="urn:microsoft.com/office/officeart/2005/8/layout/arrow3"/>
    <dgm:cxn modelId="{DDEA6C6F-3F54-4949-9E56-F583AC6486C1}" type="presParOf" srcId="{ABE81DD1-A643-426B-8C67-951EB91550C0}" destId="{0435C288-F4B3-42D1-AEFF-B35209D63D34}" srcOrd="0" destOrd="0" presId="urn:microsoft.com/office/officeart/2005/8/layout/arrow3"/>
    <dgm:cxn modelId="{1E5D4EF1-64C3-485D-958F-2B9C5F514CE7}" type="presParOf" srcId="{ABE81DD1-A643-426B-8C67-951EB91550C0}" destId="{ECF456F4-7C8D-41F9-9AA4-AABDF2467FF5}" srcOrd="1" destOrd="0" presId="urn:microsoft.com/office/officeart/2005/8/layout/arrow3"/>
    <dgm:cxn modelId="{F570F901-2589-4368-A807-414FAAA0BC43}" type="presParOf" srcId="{ABE81DD1-A643-426B-8C67-951EB91550C0}" destId="{8CD6FAF8-2E36-4E56-ABAC-A4DC30684BFA}" srcOrd="2" destOrd="0" presId="urn:microsoft.com/office/officeart/2005/8/layout/arrow3"/>
    <dgm:cxn modelId="{DC50DA6F-CFA6-4A2E-BD6D-DA3E9C326D9B}" type="presParOf" srcId="{ABE81DD1-A643-426B-8C67-951EB91550C0}" destId="{F7C5F61A-F31C-4204-B4C2-E2EEC47031D6}" srcOrd="3" destOrd="0" presId="urn:microsoft.com/office/officeart/2005/8/layout/arrow3"/>
    <dgm:cxn modelId="{76FE873A-9771-47BA-B954-179A6B5EBB65}" type="presParOf" srcId="{ABE81DD1-A643-426B-8C67-951EB91550C0}" destId="{CB2DE2B1-0802-476F-8E05-A01035BE05F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2770F77-DBCA-4566-8BAE-00934B2459AC}" type="doc">
      <dgm:prSet loTypeId="urn:microsoft.com/office/officeart/2005/8/layout/cycle7" loCatId="cycle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hr-HR"/>
        </a:p>
      </dgm:t>
    </dgm:pt>
    <dgm:pt modelId="{D0CCA850-F2E8-4EF6-8EC0-934E88405B8F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prioritetni zajam      (</a:t>
          </a:r>
          <a:r>
            <a:rPr lang="hr-HR" dirty="0" err="1" smtClean="0">
              <a:latin typeface="Book Antiqua" pitchFamily="18" charset="0"/>
            </a:rPr>
            <a:t>roll</a:t>
          </a:r>
          <a:r>
            <a:rPr lang="hr-HR" dirty="0" smtClean="0">
              <a:latin typeface="Book Antiqua" pitchFamily="18" charset="0"/>
            </a:rPr>
            <a:t>-</a:t>
          </a:r>
          <a:r>
            <a:rPr lang="hr-HR" dirty="0" err="1" smtClean="0">
              <a:latin typeface="Book Antiqua" pitchFamily="18" charset="0"/>
            </a:rPr>
            <a:t>up</a:t>
          </a:r>
          <a:r>
            <a:rPr lang="hr-HR" dirty="0" smtClean="0">
              <a:latin typeface="Book Antiqua" pitchFamily="18" charset="0"/>
            </a:rPr>
            <a:t>)</a:t>
          </a:r>
          <a:endParaRPr lang="hr-HR" dirty="0">
            <a:latin typeface="Book Antiqua" pitchFamily="18" charset="0"/>
          </a:endParaRPr>
        </a:p>
      </dgm:t>
    </dgm:pt>
    <dgm:pt modelId="{A9A5BC8A-6AD1-40F8-A6D4-93EDCE43C9EC}" type="parTrans" cxnId="{CC109875-359E-49C6-A2F5-9AC14EEEB5CA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12264BD8-CAD9-404B-984B-FEDC94EE53C5}" type="sibTrans" cxnId="{CC109875-359E-49C6-A2F5-9AC14EEEB5CA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D905A113-0FE1-4F3C-BD10-C658FB9FCFB4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Zamjena „starih”obveza prema dobavljačima novim financijskim obvezama</a:t>
          </a:r>
          <a:endParaRPr lang="hr-HR" dirty="0">
            <a:latin typeface="Book Antiqua" pitchFamily="18" charset="0"/>
          </a:endParaRPr>
        </a:p>
      </dgm:t>
    </dgm:pt>
    <dgm:pt modelId="{4F643AFA-0097-4A02-B00E-7872D10EA70A}" type="parTrans" cxnId="{CAF00259-B347-4A1C-8632-ECE5144D66C6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0310D5E0-41BE-4975-8CCD-9F257EF77D26}" type="sibTrans" cxnId="{CAF00259-B347-4A1C-8632-ECE5144D66C6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9261C3AC-573F-4E39-AB24-FF0F17F70AAF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Povećanje obveza vladajućeg društva</a:t>
          </a:r>
          <a:endParaRPr lang="hr-HR" dirty="0">
            <a:latin typeface="Book Antiqua" pitchFamily="18" charset="0"/>
          </a:endParaRPr>
        </a:p>
      </dgm:t>
    </dgm:pt>
    <dgm:pt modelId="{E08F5C65-13DE-4BBD-BD29-2A0E0E1EA7AB}" type="parTrans" cxnId="{EB279333-FE3B-4925-AA16-9420F591F978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A57FE6F0-F668-4279-A997-DF1F9DB32C92}" type="sibTrans" cxnId="{EB279333-FE3B-4925-AA16-9420F591F978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2133FE53-DEDC-40A9-B6A8-D859FC47E06B}" type="pres">
      <dgm:prSet presAssocID="{D2770F77-DBCA-4566-8BAE-00934B2459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AF30A34-EE30-47A3-9750-E0611A26E7CD}" type="pres">
      <dgm:prSet presAssocID="{D0CCA850-F2E8-4EF6-8EC0-934E88405B8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58663F5-152A-4422-B9B9-8328F5D2CE37}" type="pres">
      <dgm:prSet presAssocID="{12264BD8-CAD9-404B-984B-FEDC94EE53C5}" presName="sibTrans" presStyleLbl="sibTrans2D1" presStyleIdx="0" presStyleCnt="3"/>
      <dgm:spPr/>
      <dgm:t>
        <a:bodyPr/>
        <a:lstStyle/>
        <a:p>
          <a:endParaRPr lang="hr-HR"/>
        </a:p>
      </dgm:t>
    </dgm:pt>
    <dgm:pt modelId="{10AB408E-BE05-4BB2-9DA9-E627D6F742AF}" type="pres">
      <dgm:prSet presAssocID="{12264BD8-CAD9-404B-984B-FEDC94EE53C5}" presName="connectorText" presStyleLbl="sibTrans2D1" presStyleIdx="0" presStyleCnt="3"/>
      <dgm:spPr/>
      <dgm:t>
        <a:bodyPr/>
        <a:lstStyle/>
        <a:p>
          <a:endParaRPr lang="hr-HR"/>
        </a:p>
      </dgm:t>
    </dgm:pt>
    <dgm:pt modelId="{229D1D53-A72B-46B5-8FD3-779E47184BF2}" type="pres">
      <dgm:prSet presAssocID="{D905A113-0FE1-4F3C-BD10-C658FB9FCFB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CCA9C11-596E-4807-A8DD-CD18A4A4710E}" type="pres">
      <dgm:prSet presAssocID="{0310D5E0-41BE-4975-8CCD-9F257EF77D26}" presName="sibTrans" presStyleLbl="sibTrans2D1" presStyleIdx="1" presStyleCnt="3"/>
      <dgm:spPr/>
      <dgm:t>
        <a:bodyPr/>
        <a:lstStyle/>
        <a:p>
          <a:endParaRPr lang="hr-HR"/>
        </a:p>
      </dgm:t>
    </dgm:pt>
    <dgm:pt modelId="{D340BBD7-13AE-4AF7-87B7-C0325E79F367}" type="pres">
      <dgm:prSet presAssocID="{0310D5E0-41BE-4975-8CCD-9F257EF77D26}" presName="connectorText" presStyleLbl="sibTrans2D1" presStyleIdx="1" presStyleCnt="3"/>
      <dgm:spPr/>
      <dgm:t>
        <a:bodyPr/>
        <a:lstStyle/>
        <a:p>
          <a:endParaRPr lang="hr-HR"/>
        </a:p>
      </dgm:t>
    </dgm:pt>
    <dgm:pt modelId="{F098C1CF-E399-45B4-87D3-62ECBD3EFF5E}" type="pres">
      <dgm:prSet presAssocID="{9261C3AC-573F-4E39-AB24-FF0F17F70AA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B838727-943F-4CC9-9372-94F0B551A0D2}" type="pres">
      <dgm:prSet presAssocID="{A57FE6F0-F668-4279-A997-DF1F9DB32C92}" presName="sibTrans" presStyleLbl="sibTrans2D1" presStyleIdx="2" presStyleCnt="3"/>
      <dgm:spPr/>
      <dgm:t>
        <a:bodyPr/>
        <a:lstStyle/>
        <a:p>
          <a:endParaRPr lang="hr-HR"/>
        </a:p>
      </dgm:t>
    </dgm:pt>
    <dgm:pt modelId="{0C127568-B8BD-41E7-A316-5ABB1F6DFE6A}" type="pres">
      <dgm:prSet presAssocID="{A57FE6F0-F668-4279-A997-DF1F9DB32C92}" presName="connectorText" presStyleLbl="sibTrans2D1" presStyleIdx="2" presStyleCnt="3"/>
      <dgm:spPr/>
      <dgm:t>
        <a:bodyPr/>
        <a:lstStyle/>
        <a:p>
          <a:endParaRPr lang="hr-HR"/>
        </a:p>
      </dgm:t>
    </dgm:pt>
  </dgm:ptLst>
  <dgm:cxnLst>
    <dgm:cxn modelId="{48D2BC72-E65D-41AC-BA77-DD7C611EA169}" type="presOf" srcId="{D0CCA850-F2E8-4EF6-8EC0-934E88405B8F}" destId="{EAF30A34-EE30-47A3-9750-E0611A26E7CD}" srcOrd="0" destOrd="0" presId="urn:microsoft.com/office/officeart/2005/8/layout/cycle7"/>
    <dgm:cxn modelId="{1CE906D5-91DA-4779-BD00-5C3214E4189B}" type="presOf" srcId="{A57FE6F0-F668-4279-A997-DF1F9DB32C92}" destId="{8B838727-943F-4CC9-9372-94F0B551A0D2}" srcOrd="0" destOrd="0" presId="urn:microsoft.com/office/officeart/2005/8/layout/cycle7"/>
    <dgm:cxn modelId="{CC109875-359E-49C6-A2F5-9AC14EEEB5CA}" srcId="{D2770F77-DBCA-4566-8BAE-00934B2459AC}" destId="{D0CCA850-F2E8-4EF6-8EC0-934E88405B8F}" srcOrd="0" destOrd="0" parTransId="{A9A5BC8A-6AD1-40F8-A6D4-93EDCE43C9EC}" sibTransId="{12264BD8-CAD9-404B-984B-FEDC94EE53C5}"/>
    <dgm:cxn modelId="{C29CD6F6-FAE3-45FE-8A10-1193B3C9F9AD}" type="presOf" srcId="{D905A113-0FE1-4F3C-BD10-C658FB9FCFB4}" destId="{229D1D53-A72B-46B5-8FD3-779E47184BF2}" srcOrd="0" destOrd="0" presId="urn:microsoft.com/office/officeart/2005/8/layout/cycle7"/>
    <dgm:cxn modelId="{EB279333-FE3B-4925-AA16-9420F591F978}" srcId="{D2770F77-DBCA-4566-8BAE-00934B2459AC}" destId="{9261C3AC-573F-4E39-AB24-FF0F17F70AAF}" srcOrd="2" destOrd="0" parTransId="{E08F5C65-13DE-4BBD-BD29-2A0E0E1EA7AB}" sibTransId="{A57FE6F0-F668-4279-A997-DF1F9DB32C92}"/>
    <dgm:cxn modelId="{3F432291-DFF9-4F38-BC18-C35AF55B41C1}" type="presOf" srcId="{0310D5E0-41BE-4975-8CCD-9F257EF77D26}" destId="{2CCA9C11-596E-4807-A8DD-CD18A4A4710E}" srcOrd="0" destOrd="0" presId="urn:microsoft.com/office/officeart/2005/8/layout/cycle7"/>
    <dgm:cxn modelId="{20755C75-3F36-40EC-AE09-61BBD8D3B3D9}" type="presOf" srcId="{D2770F77-DBCA-4566-8BAE-00934B2459AC}" destId="{2133FE53-DEDC-40A9-B6A8-D859FC47E06B}" srcOrd="0" destOrd="0" presId="urn:microsoft.com/office/officeart/2005/8/layout/cycle7"/>
    <dgm:cxn modelId="{917D085A-9F1D-4EB4-B74C-043460FC30F0}" type="presOf" srcId="{12264BD8-CAD9-404B-984B-FEDC94EE53C5}" destId="{558663F5-152A-4422-B9B9-8328F5D2CE37}" srcOrd="0" destOrd="0" presId="urn:microsoft.com/office/officeart/2005/8/layout/cycle7"/>
    <dgm:cxn modelId="{9067AF7A-C121-40E7-854A-C74845B21BE8}" type="presOf" srcId="{A57FE6F0-F668-4279-A997-DF1F9DB32C92}" destId="{0C127568-B8BD-41E7-A316-5ABB1F6DFE6A}" srcOrd="1" destOrd="0" presId="urn:microsoft.com/office/officeart/2005/8/layout/cycle7"/>
    <dgm:cxn modelId="{7DAD9D83-E85F-42A8-9221-999B1E1F5EE7}" type="presOf" srcId="{12264BD8-CAD9-404B-984B-FEDC94EE53C5}" destId="{10AB408E-BE05-4BB2-9DA9-E627D6F742AF}" srcOrd="1" destOrd="0" presId="urn:microsoft.com/office/officeart/2005/8/layout/cycle7"/>
    <dgm:cxn modelId="{B9B67673-5DED-45EC-96BD-03C13B233AF2}" type="presOf" srcId="{9261C3AC-573F-4E39-AB24-FF0F17F70AAF}" destId="{F098C1CF-E399-45B4-87D3-62ECBD3EFF5E}" srcOrd="0" destOrd="0" presId="urn:microsoft.com/office/officeart/2005/8/layout/cycle7"/>
    <dgm:cxn modelId="{CAF00259-B347-4A1C-8632-ECE5144D66C6}" srcId="{D2770F77-DBCA-4566-8BAE-00934B2459AC}" destId="{D905A113-0FE1-4F3C-BD10-C658FB9FCFB4}" srcOrd="1" destOrd="0" parTransId="{4F643AFA-0097-4A02-B00E-7872D10EA70A}" sibTransId="{0310D5E0-41BE-4975-8CCD-9F257EF77D26}"/>
    <dgm:cxn modelId="{221014ED-32BC-4211-A077-0ACC221DC639}" type="presOf" srcId="{0310D5E0-41BE-4975-8CCD-9F257EF77D26}" destId="{D340BBD7-13AE-4AF7-87B7-C0325E79F367}" srcOrd="1" destOrd="0" presId="urn:microsoft.com/office/officeart/2005/8/layout/cycle7"/>
    <dgm:cxn modelId="{8757E0CE-77D0-4CD6-AE3E-9F3671AFB14A}" type="presParOf" srcId="{2133FE53-DEDC-40A9-B6A8-D859FC47E06B}" destId="{EAF30A34-EE30-47A3-9750-E0611A26E7CD}" srcOrd="0" destOrd="0" presId="urn:microsoft.com/office/officeart/2005/8/layout/cycle7"/>
    <dgm:cxn modelId="{90B12100-3410-4C9A-8DE1-61D0F860C13C}" type="presParOf" srcId="{2133FE53-DEDC-40A9-B6A8-D859FC47E06B}" destId="{558663F5-152A-4422-B9B9-8328F5D2CE37}" srcOrd="1" destOrd="0" presId="urn:microsoft.com/office/officeart/2005/8/layout/cycle7"/>
    <dgm:cxn modelId="{19004E0C-5B63-4F4A-BCC3-35C7181CD1C3}" type="presParOf" srcId="{558663F5-152A-4422-B9B9-8328F5D2CE37}" destId="{10AB408E-BE05-4BB2-9DA9-E627D6F742AF}" srcOrd="0" destOrd="0" presId="urn:microsoft.com/office/officeart/2005/8/layout/cycle7"/>
    <dgm:cxn modelId="{D3A06C4E-0DB5-4333-863A-59B935495C51}" type="presParOf" srcId="{2133FE53-DEDC-40A9-B6A8-D859FC47E06B}" destId="{229D1D53-A72B-46B5-8FD3-779E47184BF2}" srcOrd="2" destOrd="0" presId="urn:microsoft.com/office/officeart/2005/8/layout/cycle7"/>
    <dgm:cxn modelId="{644ADEAE-9D82-46E1-BBE4-52181573D633}" type="presParOf" srcId="{2133FE53-DEDC-40A9-B6A8-D859FC47E06B}" destId="{2CCA9C11-596E-4807-A8DD-CD18A4A4710E}" srcOrd="3" destOrd="0" presId="urn:microsoft.com/office/officeart/2005/8/layout/cycle7"/>
    <dgm:cxn modelId="{B9794AA0-FA09-43CF-9A5F-F8B57C3DA1EC}" type="presParOf" srcId="{2CCA9C11-596E-4807-A8DD-CD18A4A4710E}" destId="{D340BBD7-13AE-4AF7-87B7-C0325E79F367}" srcOrd="0" destOrd="0" presId="urn:microsoft.com/office/officeart/2005/8/layout/cycle7"/>
    <dgm:cxn modelId="{B17616D6-4634-49A0-9FB5-B5BE910A90DD}" type="presParOf" srcId="{2133FE53-DEDC-40A9-B6A8-D859FC47E06B}" destId="{F098C1CF-E399-45B4-87D3-62ECBD3EFF5E}" srcOrd="4" destOrd="0" presId="urn:microsoft.com/office/officeart/2005/8/layout/cycle7"/>
    <dgm:cxn modelId="{0ACEB5FB-4784-4811-AA9C-63A693E877B9}" type="presParOf" srcId="{2133FE53-DEDC-40A9-B6A8-D859FC47E06B}" destId="{8B838727-943F-4CC9-9372-94F0B551A0D2}" srcOrd="5" destOrd="0" presId="urn:microsoft.com/office/officeart/2005/8/layout/cycle7"/>
    <dgm:cxn modelId="{1CA12715-1625-4A12-9FC1-7B347EF0E812}" type="presParOf" srcId="{8B838727-943F-4CC9-9372-94F0B551A0D2}" destId="{0C127568-B8BD-41E7-A316-5ABB1F6DFE6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A00E958-9B5A-4C42-9FD1-8B91D69D0CF6}" type="doc">
      <dgm:prSet loTypeId="urn:microsoft.com/office/officeart/2005/8/layout/lProcess2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hr-HR"/>
        </a:p>
      </dgm:t>
    </dgm:pt>
    <dgm:pt modelId="{7C7BF789-ACDD-4F9E-BB46-10D063E6E4AD}">
      <dgm:prSet phldrT="[Text]"/>
      <dgm:spPr/>
      <dgm:t>
        <a:bodyPr/>
        <a:lstStyle/>
        <a:p>
          <a:r>
            <a:rPr lang="hr-HR" dirty="0" smtClean="0"/>
            <a:t>Agrokor</a:t>
          </a:r>
          <a:endParaRPr lang="hr-HR" dirty="0"/>
        </a:p>
      </dgm:t>
    </dgm:pt>
    <dgm:pt modelId="{37C7031C-CDA2-4DC0-803A-83E5394F44CD}" type="parTrans" cxnId="{C06FB02F-9D74-4B50-BA65-27BF3E6382B7}">
      <dgm:prSet/>
      <dgm:spPr/>
      <dgm:t>
        <a:bodyPr/>
        <a:lstStyle/>
        <a:p>
          <a:endParaRPr lang="hr-HR"/>
        </a:p>
      </dgm:t>
    </dgm:pt>
    <dgm:pt modelId="{062167AC-4F79-41DB-B25E-CBD0E3E4963B}" type="sibTrans" cxnId="{C06FB02F-9D74-4B50-BA65-27BF3E6382B7}">
      <dgm:prSet/>
      <dgm:spPr/>
      <dgm:t>
        <a:bodyPr/>
        <a:lstStyle/>
        <a:p>
          <a:endParaRPr lang="hr-HR"/>
        </a:p>
      </dgm:t>
    </dgm:pt>
    <dgm:pt modelId="{317F19B9-F401-4C06-8A2A-0A9316F28140}">
      <dgm:prSet phldrT="[Text]"/>
      <dgm:spPr/>
      <dgm:t>
        <a:bodyPr/>
        <a:lstStyle/>
        <a:p>
          <a:r>
            <a:rPr lang="hr-HR" dirty="0" smtClean="0"/>
            <a:t>Dionice (redovne i povlaštene) u zamjenu za dug</a:t>
          </a:r>
          <a:endParaRPr lang="hr-HR" dirty="0"/>
        </a:p>
      </dgm:t>
    </dgm:pt>
    <dgm:pt modelId="{079CACA1-DAAF-43E0-A1FF-DB964A19A180}" type="parTrans" cxnId="{1EB9C63C-4154-4319-A2C5-D1AA8DA207C1}">
      <dgm:prSet/>
      <dgm:spPr/>
      <dgm:t>
        <a:bodyPr/>
        <a:lstStyle/>
        <a:p>
          <a:endParaRPr lang="hr-HR"/>
        </a:p>
      </dgm:t>
    </dgm:pt>
    <dgm:pt modelId="{4F51D9DE-37C5-45E4-B48A-D5D69432F27C}" type="sibTrans" cxnId="{1EB9C63C-4154-4319-A2C5-D1AA8DA207C1}">
      <dgm:prSet/>
      <dgm:spPr/>
      <dgm:t>
        <a:bodyPr/>
        <a:lstStyle/>
        <a:p>
          <a:endParaRPr lang="hr-HR"/>
        </a:p>
      </dgm:t>
    </dgm:pt>
    <dgm:pt modelId="{25FD1A29-AC26-40A7-BC08-9BE8132D87F7}">
      <dgm:prSet phldrT="[Text]"/>
      <dgm:spPr/>
      <dgm:t>
        <a:bodyPr/>
        <a:lstStyle/>
        <a:p>
          <a:r>
            <a:rPr lang="hr-HR" dirty="0" smtClean="0"/>
            <a:t>Obveznice (</a:t>
          </a:r>
          <a:r>
            <a:rPr lang="hr-HR" dirty="0" err="1" smtClean="0"/>
            <a:t>refinance</a:t>
          </a:r>
          <a:r>
            <a:rPr lang="hr-HR" dirty="0" smtClean="0"/>
            <a:t> </a:t>
          </a:r>
          <a:r>
            <a:rPr lang="hr-HR" dirty="0" err="1" smtClean="0"/>
            <a:t>roll</a:t>
          </a:r>
          <a:r>
            <a:rPr lang="hr-HR" dirty="0" smtClean="0"/>
            <a:t>-</a:t>
          </a:r>
          <a:r>
            <a:rPr lang="hr-HR" dirty="0" err="1" smtClean="0"/>
            <a:t>up</a:t>
          </a:r>
          <a:r>
            <a:rPr lang="hr-HR" dirty="0" smtClean="0"/>
            <a:t>)</a:t>
          </a:r>
          <a:endParaRPr lang="hr-HR" dirty="0"/>
        </a:p>
      </dgm:t>
    </dgm:pt>
    <dgm:pt modelId="{AAB8ADCB-44D8-4BA9-9C78-D8FDD9862EDB}" type="parTrans" cxnId="{04D1E95B-17C7-4F56-973B-069230AE5E45}">
      <dgm:prSet/>
      <dgm:spPr/>
      <dgm:t>
        <a:bodyPr/>
        <a:lstStyle/>
        <a:p>
          <a:endParaRPr lang="hr-HR"/>
        </a:p>
      </dgm:t>
    </dgm:pt>
    <dgm:pt modelId="{7C973276-9747-4F57-8D9E-1832FF94EBF2}" type="sibTrans" cxnId="{04D1E95B-17C7-4F56-973B-069230AE5E45}">
      <dgm:prSet/>
      <dgm:spPr/>
      <dgm:t>
        <a:bodyPr/>
        <a:lstStyle/>
        <a:p>
          <a:endParaRPr lang="hr-HR"/>
        </a:p>
      </dgm:t>
    </dgm:pt>
    <dgm:pt modelId="{A2AB78A0-661A-483A-AD4F-CCFB6109B727}">
      <dgm:prSet phldrT="[Text]"/>
      <dgm:spPr/>
      <dgm:t>
        <a:bodyPr/>
        <a:lstStyle/>
        <a:p>
          <a:r>
            <a:rPr lang="hr-HR" dirty="0" smtClean="0"/>
            <a:t>Konzum</a:t>
          </a:r>
          <a:endParaRPr lang="hr-HR" dirty="0"/>
        </a:p>
      </dgm:t>
    </dgm:pt>
    <dgm:pt modelId="{A5B53073-DEBA-4E26-A7DE-979A6A0719F1}" type="parTrans" cxnId="{BAA9074A-D4B6-4F28-8E4C-2C4E6A2D42ED}">
      <dgm:prSet/>
      <dgm:spPr/>
      <dgm:t>
        <a:bodyPr/>
        <a:lstStyle/>
        <a:p>
          <a:endParaRPr lang="hr-HR"/>
        </a:p>
      </dgm:t>
    </dgm:pt>
    <dgm:pt modelId="{48821B2C-AF1D-45AD-B0BF-37F683AF5DE8}" type="sibTrans" cxnId="{BAA9074A-D4B6-4F28-8E4C-2C4E6A2D42ED}">
      <dgm:prSet/>
      <dgm:spPr/>
      <dgm:t>
        <a:bodyPr/>
        <a:lstStyle/>
        <a:p>
          <a:endParaRPr lang="hr-HR"/>
        </a:p>
      </dgm:t>
    </dgm:pt>
    <dgm:pt modelId="{AB576E89-DBE7-4BCE-A370-9067BB39A3EB}">
      <dgm:prSet phldrT="[Text]"/>
      <dgm:spPr/>
      <dgm:t>
        <a:bodyPr/>
        <a:lstStyle/>
        <a:p>
          <a:r>
            <a:rPr lang="hr-HR" dirty="0" smtClean="0"/>
            <a:t>Dionice (redovne i povlaštene) u zamjenu za dug</a:t>
          </a:r>
          <a:endParaRPr lang="hr-HR" dirty="0"/>
        </a:p>
      </dgm:t>
    </dgm:pt>
    <dgm:pt modelId="{91983F13-BAF4-4F06-8B2C-1A127EECF0AB}" type="parTrans" cxnId="{FBA6AC30-B157-4B54-AEA3-1D5728C17564}">
      <dgm:prSet/>
      <dgm:spPr/>
      <dgm:t>
        <a:bodyPr/>
        <a:lstStyle/>
        <a:p>
          <a:endParaRPr lang="hr-HR"/>
        </a:p>
      </dgm:t>
    </dgm:pt>
    <dgm:pt modelId="{B9F2B4DF-A1D9-4EBC-B94B-F6FE606D688C}" type="sibTrans" cxnId="{FBA6AC30-B157-4B54-AEA3-1D5728C17564}">
      <dgm:prSet/>
      <dgm:spPr/>
      <dgm:t>
        <a:bodyPr/>
        <a:lstStyle/>
        <a:p>
          <a:endParaRPr lang="hr-HR"/>
        </a:p>
      </dgm:t>
    </dgm:pt>
    <dgm:pt modelId="{D62A80D2-B5F0-4F82-BC94-58CF62719626}">
      <dgm:prSet phldrT="[Text]"/>
      <dgm:spPr/>
      <dgm:t>
        <a:bodyPr/>
        <a:lstStyle/>
        <a:p>
          <a:r>
            <a:rPr lang="hr-HR" dirty="0" smtClean="0"/>
            <a:t>Komercijalni zapisi (preostali dug prema dobavljačima)</a:t>
          </a:r>
          <a:endParaRPr lang="hr-HR" dirty="0"/>
        </a:p>
      </dgm:t>
    </dgm:pt>
    <dgm:pt modelId="{8E12FA25-115D-49F2-93B6-E272D1A56128}" type="parTrans" cxnId="{4168AD74-FF51-45A5-ADEA-9DBD29931E02}">
      <dgm:prSet/>
      <dgm:spPr/>
      <dgm:t>
        <a:bodyPr/>
        <a:lstStyle/>
        <a:p>
          <a:endParaRPr lang="hr-HR"/>
        </a:p>
      </dgm:t>
    </dgm:pt>
    <dgm:pt modelId="{A304CD0A-D928-43EE-BBFC-1E5A2E685B50}" type="sibTrans" cxnId="{4168AD74-FF51-45A5-ADEA-9DBD29931E02}">
      <dgm:prSet/>
      <dgm:spPr/>
      <dgm:t>
        <a:bodyPr/>
        <a:lstStyle/>
        <a:p>
          <a:endParaRPr lang="hr-HR"/>
        </a:p>
      </dgm:t>
    </dgm:pt>
    <dgm:pt modelId="{75364FD0-A7EF-4041-8FCF-5ACF8B3C7DC6}">
      <dgm:prSet phldrT="[Text]"/>
      <dgm:spPr/>
      <dgm:t>
        <a:bodyPr/>
        <a:lstStyle/>
        <a:p>
          <a:r>
            <a:rPr lang="hr-HR" dirty="0" smtClean="0"/>
            <a:t>Ostala nesolventna društva</a:t>
          </a:r>
          <a:endParaRPr lang="hr-HR" dirty="0"/>
        </a:p>
      </dgm:t>
    </dgm:pt>
    <dgm:pt modelId="{58948878-0E68-4ED7-84DE-E68B12CE10C4}" type="parTrans" cxnId="{F1F760DF-C8E5-434A-B8A6-4D4C2AA15114}">
      <dgm:prSet/>
      <dgm:spPr/>
      <dgm:t>
        <a:bodyPr/>
        <a:lstStyle/>
        <a:p>
          <a:endParaRPr lang="hr-HR"/>
        </a:p>
      </dgm:t>
    </dgm:pt>
    <dgm:pt modelId="{984375A0-BD44-4057-95CD-77B2A809EBE9}" type="sibTrans" cxnId="{F1F760DF-C8E5-434A-B8A6-4D4C2AA15114}">
      <dgm:prSet/>
      <dgm:spPr/>
      <dgm:t>
        <a:bodyPr/>
        <a:lstStyle/>
        <a:p>
          <a:endParaRPr lang="hr-HR"/>
        </a:p>
      </dgm:t>
    </dgm:pt>
    <dgm:pt modelId="{24287E94-2CB2-48EA-88A4-3CBB87F32640}">
      <dgm:prSet phldrT="[Text]"/>
      <dgm:spPr/>
      <dgm:t>
        <a:bodyPr/>
        <a:lstStyle/>
        <a:p>
          <a:r>
            <a:rPr lang="hr-HR" dirty="0" smtClean="0"/>
            <a:t>Redovne dionice kroz konverziju duga prema Agrokoru (do razine održivog duga)</a:t>
          </a:r>
          <a:endParaRPr lang="hr-HR" dirty="0"/>
        </a:p>
      </dgm:t>
    </dgm:pt>
    <dgm:pt modelId="{22A9F551-DCD0-487D-965E-8D7C78A74357}" type="parTrans" cxnId="{68C59B33-DD1C-4688-9C66-463455FDE395}">
      <dgm:prSet/>
      <dgm:spPr/>
      <dgm:t>
        <a:bodyPr/>
        <a:lstStyle/>
        <a:p>
          <a:endParaRPr lang="hr-HR"/>
        </a:p>
      </dgm:t>
    </dgm:pt>
    <dgm:pt modelId="{E56AC274-4365-40B7-B9D6-0E9C3CE21B36}" type="sibTrans" cxnId="{68C59B33-DD1C-4688-9C66-463455FDE395}">
      <dgm:prSet/>
      <dgm:spPr/>
      <dgm:t>
        <a:bodyPr/>
        <a:lstStyle/>
        <a:p>
          <a:endParaRPr lang="hr-HR"/>
        </a:p>
      </dgm:t>
    </dgm:pt>
    <dgm:pt modelId="{EF7134E7-9F94-43A5-A92A-409301427E15}">
      <dgm:prSet phldrT="[Text]"/>
      <dgm:spPr/>
      <dgm:t>
        <a:bodyPr/>
        <a:lstStyle/>
        <a:p>
          <a:r>
            <a:rPr lang="hr-HR" dirty="0" smtClean="0"/>
            <a:t>Zajmovi (</a:t>
          </a:r>
          <a:r>
            <a:rPr lang="hr-HR" dirty="0" err="1" smtClean="0"/>
            <a:t>razlučni</a:t>
          </a:r>
          <a:r>
            <a:rPr lang="hr-HR" dirty="0" smtClean="0"/>
            <a:t> vjerovnici)</a:t>
          </a:r>
          <a:endParaRPr lang="hr-HR" dirty="0"/>
        </a:p>
      </dgm:t>
    </dgm:pt>
    <dgm:pt modelId="{232C3D2F-8392-4867-94CD-70F7C5D09318}" type="parTrans" cxnId="{BBDF027F-10AD-4678-8924-C935E836C8E9}">
      <dgm:prSet/>
      <dgm:spPr/>
      <dgm:t>
        <a:bodyPr/>
        <a:lstStyle/>
        <a:p>
          <a:endParaRPr lang="hr-HR"/>
        </a:p>
      </dgm:t>
    </dgm:pt>
    <dgm:pt modelId="{D7EBC7C5-90B3-4595-9486-CC6DE612BAEA}" type="sibTrans" cxnId="{BBDF027F-10AD-4678-8924-C935E836C8E9}">
      <dgm:prSet/>
      <dgm:spPr/>
      <dgm:t>
        <a:bodyPr/>
        <a:lstStyle/>
        <a:p>
          <a:endParaRPr lang="hr-HR"/>
        </a:p>
      </dgm:t>
    </dgm:pt>
    <dgm:pt modelId="{16AF8C3C-875B-452E-86FE-0116B4FAECB2}">
      <dgm:prSet phldrT="[Text]"/>
      <dgm:spPr/>
      <dgm:t>
        <a:bodyPr/>
        <a:lstStyle/>
        <a:p>
          <a:r>
            <a:rPr lang="hr-HR" dirty="0" smtClean="0"/>
            <a:t>Operativni i financijski </a:t>
          </a:r>
          <a:r>
            <a:rPr lang="hr-HR" dirty="0" err="1" smtClean="0"/>
            <a:t>leasing</a:t>
          </a:r>
          <a:r>
            <a:rPr lang="hr-HR" dirty="0" smtClean="0"/>
            <a:t> (postojeći)</a:t>
          </a:r>
          <a:endParaRPr lang="hr-HR" dirty="0"/>
        </a:p>
      </dgm:t>
    </dgm:pt>
    <dgm:pt modelId="{60631C0A-31AB-4349-9500-6A57E662D8DC}" type="parTrans" cxnId="{443DD294-717D-48B1-BAFE-687BA9876D07}">
      <dgm:prSet/>
      <dgm:spPr/>
      <dgm:t>
        <a:bodyPr/>
        <a:lstStyle/>
        <a:p>
          <a:endParaRPr lang="hr-HR"/>
        </a:p>
      </dgm:t>
    </dgm:pt>
    <dgm:pt modelId="{24517B97-B90E-43BF-A141-1C05851A4AF9}" type="sibTrans" cxnId="{443DD294-717D-48B1-BAFE-687BA9876D07}">
      <dgm:prSet/>
      <dgm:spPr/>
      <dgm:t>
        <a:bodyPr/>
        <a:lstStyle/>
        <a:p>
          <a:endParaRPr lang="hr-HR"/>
        </a:p>
      </dgm:t>
    </dgm:pt>
    <dgm:pt modelId="{6C338C03-692E-4BAC-8BE0-A4B1BDB74B16}">
      <dgm:prSet phldrT="[Text]"/>
      <dgm:spPr/>
      <dgm:t>
        <a:bodyPr/>
        <a:lstStyle/>
        <a:p>
          <a:r>
            <a:rPr lang="hr-HR" dirty="0" smtClean="0"/>
            <a:t>Zajmovi (</a:t>
          </a:r>
          <a:r>
            <a:rPr lang="hr-HR" dirty="0" err="1" smtClean="0"/>
            <a:t>razlučni</a:t>
          </a:r>
          <a:r>
            <a:rPr lang="hr-HR" dirty="0" smtClean="0"/>
            <a:t> vjerovnici)</a:t>
          </a:r>
          <a:endParaRPr lang="hr-HR" dirty="0"/>
        </a:p>
      </dgm:t>
    </dgm:pt>
    <dgm:pt modelId="{4766698C-5E55-46CC-A3D7-757CFA3B43B9}" type="parTrans" cxnId="{9B654ABB-2D55-47FC-B07D-F5CE481ED269}">
      <dgm:prSet/>
      <dgm:spPr/>
      <dgm:t>
        <a:bodyPr/>
        <a:lstStyle/>
        <a:p>
          <a:endParaRPr lang="hr-HR"/>
        </a:p>
      </dgm:t>
    </dgm:pt>
    <dgm:pt modelId="{91DB5C7E-6A2F-4F67-A0E1-1DC1A87FA300}" type="sibTrans" cxnId="{9B654ABB-2D55-47FC-B07D-F5CE481ED269}">
      <dgm:prSet/>
      <dgm:spPr/>
      <dgm:t>
        <a:bodyPr/>
        <a:lstStyle/>
        <a:p>
          <a:endParaRPr lang="hr-HR"/>
        </a:p>
      </dgm:t>
    </dgm:pt>
    <dgm:pt modelId="{636A85EE-067E-4424-9619-C927A7220E64}">
      <dgm:prSet phldrT="[Text]"/>
      <dgm:spPr/>
      <dgm:t>
        <a:bodyPr/>
        <a:lstStyle/>
        <a:p>
          <a:r>
            <a:rPr lang="hr-HR" dirty="0" smtClean="0"/>
            <a:t>Komercijalni zapisi (dug prema dobavljačima)</a:t>
          </a:r>
          <a:endParaRPr lang="hr-HR" dirty="0"/>
        </a:p>
      </dgm:t>
    </dgm:pt>
    <dgm:pt modelId="{3BF1623E-3466-4587-B67B-097CBB39F9B7}" type="parTrans" cxnId="{378A0797-4B48-4BDC-8C7B-3658809035A3}">
      <dgm:prSet/>
      <dgm:spPr/>
      <dgm:t>
        <a:bodyPr/>
        <a:lstStyle/>
        <a:p>
          <a:endParaRPr lang="hr-HR"/>
        </a:p>
      </dgm:t>
    </dgm:pt>
    <dgm:pt modelId="{76C590EB-2EBF-489C-B417-F9A982E7D0A6}" type="sibTrans" cxnId="{378A0797-4B48-4BDC-8C7B-3658809035A3}">
      <dgm:prSet/>
      <dgm:spPr/>
      <dgm:t>
        <a:bodyPr/>
        <a:lstStyle/>
        <a:p>
          <a:endParaRPr lang="hr-HR"/>
        </a:p>
      </dgm:t>
    </dgm:pt>
    <dgm:pt modelId="{B313B374-7BAB-4AE5-B602-1392758DF885}">
      <dgm:prSet phldrT="[Text]"/>
      <dgm:spPr/>
      <dgm:t>
        <a:bodyPr/>
        <a:lstStyle/>
        <a:p>
          <a:r>
            <a:rPr lang="hr-HR" dirty="0" smtClean="0"/>
            <a:t>Ostale obveze </a:t>
          </a:r>
          <a:r>
            <a:rPr lang="hr-HR" dirty="0" smtClean="0"/>
            <a:t>(refinancirane)</a:t>
          </a:r>
          <a:endParaRPr lang="hr-HR" dirty="0"/>
        </a:p>
      </dgm:t>
    </dgm:pt>
    <dgm:pt modelId="{114A9810-5AE8-4345-94C5-31622D1FA959}" type="parTrans" cxnId="{A36A0B71-DEF0-4CA5-B859-D5DED363CC58}">
      <dgm:prSet/>
      <dgm:spPr/>
      <dgm:t>
        <a:bodyPr/>
        <a:lstStyle/>
        <a:p>
          <a:endParaRPr lang="hr-HR"/>
        </a:p>
      </dgm:t>
    </dgm:pt>
    <dgm:pt modelId="{8F4F5E43-741C-446A-BB0E-9562A819A7D7}" type="sibTrans" cxnId="{A36A0B71-DEF0-4CA5-B859-D5DED363CC58}">
      <dgm:prSet/>
      <dgm:spPr/>
      <dgm:t>
        <a:bodyPr/>
        <a:lstStyle/>
        <a:p>
          <a:endParaRPr lang="hr-HR"/>
        </a:p>
      </dgm:t>
    </dgm:pt>
    <dgm:pt modelId="{B134BDCC-3CF3-49F4-B02B-4802C9EA9A00}">
      <dgm:prSet phldrT="[Text]"/>
      <dgm:spPr/>
      <dgm:t>
        <a:bodyPr/>
        <a:lstStyle/>
        <a:p>
          <a:r>
            <a:rPr lang="hr-HR" dirty="0" smtClean="0"/>
            <a:t>Ostala solventna društva</a:t>
          </a:r>
          <a:endParaRPr lang="hr-HR" dirty="0"/>
        </a:p>
      </dgm:t>
    </dgm:pt>
    <dgm:pt modelId="{37184A25-4713-4B2A-ABF9-7D6B03347758}" type="parTrans" cxnId="{292D0DA5-4EB6-4844-B0E6-E8E88907B028}">
      <dgm:prSet/>
      <dgm:spPr/>
      <dgm:t>
        <a:bodyPr/>
        <a:lstStyle/>
        <a:p>
          <a:endParaRPr lang="hr-HR"/>
        </a:p>
      </dgm:t>
    </dgm:pt>
    <dgm:pt modelId="{C27ADB42-B30C-45D1-BFF9-8FF6CBA60EDB}" type="sibTrans" cxnId="{292D0DA5-4EB6-4844-B0E6-E8E88907B028}">
      <dgm:prSet/>
      <dgm:spPr/>
      <dgm:t>
        <a:bodyPr/>
        <a:lstStyle/>
        <a:p>
          <a:endParaRPr lang="hr-HR"/>
        </a:p>
      </dgm:t>
    </dgm:pt>
    <dgm:pt modelId="{DBA05CE6-4180-4AE7-AAB8-FB8A35FCBE19}">
      <dgm:prSet phldrT="[Text]"/>
      <dgm:spPr/>
      <dgm:t>
        <a:bodyPr/>
        <a:lstStyle/>
        <a:p>
          <a:r>
            <a:rPr lang="hr-HR" dirty="0" smtClean="0"/>
            <a:t>Komercijalni zapisi (dug prema dobavljačima)</a:t>
          </a:r>
          <a:endParaRPr lang="hr-HR" dirty="0"/>
        </a:p>
      </dgm:t>
    </dgm:pt>
    <dgm:pt modelId="{33E93961-EFA3-44AF-9F4F-D136F7F044EE}" type="parTrans" cxnId="{6A612D34-2B18-484E-9765-7196204B9714}">
      <dgm:prSet/>
      <dgm:spPr/>
      <dgm:t>
        <a:bodyPr/>
        <a:lstStyle/>
        <a:p>
          <a:endParaRPr lang="hr-HR"/>
        </a:p>
      </dgm:t>
    </dgm:pt>
    <dgm:pt modelId="{3DD02451-DBD5-4101-99F1-FB5A78D68222}" type="sibTrans" cxnId="{6A612D34-2B18-484E-9765-7196204B9714}">
      <dgm:prSet/>
      <dgm:spPr/>
      <dgm:t>
        <a:bodyPr/>
        <a:lstStyle/>
        <a:p>
          <a:endParaRPr lang="hr-HR"/>
        </a:p>
      </dgm:t>
    </dgm:pt>
    <dgm:pt modelId="{803652A8-1BD0-4028-ADF3-A3875EC82B08}">
      <dgm:prSet phldrT="[Text]"/>
      <dgm:spPr/>
      <dgm:t>
        <a:bodyPr/>
        <a:lstStyle/>
        <a:p>
          <a:r>
            <a:rPr lang="hr-HR" dirty="0" smtClean="0"/>
            <a:t>Ostale obveze </a:t>
          </a:r>
          <a:r>
            <a:rPr lang="hr-HR" dirty="0" smtClean="0"/>
            <a:t>(refinancirane)</a:t>
          </a:r>
          <a:endParaRPr lang="hr-HR" dirty="0"/>
        </a:p>
      </dgm:t>
    </dgm:pt>
    <dgm:pt modelId="{3230EF11-181F-4FC5-A1AF-385850DD0E50}" type="parTrans" cxnId="{45415B5C-AFBF-4909-8897-575833BA3B06}">
      <dgm:prSet/>
      <dgm:spPr/>
      <dgm:t>
        <a:bodyPr/>
        <a:lstStyle/>
        <a:p>
          <a:endParaRPr lang="hr-HR"/>
        </a:p>
      </dgm:t>
    </dgm:pt>
    <dgm:pt modelId="{C849D3DC-E584-4568-A2AB-CF33ADCD8F2E}" type="sibTrans" cxnId="{45415B5C-AFBF-4909-8897-575833BA3B06}">
      <dgm:prSet/>
      <dgm:spPr/>
      <dgm:t>
        <a:bodyPr/>
        <a:lstStyle/>
        <a:p>
          <a:endParaRPr lang="hr-HR"/>
        </a:p>
      </dgm:t>
    </dgm:pt>
    <dgm:pt modelId="{718C3895-3896-4774-AC56-32B03AB9ABB4}" type="pres">
      <dgm:prSet presAssocID="{6A00E958-9B5A-4C42-9FD1-8B91D69D0CF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2922CC0-D0C9-49BF-8B77-8BB44EF9BEB2}" type="pres">
      <dgm:prSet presAssocID="{7C7BF789-ACDD-4F9E-BB46-10D063E6E4AD}" presName="compNode" presStyleCnt="0"/>
      <dgm:spPr/>
    </dgm:pt>
    <dgm:pt modelId="{006BC9E2-87C6-4BC9-AB9D-A02B14CE4253}" type="pres">
      <dgm:prSet presAssocID="{7C7BF789-ACDD-4F9E-BB46-10D063E6E4AD}" presName="aNode" presStyleLbl="bgShp" presStyleIdx="0" presStyleCnt="4"/>
      <dgm:spPr/>
      <dgm:t>
        <a:bodyPr/>
        <a:lstStyle/>
        <a:p>
          <a:endParaRPr lang="hr-HR"/>
        </a:p>
      </dgm:t>
    </dgm:pt>
    <dgm:pt modelId="{5DF6270C-3D86-4F38-9BE2-198DA38B2120}" type="pres">
      <dgm:prSet presAssocID="{7C7BF789-ACDD-4F9E-BB46-10D063E6E4AD}" presName="textNode" presStyleLbl="bgShp" presStyleIdx="0" presStyleCnt="4"/>
      <dgm:spPr/>
      <dgm:t>
        <a:bodyPr/>
        <a:lstStyle/>
        <a:p>
          <a:endParaRPr lang="hr-HR"/>
        </a:p>
      </dgm:t>
    </dgm:pt>
    <dgm:pt modelId="{8DEA2F89-B429-4F9D-BE68-BA9786C1DFB6}" type="pres">
      <dgm:prSet presAssocID="{7C7BF789-ACDD-4F9E-BB46-10D063E6E4AD}" presName="compChildNode" presStyleCnt="0"/>
      <dgm:spPr/>
    </dgm:pt>
    <dgm:pt modelId="{75A3F459-2BDE-478E-AFEB-8CA0E6B638EC}" type="pres">
      <dgm:prSet presAssocID="{7C7BF789-ACDD-4F9E-BB46-10D063E6E4AD}" presName="theInnerList" presStyleCnt="0"/>
      <dgm:spPr/>
    </dgm:pt>
    <dgm:pt modelId="{989CEA24-6BBD-4701-A5A7-65C7B9A2395A}" type="pres">
      <dgm:prSet presAssocID="{317F19B9-F401-4C06-8A2A-0A9316F28140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D55766-9FC3-4F13-AE41-C31C692234B0}" type="pres">
      <dgm:prSet presAssocID="{317F19B9-F401-4C06-8A2A-0A9316F28140}" presName="aSpace2" presStyleCnt="0"/>
      <dgm:spPr/>
    </dgm:pt>
    <dgm:pt modelId="{FAF6D69E-A2B3-4EFB-8C35-1FE94114F093}" type="pres">
      <dgm:prSet presAssocID="{25FD1A29-AC26-40A7-BC08-9BE8132D87F7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2258FA-B6EF-446D-8B5D-ECC40977A709}" type="pres">
      <dgm:prSet presAssocID="{25FD1A29-AC26-40A7-BC08-9BE8132D87F7}" presName="aSpace2" presStyleCnt="0"/>
      <dgm:spPr/>
    </dgm:pt>
    <dgm:pt modelId="{2C41986D-F10F-4C82-B420-02FCB79AFF8A}" type="pres">
      <dgm:prSet presAssocID="{EF7134E7-9F94-43A5-A92A-409301427E15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2B05EDA-2894-4F6D-B9C8-102F0B9A331B}" type="pres">
      <dgm:prSet presAssocID="{7C7BF789-ACDD-4F9E-BB46-10D063E6E4AD}" presName="aSpace" presStyleCnt="0"/>
      <dgm:spPr/>
    </dgm:pt>
    <dgm:pt modelId="{D3D3A14E-8946-4164-B8E6-817F1310D505}" type="pres">
      <dgm:prSet presAssocID="{A2AB78A0-661A-483A-AD4F-CCFB6109B727}" presName="compNode" presStyleCnt="0"/>
      <dgm:spPr/>
    </dgm:pt>
    <dgm:pt modelId="{F44CDF36-909B-449A-87BA-2DC840587D12}" type="pres">
      <dgm:prSet presAssocID="{A2AB78A0-661A-483A-AD4F-CCFB6109B727}" presName="aNode" presStyleLbl="bgShp" presStyleIdx="1" presStyleCnt="4"/>
      <dgm:spPr/>
      <dgm:t>
        <a:bodyPr/>
        <a:lstStyle/>
        <a:p>
          <a:endParaRPr lang="hr-HR"/>
        </a:p>
      </dgm:t>
    </dgm:pt>
    <dgm:pt modelId="{EB0651BC-1F26-4961-9D17-BD641CB8DC5A}" type="pres">
      <dgm:prSet presAssocID="{A2AB78A0-661A-483A-AD4F-CCFB6109B727}" presName="textNode" presStyleLbl="bgShp" presStyleIdx="1" presStyleCnt="4"/>
      <dgm:spPr/>
      <dgm:t>
        <a:bodyPr/>
        <a:lstStyle/>
        <a:p>
          <a:endParaRPr lang="hr-HR"/>
        </a:p>
      </dgm:t>
    </dgm:pt>
    <dgm:pt modelId="{7630F664-29F0-461B-A319-DE2BED48DFF7}" type="pres">
      <dgm:prSet presAssocID="{A2AB78A0-661A-483A-AD4F-CCFB6109B727}" presName="compChildNode" presStyleCnt="0"/>
      <dgm:spPr/>
    </dgm:pt>
    <dgm:pt modelId="{EB38C1F5-2813-444E-BA32-C810B59A4F21}" type="pres">
      <dgm:prSet presAssocID="{A2AB78A0-661A-483A-AD4F-CCFB6109B727}" presName="theInnerList" presStyleCnt="0"/>
      <dgm:spPr/>
    </dgm:pt>
    <dgm:pt modelId="{42CE53F1-9186-4B76-91D2-237D8F4143E9}" type="pres">
      <dgm:prSet presAssocID="{AB576E89-DBE7-4BCE-A370-9067BB39A3EB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3E99204-6014-491E-AFF1-D45FB9CDE5BF}" type="pres">
      <dgm:prSet presAssocID="{AB576E89-DBE7-4BCE-A370-9067BB39A3EB}" presName="aSpace2" presStyleCnt="0"/>
      <dgm:spPr/>
    </dgm:pt>
    <dgm:pt modelId="{4836F12F-BE2C-4B62-BC6F-0FD8A89B80B9}" type="pres">
      <dgm:prSet presAssocID="{D62A80D2-B5F0-4F82-BC94-58CF62719626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42ECE8-D9B2-47BC-BF51-ABF7767D2C98}" type="pres">
      <dgm:prSet presAssocID="{D62A80D2-B5F0-4F82-BC94-58CF62719626}" presName="aSpace2" presStyleCnt="0"/>
      <dgm:spPr/>
    </dgm:pt>
    <dgm:pt modelId="{FEC79E28-BB6F-459A-A326-9C25A9AF1643}" type="pres">
      <dgm:prSet presAssocID="{16AF8C3C-875B-452E-86FE-0116B4FAECB2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313C21-2218-4DCC-B45E-FD42E781EBF6}" type="pres">
      <dgm:prSet presAssocID="{16AF8C3C-875B-452E-86FE-0116B4FAECB2}" presName="aSpace2" presStyleCnt="0"/>
      <dgm:spPr/>
    </dgm:pt>
    <dgm:pt modelId="{D12BB0A5-FD4D-4833-984E-FF7208E9EC53}" type="pres">
      <dgm:prSet presAssocID="{6C338C03-692E-4BAC-8BE0-A4B1BDB74B16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8AEFE1-8E23-4922-A6D8-37EAC34DC959}" type="pres">
      <dgm:prSet presAssocID="{A2AB78A0-661A-483A-AD4F-CCFB6109B727}" presName="aSpace" presStyleCnt="0"/>
      <dgm:spPr/>
    </dgm:pt>
    <dgm:pt modelId="{E92B50C1-9A37-4072-BDAC-C697EFB2C5E2}" type="pres">
      <dgm:prSet presAssocID="{75364FD0-A7EF-4041-8FCF-5ACF8B3C7DC6}" presName="compNode" presStyleCnt="0"/>
      <dgm:spPr/>
    </dgm:pt>
    <dgm:pt modelId="{6E6C2CB0-8AEA-41DC-9503-8D93BD489482}" type="pres">
      <dgm:prSet presAssocID="{75364FD0-A7EF-4041-8FCF-5ACF8B3C7DC6}" presName="aNode" presStyleLbl="bgShp" presStyleIdx="2" presStyleCnt="4"/>
      <dgm:spPr/>
      <dgm:t>
        <a:bodyPr/>
        <a:lstStyle/>
        <a:p>
          <a:endParaRPr lang="hr-HR"/>
        </a:p>
      </dgm:t>
    </dgm:pt>
    <dgm:pt modelId="{C76EF937-4935-43D6-B641-F775077CBE1D}" type="pres">
      <dgm:prSet presAssocID="{75364FD0-A7EF-4041-8FCF-5ACF8B3C7DC6}" presName="textNode" presStyleLbl="bgShp" presStyleIdx="2" presStyleCnt="4"/>
      <dgm:spPr/>
      <dgm:t>
        <a:bodyPr/>
        <a:lstStyle/>
        <a:p>
          <a:endParaRPr lang="hr-HR"/>
        </a:p>
      </dgm:t>
    </dgm:pt>
    <dgm:pt modelId="{A7506C7E-D6BB-4A9A-9361-17F1A4868CA5}" type="pres">
      <dgm:prSet presAssocID="{75364FD0-A7EF-4041-8FCF-5ACF8B3C7DC6}" presName="compChildNode" presStyleCnt="0"/>
      <dgm:spPr/>
    </dgm:pt>
    <dgm:pt modelId="{7C716C35-F22E-4B94-99D2-4F3FC5A5AD7B}" type="pres">
      <dgm:prSet presAssocID="{75364FD0-A7EF-4041-8FCF-5ACF8B3C7DC6}" presName="theInnerList" presStyleCnt="0"/>
      <dgm:spPr/>
    </dgm:pt>
    <dgm:pt modelId="{7E9B3A99-73FC-4B50-950D-1D5CCAFA4CDC}" type="pres">
      <dgm:prSet presAssocID="{24287E94-2CB2-48EA-88A4-3CBB87F32640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BAEEEAD-4439-403C-A6B0-7DB3D99F68E1}" type="pres">
      <dgm:prSet presAssocID="{24287E94-2CB2-48EA-88A4-3CBB87F32640}" presName="aSpace2" presStyleCnt="0"/>
      <dgm:spPr/>
    </dgm:pt>
    <dgm:pt modelId="{E8C84681-A5D1-47CB-A849-296BF51533D7}" type="pres">
      <dgm:prSet presAssocID="{636A85EE-067E-4424-9619-C927A7220E64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0906940-F96A-4B44-80C5-E401A74ADBCA}" type="pres">
      <dgm:prSet presAssocID="{636A85EE-067E-4424-9619-C927A7220E64}" presName="aSpace2" presStyleCnt="0"/>
      <dgm:spPr/>
    </dgm:pt>
    <dgm:pt modelId="{88170351-C562-4E4C-8805-49CF8741059C}" type="pres">
      <dgm:prSet presAssocID="{B313B374-7BAB-4AE5-B602-1392758DF885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0EDB939-5034-4511-BA26-2059F3934508}" type="pres">
      <dgm:prSet presAssocID="{75364FD0-A7EF-4041-8FCF-5ACF8B3C7DC6}" presName="aSpace" presStyleCnt="0"/>
      <dgm:spPr/>
    </dgm:pt>
    <dgm:pt modelId="{C7E910C2-5850-40DE-80E9-B5D10F766CC3}" type="pres">
      <dgm:prSet presAssocID="{B134BDCC-3CF3-49F4-B02B-4802C9EA9A00}" presName="compNode" presStyleCnt="0"/>
      <dgm:spPr/>
    </dgm:pt>
    <dgm:pt modelId="{4445DD50-661F-40C7-B599-AA528A3ABF10}" type="pres">
      <dgm:prSet presAssocID="{B134BDCC-3CF3-49F4-B02B-4802C9EA9A00}" presName="aNode" presStyleLbl="bgShp" presStyleIdx="3" presStyleCnt="4"/>
      <dgm:spPr/>
      <dgm:t>
        <a:bodyPr/>
        <a:lstStyle/>
        <a:p>
          <a:endParaRPr lang="hr-HR"/>
        </a:p>
      </dgm:t>
    </dgm:pt>
    <dgm:pt modelId="{A73CC883-C36D-43FD-BC31-C91A315D0A97}" type="pres">
      <dgm:prSet presAssocID="{B134BDCC-3CF3-49F4-B02B-4802C9EA9A00}" presName="textNode" presStyleLbl="bgShp" presStyleIdx="3" presStyleCnt="4"/>
      <dgm:spPr/>
      <dgm:t>
        <a:bodyPr/>
        <a:lstStyle/>
        <a:p>
          <a:endParaRPr lang="hr-HR"/>
        </a:p>
      </dgm:t>
    </dgm:pt>
    <dgm:pt modelId="{5DB513CC-6F4D-4788-98E6-8285180743E3}" type="pres">
      <dgm:prSet presAssocID="{B134BDCC-3CF3-49F4-B02B-4802C9EA9A00}" presName="compChildNode" presStyleCnt="0"/>
      <dgm:spPr/>
    </dgm:pt>
    <dgm:pt modelId="{4638ACCF-9C54-42C2-A5E3-33EE84FB959E}" type="pres">
      <dgm:prSet presAssocID="{B134BDCC-3CF3-49F4-B02B-4802C9EA9A00}" presName="theInnerList" presStyleCnt="0"/>
      <dgm:spPr/>
    </dgm:pt>
    <dgm:pt modelId="{A39EA097-65FA-41BE-A387-619BDB1A0D7E}" type="pres">
      <dgm:prSet presAssocID="{DBA05CE6-4180-4AE7-AAB8-FB8A35FCBE19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EE5AA9-F243-4108-AEA5-ADEAA8ECC580}" type="pres">
      <dgm:prSet presAssocID="{DBA05CE6-4180-4AE7-AAB8-FB8A35FCBE19}" presName="aSpace2" presStyleCnt="0"/>
      <dgm:spPr/>
    </dgm:pt>
    <dgm:pt modelId="{841195DC-AE65-4446-9C25-21D4D36FBCBD}" type="pres">
      <dgm:prSet presAssocID="{803652A8-1BD0-4028-ADF3-A3875EC82B08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6381E44-1DDA-4739-B2A1-C83B71406B85}" type="presOf" srcId="{75364FD0-A7EF-4041-8FCF-5ACF8B3C7DC6}" destId="{C76EF937-4935-43D6-B641-F775077CBE1D}" srcOrd="1" destOrd="0" presId="urn:microsoft.com/office/officeart/2005/8/layout/lProcess2"/>
    <dgm:cxn modelId="{721040F4-A943-414F-9BA3-8A42B0C46103}" type="presOf" srcId="{16AF8C3C-875B-452E-86FE-0116B4FAECB2}" destId="{FEC79E28-BB6F-459A-A326-9C25A9AF1643}" srcOrd="0" destOrd="0" presId="urn:microsoft.com/office/officeart/2005/8/layout/lProcess2"/>
    <dgm:cxn modelId="{BAA9074A-D4B6-4F28-8E4C-2C4E6A2D42ED}" srcId="{6A00E958-9B5A-4C42-9FD1-8B91D69D0CF6}" destId="{A2AB78A0-661A-483A-AD4F-CCFB6109B727}" srcOrd="1" destOrd="0" parTransId="{A5B53073-DEBA-4E26-A7DE-979A6A0719F1}" sibTransId="{48821B2C-AF1D-45AD-B0BF-37F683AF5DE8}"/>
    <dgm:cxn modelId="{04DFA81B-8678-4FEC-8FA2-8373FBE1A46C}" type="presOf" srcId="{7C7BF789-ACDD-4F9E-BB46-10D063E6E4AD}" destId="{5DF6270C-3D86-4F38-9BE2-198DA38B2120}" srcOrd="1" destOrd="0" presId="urn:microsoft.com/office/officeart/2005/8/layout/lProcess2"/>
    <dgm:cxn modelId="{BBDF027F-10AD-4678-8924-C935E836C8E9}" srcId="{7C7BF789-ACDD-4F9E-BB46-10D063E6E4AD}" destId="{EF7134E7-9F94-43A5-A92A-409301427E15}" srcOrd="2" destOrd="0" parTransId="{232C3D2F-8392-4867-94CD-70F7C5D09318}" sibTransId="{D7EBC7C5-90B3-4595-9486-CC6DE612BAEA}"/>
    <dgm:cxn modelId="{4168AD74-FF51-45A5-ADEA-9DBD29931E02}" srcId="{A2AB78A0-661A-483A-AD4F-CCFB6109B727}" destId="{D62A80D2-B5F0-4F82-BC94-58CF62719626}" srcOrd="1" destOrd="0" parTransId="{8E12FA25-115D-49F2-93B6-E272D1A56128}" sibTransId="{A304CD0A-D928-43EE-BBFC-1E5A2E685B50}"/>
    <dgm:cxn modelId="{C869F771-067E-4331-B4FE-DB8D73B4AA32}" type="presOf" srcId="{D62A80D2-B5F0-4F82-BC94-58CF62719626}" destId="{4836F12F-BE2C-4B62-BC6F-0FD8A89B80B9}" srcOrd="0" destOrd="0" presId="urn:microsoft.com/office/officeart/2005/8/layout/lProcess2"/>
    <dgm:cxn modelId="{292D0DA5-4EB6-4844-B0E6-E8E88907B028}" srcId="{6A00E958-9B5A-4C42-9FD1-8B91D69D0CF6}" destId="{B134BDCC-3CF3-49F4-B02B-4802C9EA9A00}" srcOrd="3" destOrd="0" parTransId="{37184A25-4713-4B2A-ABF9-7D6B03347758}" sibTransId="{C27ADB42-B30C-45D1-BFF9-8FF6CBA60EDB}"/>
    <dgm:cxn modelId="{809C1045-4614-42E5-B61E-6AB37BBF5ACD}" type="presOf" srcId="{636A85EE-067E-4424-9619-C927A7220E64}" destId="{E8C84681-A5D1-47CB-A849-296BF51533D7}" srcOrd="0" destOrd="0" presId="urn:microsoft.com/office/officeart/2005/8/layout/lProcess2"/>
    <dgm:cxn modelId="{1E10B0EE-1F55-4BD1-8ACC-E3F1E8814988}" type="presOf" srcId="{6C338C03-692E-4BAC-8BE0-A4B1BDB74B16}" destId="{D12BB0A5-FD4D-4833-984E-FF7208E9EC53}" srcOrd="0" destOrd="0" presId="urn:microsoft.com/office/officeart/2005/8/layout/lProcess2"/>
    <dgm:cxn modelId="{C06FB02F-9D74-4B50-BA65-27BF3E6382B7}" srcId="{6A00E958-9B5A-4C42-9FD1-8B91D69D0CF6}" destId="{7C7BF789-ACDD-4F9E-BB46-10D063E6E4AD}" srcOrd="0" destOrd="0" parTransId="{37C7031C-CDA2-4DC0-803A-83E5394F44CD}" sibTransId="{062167AC-4F79-41DB-B25E-CBD0E3E4963B}"/>
    <dgm:cxn modelId="{443DD294-717D-48B1-BAFE-687BA9876D07}" srcId="{A2AB78A0-661A-483A-AD4F-CCFB6109B727}" destId="{16AF8C3C-875B-452E-86FE-0116B4FAECB2}" srcOrd="2" destOrd="0" parTransId="{60631C0A-31AB-4349-9500-6A57E662D8DC}" sibTransId="{24517B97-B90E-43BF-A141-1C05851A4AF9}"/>
    <dgm:cxn modelId="{D304403F-51B1-40E4-94F5-520DC63959C2}" type="presOf" srcId="{24287E94-2CB2-48EA-88A4-3CBB87F32640}" destId="{7E9B3A99-73FC-4B50-950D-1D5CCAFA4CDC}" srcOrd="0" destOrd="0" presId="urn:microsoft.com/office/officeart/2005/8/layout/lProcess2"/>
    <dgm:cxn modelId="{71A4B799-EAEA-46DF-980C-05BE39A8CFF2}" type="presOf" srcId="{25FD1A29-AC26-40A7-BC08-9BE8132D87F7}" destId="{FAF6D69E-A2B3-4EFB-8C35-1FE94114F093}" srcOrd="0" destOrd="0" presId="urn:microsoft.com/office/officeart/2005/8/layout/lProcess2"/>
    <dgm:cxn modelId="{8D0370DA-28B9-4C61-A88D-6042785C46BC}" type="presOf" srcId="{75364FD0-A7EF-4041-8FCF-5ACF8B3C7DC6}" destId="{6E6C2CB0-8AEA-41DC-9503-8D93BD489482}" srcOrd="0" destOrd="0" presId="urn:microsoft.com/office/officeart/2005/8/layout/lProcess2"/>
    <dgm:cxn modelId="{015A52E5-C8FD-49ED-9AA5-14E148741B92}" type="presOf" srcId="{803652A8-1BD0-4028-ADF3-A3875EC82B08}" destId="{841195DC-AE65-4446-9C25-21D4D36FBCBD}" srcOrd="0" destOrd="0" presId="urn:microsoft.com/office/officeart/2005/8/layout/lProcess2"/>
    <dgm:cxn modelId="{D9C1466A-A89D-47AD-89B8-97FFA68C0A43}" type="presOf" srcId="{EF7134E7-9F94-43A5-A92A-409301427E15}" destId="{2C41986D-F10F-4C82-B420-02FCB79AFF8A}" srcOrd="0" destOrd="0" presId="urn:microsoft.com/office/officeart/2005/8/layout/lProcess2"/>
    <dgm:cxn modelId="{1EB9C63C-4154-4319-A2C5-D1AA8DA207C1}" srcId="{7C7BF789-ACDD-4F9E-BB46-10D063E6E4AD}" destId="{317F19B9-F401-4C06-8A2A-0A9316F28140}" srcOrd="0" destOrd="0" parTransId="{079CACA1-DAAF-43E0-A1FF-DB964A19A180}" sibTransId="{4F51D9DE-37C5-45E4-B48A-D5D69432F27C}"/>
    <dgm:cxn modelId="{04D1E95B-17C7-4F56-973B-069230AE5E45}" srcId="{7C7BF789-ACDD-4F9E-BB46-10D063E6E4AD}" destId="{25FD1A29-AC26-40A7-BC08-9BE8132D87F7}" srcOrd="1" destOrd="0" parTransId="{AAB8ADCB-44D8-4BA9-9C78-D8FDD9862EDB}" sibTransId="{7C973276-9747-4F57-8D9E-1832FF94EBF2}"/>
    <dgm:cxn modelId="{45415B5C-AFBF-4909-8897-575833BA3B06}" srcId="{B134BDCC-3CF3-49F4-B02B-4802C9EA9A00}" destId="{803652A8-1BD0-4028-ADF3-A3875EC82B08}" srcOrd="1" destOrd="0" parTransId="{3230EF11-181F-4FC5-A1AF-385850DD0E50}" sibTransId="{C849D3DC-E584-4568-A2AB-CF33ADCD8F2E}"/>
    <dgm:cxn modelId="{7FB4C53E-CF91-482C-80DD-39D20F401843}" type="presOf" srcId="{7C7BF789-ACDD-4F9E-BB46-10D063E6E4AD}" destId="{006BC9E2-87C6-4BC9-AB9D-A02B14CE4253}" srcOrd="0" destOrd="0" presId="urn:microsoft.com/office/officeart/2005/8/layout/lProcess2"/>
    <dgm:cxn modelId="{9B654ABB-2D55-47FC-B07D-F5CE481ED269}" srcId="{A2AB78A0-661A-483A-AD4F-CCFB6109B727}" destId="{6C338C03-692E-4BAC-8BE0-A4B1BDB74B16}" srcOrd="3" destOrd="0" parTransId="{4766698C-5E55-46CC-A3D7-757CFA3B43B9}" sibTransId="{91DB5C7E-6A2F-4F67-A0E1-1DC1A87FA300}"/>
    <dgm:cxn modelId="{23B0145B-A700-4C0E-BFD5-69906118524C}" type="presOf" srcId="{A2AB78A0-661A-483A-AD4F-CCFB6109B727}" destId="{F44CDF36-909B-449A-87BA-2DC840587D12}" srcOrd="0" destOrd="0" presId="urn:microsoft.com/office/officeart/2005/8/layout/lProcess2"/>
    <dgm:cxn modelId="{FBE11CF2-57D8-482C-A86B-D318FFE8BA06}" type="presOf" srcId="{DBA05CE6-4180-4AE7-AAB8-FB8A35FCBE19}" destId="{A39EA097-65FA-41BE-A387-619BDB1A0D7E}" srcOrd="0" destOrd="0" presId="urn:microsoft.com/office/officeart/2005/8/layout/lProcess2"/>
    <dgm:cxn modelId="{68C59B33-DD1C-4688-9C66-463455FDE395}" srcId="{75364FD0-A7EF-4041-8FCF-5ACF8B3C7DC6}" destId="{24287E94-2CB2-48EA-88A4-3CBB87F32640}" srcOrd="0" destOrd="0" parTransId="{22A9F551-DCD0-487D-965E-8D7C78A74357}" sibTransId="{E56AC274-4365-40B7-B9D6-0E9C3CE21B36}"/>
    <dgm:cxn modelId="{DE518C83-153E-455C-BBBF-1A89246BA9AC}" type="presOf" srcId="{B134BDCC-3CF3-49F4-B02B-4802C9EA9A00}" destId="{4445DD50-661F-40C7-B599-AA528A3ABF10}" srcOrd="0" destOrd="0" presId="urn:microsoft.com/office/officeart/2005/8/layout/lProcess2"/>
    <dgm:cxn modelId="{378A0797-4B48-4BDC-8C7B-3658809035A3}" srcId="{75364FD0-A7EF-4041-8FCF-5ACF8B3C7DC6}" destId="{636A85EE-067E-4424-9619-C927A7220E64}" srcOrd="1" destOrd="0" parTransId="{3BF1623E-3466-4587-B67B-097CBB39F9B7}" sibTransId="{76C590EB-2EBF-489C-B417-F9A982E7D0A6}"/>
    <dgm:cxn modelId="{0438BCEA-EA85-4D1C-9B4A-5F277CC2B227}" type="presOf" srcId="{AB576E89-DBE7-4BCE-A370-9067BB39A3EB}" destId="{42CE53F1-9186-4B76-91D2-237D8F4143E9}" srcOrd="0" destOrd="0" presId="urn:microsoft.com/office/officeart/2005/8/layout/lProcess2"/>
    <dgm:cxn modelId="{FBA6AC30-B157-4B54-AEA3-1D5728C17564}" srcId="{A2AB78A0-661A-483A-AD4F-CCFB6109B727}" destId="{AB576E89-DBE7-4BCE-A370-9067BB39A3EB}" srcOrd="0" destOrd="0" parTransId="{91983F13-BAF4-4F06-8B2C-1A127EECF0AB}" sibTransId="{B9F2B4DF-A1D9-4EBC-B94B-F6FE606D688C}"/>
    <dgm:cxn modelId="{6A612D34-2B18-484E-9765-7196204B9714}" srcId="{B134BDCC-3CF3-49F4-B02B-4802C9EA9A00}" destId="{DBA05CE6-4180-4AE7-AAB8-FB8A35FCBE19}" srcOrd="0" destOrd="0" parTransId="{33E93961-EFA3-44AF-9F4F-D136F7F044EE}" sibTransId="{3DD02451-DBD5-4101-99F1-FB5A78D68222}"/>
    <dgm:cxn modelId="{0F53D8AA-CCF1-4F59-A03E-2C9B1577B5C1}" type="presOf" srcId="{317F19B9-F401-4C06-8A2A-0A9316F28140}" destId="{989CEA24-6BBD-4701-A5A7-65C7B9A2395A}" srcOrd="0" destOrd="0" presId="urn:microsoft.com/office/officeart/2005/8/layout/lProcess2"/>
    <dgm:cxn modelId="{F1F760DF-C8E5-434A-B8A6-4D4C2AA15114}" srcId="{6A00E958-9B5A-4C42-9FD1-8B91D69D0CF6}" destId="{75364FD0-A7EF-4041-8FCF-5ACF8B3C7DC6}" srcOrd="2" destOrd="0" parTransId="{58948878-0E68-4ED7-84DE-E68B12CE10C4}" sibTransId="{984375A0-BD44-4057-95CD-77B2A809EBE9}"/>
    <dgm:cxn modelId="{D6592FED-5187-46FA-A68D-1A75A7D039BF}" type="presOf" srcId="{B134BDCC-3CF3-49F4-B02B-4802C9EA9A00}" destId="{A73CC883-C36D-43FD-BC31-C91A315D0A97}" srcOrd="1" destOrd="0" presId="urn:microsoft.com/office/officeart/2005/8/layout/lProcess2"/>
    <dgm:cxn modelId="{A36A0B71-DEF0-4CA5-B859-D5DED363CC58}" srcId="{75364FD0-A7EF-4041-8FCF-5ACF8B3C7DC6}" destId="{B313B374-7BAB-4AE5-B602-1392758DF885}" srcOrd="2" destOrd="0" parTransId="{114A9810-5AE8-4345-94C5-31622D1FA959}" sibTransId="{8F4F5E43-741C-446A-BB0E-9562A819A7D7}"/>
    <dgm:cxn modelId="{2CAE32B1-B01C-4957-82E5-4C7B19012845}" type="presOf" srcId="{B313B374-7BAB-4AE5-B602-1392758DF885}" destId="{88170351-C562-4E4C-8805-49CF8741059C}" srcOrd="0" destOrd="0" presId="urn:microsoft.com/office/officeart/2005/8/layout/lProcess2"/>
    <dgm:cxn modelId="{909AD737-D8FC-4F23-98E9-122FAE304758}" type="presOf" srcId="{A2AB78A0-661A-483A-AD4F-CCFB6109B727}" destId="{EB0651BC-1F26-4961-9D17-BD641CB8DC5A}" srcOrd="1" destOrd="0" presId="urn:microsoft.com/office/officeart/2005/8/layout/lProcess2"/>
    <dgm:cxn modelId="{FE089C96-6FD9-4475-A328-BD712C395E37}" type="presOf" srcId="{6A00E958-9B5A-4C42-9FD1-8B91D69D0CF6}" destId="{718C3895-3896-4774-AC56-32B03AB9ABB4}" srcOrd="0" destOrd="0" presId="urn:microsoft.com/office/officeart/2005/8/layout/lProcess2"/>
    <dgm:cxn modelId="{4C4D555B-8F02-42A1-9280-1586358D9B7C}" type="presParOf" srcId="{718C3895-3896-4774-AC56-32B03AB9ABB4}" destId="{B2922CC0-D0C9-49BF-8B77-8BB44EF9BEB2}" srcOrd="0" destOrd="0" presId="urn:microsoft.com/office/officeart/2005/8/layout/lProcess2"/>
    <dgm:cxn modelId="{7A5BEB80-3792-4891-A3CF-C6A3162E9737}" type="presParOf" srcId="{B2922CC0-D0C9-49BF-8B77-8BB44EF9BEB2}" destId="{006BC9E2-87C6-4BC9-AB9D-A02B14CE4253}" srcOrd="0" destOrd="0" presId="urn:microsoft.com/office/officeart/2005/8/layout/lProcess2"/>
    <dgm:cxn modelId="{90CE386B-78FE-4D35-A574-09E0B9BED277}" type="presParOf" srcId="{B2922CC0-D0C9-49BF-8B77-8BB44EF9BEB2}" destId="{5DF6270C-3D86-4F38-9BE2-198DA38B2120}" srcOrd="1" destOrd="0" presId="urn:microsoft.com/office/officeart/2005/8/layout/lProcess2"/>
    <dgm:cxn modelId="{E97963E6-2747-4C7C-9BA3-0549D027C3C4}" type="presParOf" srcId="{B2922CC0-D0C9-49BF-8B77-8BB44EF9BEB2}" destId="{8DEA2F89-B429-4F9D-BE68-BA9786C1DFB6}" srcOrd="2" destOrd="0" presId="urn:microsoft.com/office/officeart/2005/8/layout/lProcess2"/>
    <dgm:cxn modelId="{A15FC5F6-EB2B-41F6-BE2E-B05C43187146}" type="presParOf" srcId="{8DEA2F89-B429-4F9D-BE68-BA9786C1DFB6}" destId="{75A3F459-2BDE-478E-AFEB-8CA0E6B638EC}" srcOrd="0" destOrd="0" presId="urn:microsoft.com/office/officeart/2005/8/layout/lProcess2"/>
    <dgm:cxn modelId="{1A63A00F-ED4D-4F00-9876-6A79C1F45C5B}" type="presParOf" srcId="{75A3F459-2BDE-478E-AFEB-8CA0E6B638EC}" destId="{989CEA24-6BBD-4701-A5A7-65C7B9A2395A}" srcOrd="0" destOrd="0" presId="urn:microsoft.com/office/officeart/2005/8/layout/lProcess2"/>
    <dgm:cxn modelId="{1C4ADA7A-49FC-44FC-BAE1-C3AFDFE074F1}" type="presParOf" srcId="{75A3F459-2BDE-478E-AFEB-8CA0E6B638EC}" destId="{4DD55766-9FC3-4F13-AE41-C31C692234B0}" srcOrd="1" destOrd="0" presId="urn:microsoft.com/office/officeart/2005/8/layout/lProcess2"/>
    <dgm:cxn modelId="{B46B8F9F-9560-496A-AD40-9F63DC1BF02B}" type="presParOf" srcId="{75A3F459-2BDE-478E-AFEB-8CA0E6B638EC}" destId="{FAF6D69E-A2B3-4EFB-8C35-1FE94114F093}" srcOrd="2" destOrd="0" presId="urn:microsoft.com/office/officeart/2005/8/layout/lProcess2"/>
    <dgm:cxn modelId="{2E06F704-71CD-4224-BC39-3CB067A0D52B}" type="presParOf" srcId="{75A3F459-2BDE-478E-AFEB-8CA0E6B638EC}" destId="{C32258FA-B6EF-446D-8B5D-ECC40977A709}" srcOrd="3" destOrd="0" presId="urn:microsoft.com/office/officeart/2005/8/layout/lProcess2"/>
    <dgm:cxn modelId="{75F7EED6-7F64-40D4-BBA9-CF14A0C01C3A}" type="presParOf" srcId="{75A3F459-2BDE-478E-AFEB-8CA0E6B638EC}" destId="{2C41986D-F10F-4C82-B420-02FCB79AFF8A}" srcOrd="4" destOrd="0" presId="urn:microsoft.com/office/officeart/2005/8/layout/lProcess2"/>
    <dgm:cxn modelId="{290A5633-087F-491C-AB40-F1230FA68999}" type="presParOf" srcId="{718C3895-3896-4774-AC56-32B03AB9ABB4}" destId="{A2B05EDA-2894-4F6D-B9C8-102F0B9A331B}" srcOrd="1" destOrd="0" presId="urn:microsoft.com/office/officeart/2005/8/layout/lProcess2"/>
    <dgm:cxn modelId="{10F5B4D1-C986-4BE9-B3EF-694481969FF6}" type="presParOf" srcId="{718C3895-3896-4774-AC56-32B03AB9ABB4}" destId="{D3D3A14E-8946-4164-B8E6-817F1310D505}" srcOrd="2" destOrd="0" presId="urn:microsoft.com/office/officeart/2005/8/layout/lProcess2"/>
    <dgm:cxn modelId="{D8B97A63-09A5-43CA-A016-D0D9630F35B4}" type="presParOf" srcId="{D3D3A14E-8946-4164-B8E6-817F1310D505}" destId="{F44CDF36-909B-449A-87BA-2DC840587D12}" srcOrd="0" destOrd="0" presId="urn:microsoft.com/office/officeart/2005/8/layout/lProcess2"/>
    <dgm:cxn modelId="{DB5A9A5F-1371-497B-AC6D-40D35DE07E8E}" type="presParOf" srcId="{D3D3A14E-8946-4164-B8E6-817F1310D505}" destId="{EB0651BC-1F26-4961-9D17-BD641CB8DC5A}" srcOrd="1" destOrd="0" presId="urn:microsoft.com/office/officeart/2005/8/layout/lProcess2"/>
    <dgm:cxn modelId="{2BA629EA-BE3E-40B4-922D-A564DD110381}" type="presParOf" srcId="{D3D3A14E-8946-4164-B8E6-817F1310D505}" destId="{7630F664-29F0-461B-A319-DE2BED48DFF7}" srcOrd="2" destOrd="0" presId="urn:microsoft.com/office/officeart/2005/8/layout/lProcess2"/>
    <dgm:cxn modelId="{BB84BEEE-EA4F-483C-9B4E-C573D4802FFB}" type="presParOf" srcId="{7630F664-29F0-461B-A319-DE2BED48DFF7}" destId="{EB38C1F5-2813-444E-BA32-C810B59A4F21}" srcOrd="0" destOrd="0" presId="urn:microsoft.com/office/officeart/2005/8/layout/lProcess2"/>
    <dgm:cxn modelId="{D8BEC121-A88A-4F9E-871E-93BDBC69728E}" type="presParOf" srcId="{EB38C1F5-2813-444E-BA32-C810B59A4F21}" destId="{42CE53F1-9186-4B76-91D2-237D8F4143E9}" srcOrd="0" destOrd="0" presId="urn:microsoft.com/office/officeart/2005/8/layout/lProcess2"/>
    <dgm:cxn modelId="{468988A6-7C58-44FB-90D2-AE357E5099D2}" type="presParOf" srcId="{EB38C1F5-2813-444E-BA32-C810B59A4F21}" destId="{33E99204-6014-491E-AFF1-D45FB9CDE5BF}" srcOrd="1" destOrd="0" presId="urn:microsoft.com/office/officeart/2005/8/layout/lProcess2"/>
    <dgm:cxn modelId="{54005F7C-B227-4C4F-8536-F4629CCE4BB7}" type="presParOf" srcId="{EB38C1F5-2813-444E-BA32-C810B59A4F21}" destId="{4836F12F-BE2C-4B62-BC6F-0FD8A89B80B9}" srcOrd="2" destOrd="0" presId="urn:microsoft.com/office/officeart/2005/8/layout/lProcess2"/>
    <dgm:cxn modelId="{F66B48A4-E751-441E-A809-8BB3B3AB0EEA}" type="presParOf" srcId="{EB38C1F5-2813-444E-BA32-C810B59A4F21}" destId="{0142ECE8-D9B2-47BC-BF51-ABF7767D2C98}" srcOrd="3" destOrd="0" presId="urn:microsoft.com/office/officeart/2005/8/layout/lProcess2"/>
    <dgm:cxn modelId="{37B49800-680D-4F9E-AC62-65064F5424DE}" type="presParOf" srcId="{EB38C1F5-2813-444E-BA32-C810B59A4F21}" destId="{FEC79E28-BB6F-459A-A326-9C25A9AF1643}" srcOrd="4" destOrd="0" presId="urn:microsoft.com/office/officeart/2005/8/layout/lProcess2"/>
    <dgm:cxn modelId="{BD18BE81-307D-4251-AF5B-84D5043D864F}" type="presParOf" srcId="{EB38C1F5-2813-444E-BA32-C810B59A4F21}" destId="{05313C21-2218-4DCC-B45E-FD42E781EBF6}" srcOrd="5" destOrd="0" presId="urn:microsoft.com/office/officeart/2005/8/layout/lProcess2"/>
    <dgm:cxn modelId="{5869B21A-2F12-401E-82AC-92772EF1B454}" type="presParOf" srcId="{EB38C1F5-2813-444E-BA32-C810B59A4F21}" destId="{D12BB0A5-FD4D-4833-984E-FF7208E9EC53}" srcOrd="6" destOrd="0" presId="urn:microsoft.com/office/officeart/2005/8/layout/lProcess2"/>
    <dgm:cxn modelId="{2CEBF235-674B-4886-8EC5-B749FE793E22}" type="presParOf" srcId="{718C3895-3896-4774-AC56-32B03AB9ABB4}" destId="{A18AEFE1-8E23-4922-A6D8-37EAC34DC959}" srcOrd="3" destOrd="0" presId="urn:microsoft.com/office/officeart/2005/8/layout/lProcess2"/>
    <dgm:cxn modelId="{6FACAA0B-BFB5-427E-A333-CC426B932773}" type="presParOf" srcId="{718C3895-3896-4774-AC56-32B03AB9ABB4}" destId="{E92B50C1-9A37-4072-BDAC-C697EFB2C5E2}" srcOrd="4" destOrd="0" presId="urn:microsoft.com/office/officeart/2005/8/layout/lProcess2"/>
    <dgm:cxn modelId="{92CC77E2-36EA-496A-9CAE-7BF655F5DE70}" type="presParOf" srcId="{E92B50C1-9A37-4072-BDAC-C697EFB2C5E2}" destId="{6E6C2CB0-8AEA-41DC-9503-8D93BD489482}" srcOrd="0" destOrd="0" presId="urn:microsoft.com/office/officeart/2005/8/layout/lProcess2"/>
    <dgm:cxn modelId="{F1AB22AA-EFD5-40CD-8196-C283DF4E1253}" type="presParOf" srcId="{E92B50C1-9A37-4072-BDAC-C697EFB2C5E2}" destId="{C76EF937-4935-43D6-B641-F775077CBE1D}" srcOrd="1" destOrd="0" presId="urn:microsoft.com/office/officeart/2005/8/layout/lProcess2"/>
    <dgm:cxn modelId="{1DB19077-E59B-458E-AA2B-DA36A4DE315F}" type="presParOf" srcId="{E92B50C1-9A37-4072-BDAC-C697EFB2C5E2}" destId="{A7506C7E-D6BB-4A9A-9361-17F1A4868CA5}" srcOrd="2" destOrd="0" presId="urn:microsoft.com/office/officeart/2005/8/layout/lProcess2"/>
    <dgm:cxn modelId="{5F3C5795-E6F9-4D3E-9885-3EFE233BCA4A}" type="presParOf" srcId="{A7506C7E-D6BB-4A9A-9361-17F1A4868CA5}" destId="{7C716C35-F22E-4B94-99D2-4F3FC5A5AD7B}" srcOrd="0" destOrd="0" presId="urn:microsoft.com/office/officeart/2005/8/layout/lProcess2"/>
    <dgm:cxn modelId="{B7DDA87B-9DD7-48A1-B97E-9E0B399D2F8B}" type="presParOf" srcId="{7C716C35-F22E-4B94-99D2-4F3FC5A5AD7B}" destId="{7E9B3A99-73FC-4B50-950D-1D5CCAFA4CDC}" srcOrd="0" destOrd="0" presId="urn:microsoft.com/office/officeart/2005/8/layout/lProcess2"/>
    <dgm:cxn modelId="{B6C486A9-A61F-4BF1-A760-E182DBDD9144}" type="presParOf" srcId="{7C716C35-F22E-4B94-99D2-4F3FC5A5AD7B}" destId="{7BAEEEAD-4439-403C-A6B0-7DB3D99F68E1}" srcOrd="1" destOrd="0" presId="urn:microsoft.com/office/officeart/2005/8/layout/lProcess2"/>
    <dgm:cxn modelId="{36022F04-B552-465C-BE92-DB5473A949CF}" type="presParOf" srcId="{7C716C35-F22E-4B94-99D2-4F3FC5A5AD7B}" destId="{E8C84681-A5D1-47CB-A849-296BF51533D7}" srcOrd="2" destOrd="0" presId="urn:microsoft.com/office/officeart/2005/8/layout/lProcess2"/>
    <dgm:cxn modelId="{77D8F6A0-81C7-4854-8322-4B89B557D471}" type="presParOf" srcId="{7C716C35-F22E-4B94-99D2-4F3FC5A5AD7B}" destId="{70906940-F96A-4B44-80C5-E401A74ADBCA}" srcOrd="3" destOrd="0" presId="urn:microsoft.com/office/officeart/2005/8/layout/lProcess2"/>
    <dgm:cxn modelId="{4EF2E2E7-AD05-46D8-88FC-568C64225687}" type="presParOf" srcId="{7C716C35-F22E-4B94-99D2-4F3FC5A5AD7B}" destId="{88170351-C562-4E4C-8805-49CF8741059C}" srcOrd="4" destOrd="0" presId="urn:microsoft.com/office/officeart/2005/8/layout/lProcess2"/>
    <dgm:cxn modelId="{F1C9D6F4-A0AC-48BF-B698-7EAEBB0D9CFF}" type="presParOf" srcId="{718C3895-3896-4774-AC56-32B03AB9ABB4}" destId="{80EDB939-5034-4511-BA26-2059F3934508}" srcOrd="5" destOrd="0" presId="urn:microsoft.com/office/officeart/2005/8/layout/lProcess2"/>
    <dgm:cxn modelId="{935AD4CF-A7DF-444C-A7EA-C8F8818E35D7}" type="presParOf" srcId="{718C3895-3896-4774-AC56-32B03AB9ABB4}" destId="{C7E910C2-5850-40DE-80E9-B5D10F766CC3}" srcOrd="6" destOrd="0" presId="urn:microsoft.com/office/officeart/2005/8/layout/lProcess2"/>
    <dgm:cxn modelId="{2330A746-6AE2-4920-A538-E4AE38427069}" type="presParOf" srcId="{C7E910C2-5850-40DE-80E9-B5D10F766CC3}" destId="{4445DD50-661F-40C7-B599-AA528A3ABF10}" srcOrd="0" destOrd="0" presId="urn:microsoft.com/office/officeart/2005/8/layout/lProcess2"/>
    <dgm:cxn modelId="{704FD1A1-79BD-4C19-896C-26F215B8EA96}" type="presParOf" srcId="{C7E910C2-5850-40DE-80E9-B5D10F766CC3}" destId="{A73CC883-C36D-43FD-BC31-C91A315D0A97}" srcOrd="1" destOrd="0" presId="urn:microsoft.com/office/officeart/2005/8/layout/lProcess2"/>
    <dgm:cxn modelId="{7CFCFEB0-F7A8-4435-ABF8-C8E25A7B575C}" type="presParOf" srcId="{C7E910C2-5850-40DE-80E9-B5D10F766CC3}" destId="{5DB513CC-6F4D-4788-98E6-8285180743E3}" srcOrd="2" destOrd="0" presId="urn:microsoft.com/office/officeart/2005/8/layout/lProcess2"/>
    <dgm:cxn modelId="{5451A256-024D-472B-9C22-F5EF6FF8E1AB}" type="presParOf" srcId="{5DB513CC-6F4D-4788-98E6-8285180743E3}" destId="{4638ACCF-9C54-42C2-A5E3-33EE84FB959E}" srcOrd="0" destOrd="0" presId="urn:microsoft.com/office/officeart/2005/8/layout/lProcess2"/>
    <dgm:cxn modelId="{6CA20CC2-D889-4A87-A6AC-9A68D1963F1E}" type="presParOf" srcId="{4638ACCF-9C54-42C2-A5E3-33EE84FB959E}" destId="{A39EA097-65FA-41BE-A387-619BDB1A0D7E}" srcOrd="0" destOrd="0" presId="urn:microsoft.com/office/officeart/2005/8/layout/lProcess2"/>
    <dgm:cxn modelId="{E1159B14-F3BA-4D15-80AD-7BD631331648}" type="presParOf" srcId="{4638ACCF-9C54-42C2-A5E3-33EE84FB959E}" destId="{DAEE5AA9-F243-4108-AEA5-ADEAA8ECC580}" srcOrd="1" destOrd="0" presId="urn:microsoft.com/office/officeart/2005/8/layout/lProcess2"/>
    <dgm:cxn modelId="{DB87C5BB-11D9-4193-B72A-A317906C32AD}" type="presParOf" srcId="{4638ACCF-9C54-42C2-A5E3-33EE84FB959E}" destId="{841195DC-AE65-4446-9C25-21D4D36FBCB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76346B7-D910-49D6-9B96-7D402B37B64E}" type="doc">
      <dgm:prSet loTypeId="urn:microsoft.com/office/officeart/2009/layout/ReverseList" loCatId="relationship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hr-HR"/>
        </a:p>
      </dgm:t>
    </dgm:pt>
    <dgm:pt modelId="{FF03492F-016F-45F0-9EAF-3AFC2D29AF1F}">
      <dgm:prSet phldrT="[Text]" custT="1"/>
      <dgm:spPr/>
      <dgm:t>
        <a:bodyPr/>
        <a:lstStyle/>
        <a:p>
          <a:r>
            <a:rPr lang="hr-HR" sz="2000" dirty="0" smtClean="0">
              <a:latin typeface="Book Antiqua" panose="02040602050305030304" pitchFamily="18" charset="0"/>
            </a:rPr>
            <a:t>Alternativa</a:t>
          </a:r>
        </a:p>
        <a:p>
          <a:r>
            <a:rPr lang="hr-HR" sz="1200" dirty="0" smtClean="0">
              <a:latin typeface="Book Antiqua" panose="02040602050305030304" pitchFamily="18" charset="0"/>
            </a:rPr>
            <a:t>- Struktura Grupe se u načelu ne mijenja</a:t>
          </a:r>
        </a:p>
        <a:p>
          <a:r>
            <a:rPr lang="hr-HR" sz="1200" dirty="0" smtClean="0">
              <a:latin typeface="Book Antiqua" panose="02040602050305030304" pitchFamily="18" charset="0"/>
            </a:rPr>
            <a:t>- Provodi se restrukturiranje konverzijom duga u vlasničku glavnicu uslijed kojeg dolazi do razvodnjavanja postojećih dioničara (ali ostaju u </a:t>
          </a:r>
          <a:r>
            <a:rPr lang="hr-HR" sz="1200" dirty="0" err="1" smtClean="0">
              <a:latin typeface="Book Antiqua" panose="02040602050305030304" pitchFamily="18" charset="0"/>
            </a:rPr>
            <a:t>vl</a:t>
          </a:r>
          <a:r>
            <a:rPr lang="hr-HR" sz="1200" dirty="0" smtClean="0">
              <a:latin typeface="Book Antiqua" panose="02040602050305030304" pitchFamily="18" charset="0"/>
            </a:rPr>
            <a:t>. strukturi </a:t>
          </a:r>
          <a:r>
            <a:rPr lang="hr-HR" sz="1200" dirty="0" err="1" smtClean="0">
              <a:latin typeface="Book Antiqua" panose="02040602050305030304" pitchFamily="18" charset="0"/>
            </a:rPr>
            <a:t>op</a:t>
          </a:r>
          <a:r>
            <a:rPr lang="hr-HR" sz="1200" dirty="0" smtClean="0">
              <a:latin typeface="Book Antiqua" panose="02040602050305030304" pitchFamily="18" charset="0"/>
            </a:rPr>
            <a:t>. društava)</a:t>
          </a:r>
        </a:p>
        <a:p>
          <a:r>
            <a:rPr lang="hr-HR" sz="1200" dirty="0" smtClean="0">
              <a:latin typeface="Book Antiqua" panose="02040602050305030304" pitchFamily="18" charset="0"/>
            </a:rPr>
            <a:t>- Manjinski dioničari nisu u vlasničkoj strukturi matice, već </a:t>
          </a:r>
          <a:r>
            <a:rPr lang="hr-HR" sz="1200" b="1" dirty="0" smtClean="0">
              <a:latin typeface="Book Antiqua" panose="02040602050305030304" pitchFamily="18" charset="0"/>
            </a:rPr>
            <a:t>100% vlasništva pripada vjerovnicima</a:t>
          </a:r>
          <a:endParaRPr lang="hr-HR" sz="1200" dirty="0">
            <a:latin typeface="Book Antiqua" panose="02040602050305030304" pitchFamily="18" charset="0"/>
          </a:endParaRPr>
        </a:p>
      </dgm:t>
    </dgm:pt>
    <dgm:pt modelId="{81F07FF5-0659-4501-BD97-CAFBE289ABA3}" type="parTrans" cxnId="{5FB91750-273F-41E6-B818-832260535961}">
      <dgm:prSet/>
      <dgm:spPr/>
      <dgm:t>
        <a:bodyPr/>
        <a:lstStyle/>
        <a:p>
          <a:endParaRPr lang="hr-HR">
            <a:latin typeface="Book Antiqua" panose="02040602050305030304" pitchFamily="18" charset="0"/>
          </a:endParaRPr>
        </a:p>
      </dgm:t>
    </dgm:pt>
    <dgm:pt modelId="{13B959AE-4B8C-49D0-A0C3-144EEDF2DEED}" type="sibTrans" cxnId="{5FB91750-273F-41E6-B818-832260535961}">
      <dgm:prSet/>
      <dgm:spPr/>
      <dgm:t>
        <a:bodyPr/>
        <a:lstStyle/>
        <a:p>
          <a:endParaRPr lang="hr-HR">
            <a:latin typeface="Book Antiqua" panose="02040602050305030304" pitchFamily="18" charset="0"/>
          </a:endParaRPr>
        </a:p>
      </dgm:t>
    </dgm:pt>
    <dgm:pt modelId="{6C852802-B9B3-4E8F-B8FD-F7B3CE5C2872}">
      <dgm:prSet phldrT="[Text]" custT="1"/>
      <dgm:spPr/>
      <dgm:t>
        <a:bodyPr/>
        <a:lstStyle/>
        <a:p>
          <a:r>
            <a:rPr lang="hr-HR" sz="2000" dirty="0" err="1" smtClean="0">
              <a:latin typeface="Book Antiqua" panose="02040602050305030304" pitchFamily="18" charset="0"/>
            </a:rPr>
            <a:t>Ramljakov</a:t>
          </a:r>
          <a:r>
            <a:rPr lang="hr-HR" sz="2000" dirty="0" smtClean="0">
              <a:latin typeface="Book Antiqua" panose="02040602050305030304" pitchFamily="18" charset="0"/>
            </a:rPr>
            <a:t> plan</a:t>
          </a:r>
        </a:p>
        <a:p>
          <a:r>
            <a:rPr lang="hr-HR" sz="1200" dirty="0" smtClean="0">
              <a:latin typeface="Book Antiqua" panose="02040602050305030304" pitchFamily="18" charset="0"/>
            </a:rPr>
            <a:t>- Cjelokupna struktura Grupe se konsolidira i koncentrira na vladajuće društvo</a:t>
          </a:r>
        </a:p>
        <a:p>
          <a:r>
            <a:rPr lang="hr-HR" sz="1200" dirty="0" smtClean="0">
              <a:latin typeface="Book Antiqua" panose="02040602050305030304" pitchFamily="18" charset="0"/>
            </a:rPr>
            <a:t>- Potrebno je provesti istiskivanje manjinskih dioničara putem zamjene dionica</a:t>
          </a:r>
        </a:p>
        <a:p>
          <a:r>
            <a:rPr lang="hr-HR" sz="1200" dirty="0" smtClean="0">
              <a:latin typeface="Book Antiqua" panose="02040602050305030304" pitchFamily="18" charset="0"/>
            </a:rPr>
            <a:t>- Manjinskim dioničarima pripada </a:t>
          </a:r>
          <a:r>
            <a:rPr lang="hr-HR" sz="1200" b="1" dirty="0" smtClean="0">
              <a:latin typeface="Book Antiqua" panose="02040602050305030304" pitchFamily="18" charset="0"/>
            </a:rPr>
            <a:t>10-15%</a:t>
          </a:r>
          <a:r>
            <a:rPr lang="hr-HR" sz="1200" dirty="0" smtClean="0">
              <a:latin typeface="Book Antiqua" panose="02040602050305030304" pitchFamily="18" charset="0"/>
            </a:rPr>
            <a:t> udjela u vlasništvu novog Agrokora (a trenutno se bespravno otima)</a:t>
          </a:r>
        </a:p>
        <a:p>
          <a:r>
            <a:rPr lang="hr-HR" sz="1200" dirty="0" smtClean="0">
              <a:latin typeface="Book Antiqua" panose="02040602050305030304" pitchFamily="18" charset="0"/>
            </a:rPr>
            <a:t>- Značajan rizik sudskih sporova</a:t>
          </a:r>
          <a:endParaRPr lang="hr-HR" sz="1200" dirty="0">
            <a:latin typeface="Book Antiqua" panose="02040602050305030304" pitchFamily="18" charset="0"/>
          </a:endParaRPr>
        </a:p>
      </dgm:t>
    </dgm:pt>
    <dgm:pt modelId="{43335619-F064-4AF6-B454-E6563401E265}" type="parTrans" cxnId="{31BDD59A-4ADE-4DD6-961E-A367B1F7E4E5}">
      <dgm:prSet/>
      <dgm:spPr/>
      <dgm:t>
        <a:bodyPr/>
        <a:lstStyle/>
        <a:p>
          <a:endParaRPr lang="hr-HR">
            <a:latin typeface="Book Antiqua" panose="02040602050305030304" pitchFamily="18" charset="0"/>
          </a:endParaRPr>
        </a:p>
      </dgm:t>
    </dgm:pt>
    <dgm:pt modelId="{37A3A443-C514-49A8-BCDB-3EF5D3859172}" type="sibTrans" cxnId="{31BDD59A-4ADE-4DD6-961E-A367B1F7E4E5}">
      <dgm:prSet/>
      <dgm:spPr/>
      <dgm:t>
        <a:bodyPr/>
        <a:lstStyle/>
        <a:p>
          <a:endParaRPr lang="hr-HR">
            <a:latin typeface="Book Antiqua" panose="02040602050305030304" pitchFamily="18" charset="0"/>
          </a:endParaRPr>
        </a:p>
      </dgm:t>
    </dgm:pt>
    <dgm:pt modelId="{B51B7AF9-2660-4BB4-BAB7-ED05F608A7E7}" type="pres">
      <dgm:prSet presAssocID="{676346B7-D910-49D6-9B96-7D402B37B64E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9D5D2D30-EEA0-4545-BB6B-586E32623857}" type="pres">
      <dgm:prSet presAssocID="{676346B7-D910-49D6-9B96-7D402B37B64E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1335F3-4813-4439-9980-949B2F844FC6}" type="pres">
      <dgm:prSet presAssocID="{676346B7-D910-49D6-9B96-7D402B37B64E}" presName="LeftNode" presStyleLbl="bgImgPlace1" presStyleIdx="0" presStyleCnt="2" custScaleY="103335">
        <dgm:presLayoutVars>
          <dgm:chMax val="2"/>
          <dgm:chPref val="2"/>
        </dgm:presLayoutVars>
      </dgm:prSet>
      <dgm:spPr/>
      <dgm:t>
        <a:bodyPr/>
        <a:lstStyle/>
        <a:p>
          <a:endParaRPr lang="hr-HR"/>
        </a:p>
      </dgm:t>
    </dgm:pt>
    <dgm:pt modelId="{5022F121-486A-4191-A348-9110C7456A30}" type="pres">
      <dgm:prSet presAssocID="{676346B7-D910-49D6-9B96-7D402B37B64E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584E275-2DBE-4B65-A055-48463A5CDCBC}" type="pres">
      <dgm:prSet presAssocID="{676346B7-D910-49D6-9B96-7D402B37B64E}" presName="RightNode" presStyleLbl="bgImgPlace1" presStyleIdx="1" presStyleCnt="2" custScaleY="103336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7EED8588-0ED6-4FCE-BDF6-093C32563C1E}" type="pres">
      <dgm:prSet presAssocID="{676346B7-D910-49D6-9B96-7D402B37B64E}" presName="TopArrow" presStyleLbl="node1" presStyleIdx="0" presStyleCnt="2"/>
      <dgm:spPr/>
    </dgm:pt>
    <dgm:pt modelId="{B2437810-6E0E-4A8C-9391-6863C6F5047C}" type="pres">
      <dgm:prSet presAssocID="{676346B7-D910-49D6-9B96-7D402B37B64E}" presName="BottomArrow" presStyleLbl="node1" presStyleIdx="1" presStyleCnt="2"/>
      <dgm:spPr/>
    </dgm:pt>
  </dgm:ptLst>
  <dgm:cxnLst>
    <dgm:cxn modelId="{31BDD59A-4ADE-4DD6-961E-A367B1F7E4E5}" srcId="{676346B7-D910-49D6-9B96-7D402B37B64E}" destId="{6C852802-B9B3-4E8F-B8FD-F7B3CE5C2872}" srcOrd="1" destOrd="0" parTransId="{43335619-F064-4AF6-B454-E6563401E265}" sibTransId="{37A3A443-C514-49A8-BCDB-3EF5D3859172}"/>
    <dgm:cxn modelId="{6F697926-933A-4BCB-9A5D-1DB9BC98CB51}" type="presOf" srcId="{FF03492F-016F-45F0-9EAF-3AFC2D29AF1F}" destId="{9D5D2D30-EEA0-4545-BB6B-586E32623857}" srcOrd="0" destOrd="0" presId="urn:microsoft.com/office/officeart/2009/layout/ReverseList"/>
    <dgm:cxn modelId="{527BA4F1-59F9-4C9C-A420-6AD8F8E78A4F}" type="presOf" srcId="{676346B7-D910-49D6-9B96-7D402B37B64E}" destId="{B51B7AF9-2660-4BB4-BAB7-ED05F608A7E7}" srcOrd="0" destOrd="0" presId="urn:microsoft.com/office/officeart/2009/layout/ReverseList"/>
    <dgm:cxn modelId="{9D28E16E-B002-4E25-B5B1-21BE80BCC932}" type="presOf" srcId="{FF03492F-016F-45F0-9EAF-3AFC2D29AF1F}" destId="{011335F3-4813-4439-9980-949B2F844FC6}" srcOrd="1" destOrd="0" presId="urn:microsoft.com/office/officeart/2009/layout/ReverseList"/>
    <dgm:cxn modelId="{CB07E7F8-E868-4904-B4CE-20AF54B32DAC}" type="presOf" srcId="{6C852802-B9B3-4E8F-B8FD-F7B3CE5C2872}" destId="{5022F121-486A-4191-A348-9110C7456A30}" srcOrd="0" destOrd="0" presId="urn:microsoft.com/office/officeart/2009/layout/ReverseList"/>
    <dgm:cxn modelId="{5FB91750-273F-41E6-B818-832260535961}" srcId="{676346B7-D910-49D6-9B96-7D402B37B64E}" destId="{FF03492F-016F-45F0-9EAF-3AFC2D29AF1F}" srcOrd="0" destOrd="0" parTransId="{81F07FF5-0659-4501-BD97-CAFBE289ABA3}" sibTransId="{13B959AE-4B8C-49D0-A0C3-144EEDF2DEED}"/>
    <dgm:cxn modelId="{1E84F877-BB4B-4954-8A97-6B0754BEC5B0}" type="presOf" srcId="{6C852802-B9B3-4E8F-B8FD-F7B3CE5C2872}" destId="{7584E275-2DBE-4B65-A055-48463A5CDCBC}" srcOrd="1" destOrd="0" presId="urn:microsoft.com/office/officeart/2009/layout/ReverseList"/>
    <dgm:cxn modelId="{B1589DF2-126E-4203-982B-E51532C20793}" type="presParOf" srcId="{B51B7AF9-2660-4BB4-BAB7-ED05F608A7E7}" destId="{9D5D2D30-EEA0-4545-BB6B-586E32623857}" srcOrd="0" destOrd="0" presId="urn:microsoft.com/office/officeart/2009/layout/ReverseList"/>
    <dgm:cxn modelId="{6929A1B8-D7D9-4293-898D-78E5F0D6F4DF}" type="presParOf" srcId="{B51B7AF9-2660-4BB4-BAB7-ED05F608A7E7}" destId="{011335F3-4813-4439-9980-949B2F844FC6}" srcOrd="1" destOrd="0" presId="urn:microsoft.com/office/officeart/2009/layout/ReverseList"/>
    <dgm:cxn modelId="{27870702-CC43-476E-B952-D92A7F547D2E}" type="presParOf" srcId="{B51B7AF9-2660-4BB4-BAB7-ED05F608A7E7}" destId="{5022F121-486A-4191-A348-9110C7456A30}" srcOrd="2" destOrd="0" presId="urn:microsoft.com/office/officeart/2009/layout/ReverseList"/>
    <dgm:cxn modelId="{77655C77-2719-4AF8-B1A5-92E5676A511B}" type="presParOf" srcId="{B51B7AF9-2660-4BB4-BAB7-ED05F608A7E7}" destId="{7584E275-2DBE-4B65-A055-48463A5CDCBC}" srcOrd="3" destOrd="0" presId="urn:microsoft.com/office/officeart/2009/layout/ReverseList"/>
    <dgm:cxn modelId="{5F937143-99C4-475B-BA17-8638B0BC43E2}" type="presParOf" srcId="{B51B7AF9-2660-4BB4-BAB7-ED05F608A7E7}" destId="{7EED8588-0ED6-4FCE-BDF6-093C32563C1E}" srcOrd="4" destOrd="0" presId="urn:microsoft.com/office/officeart/2009/layout/ReverseList"/>
    <dgm:cxn modelId="{A25D1108-3B4E-43E6-8422-0CC05B8EC15A}" type="presParOf" srcId="{B51B7AF9-2660-4BB4-BAB7-ED05F608A7E7}" destId="{B2437810-6E0E-4A8C-9391-6863C6F5047C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5DA0A1-0EE8-4F06-9E64-30AEAB036F4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552F4F1-5E99-4836-B26F-A8E1DAC674C6}">
      <dgm:prSet phldrT="[Text]" custT="1"/>
      <dgm:spPr/>
      <dgm:t>
        <a:bodyPr/>
        <a:lstStyle/>
        <a:p>
          <a:r>
            <a:rPr lang="hr-HR" sz="2100" dirty="0" smtClean="0">
              <a:latin typeface="Book Antiqua" panose="02040602050305030304" pitchFamily="18" charset="0"/>
            </a:rPr>
            <a:t> </a:t>
          </a:r>
          <a:endParaRPr lang="hr-HR" sz="2100" dirty="0">
            <a:latin typeface="Book Antiqua" panose="02040602050305030304" pitchFamily="18" charset="0"/>
          </a:endParaRPr>
        </a:p>
      </dgm:t>
    </dgm:pt>
    <dgm:pt modelId="{7D5532A2-09C9-4F18-9A0D-FE8E11300956}" type="parTrans" cxnId="{F409E315-E635-44F1-974D-F744456B8603}">
      <dgm:prSet/>
      <dgm:spPr/>
      <dgm:t>
        <a:bodyPr/>
        <a:lstStyle/>
        <a:p>
          <a:endParaRPr lang="hr-HR" sz="2100">
            <a:latin typeface="Book Antiqua" panose="02040602050305030304" pitchFamily="18" charset="0"/>
          </a:endParaRPr>
        </a:p>
      </dgm:t>
    </dgm:pt>
    <dgm:pt modelId="{009E97DF-BE37-47A6-AB5E-54126892EF9B}" type="sibTrans" cxnId="{F409E315-E635-44F1-974D-F744456B8603}">
      <dgm:prSet/>
      <dgm:spPr/>
      <dgm:t>
        <a:bodyPr/>
        <a:lstStyle/>
        <a:p>
          <a:endParaRPr lang="hr-HR" sz="2100">
            <a:latin typeface="Book Antiqua" panose="02040602050305030304" pitchFamily="18" charset="0"/>
          </a:endParaRPr>
        </a:p>
      </dgm:t>
    </dgm:pt>
    <dgm:pt modelId="{7B20DCA1-D209-4331-A020-A607A9A625A1}">
      <dgm:prSet phldrT="[Text]" custT="1"/>
      <dgm:spPr/>
      <dgm:t>
        <a:bodyPr anchor="ctr"/>
        <a:lstStyle/>
        <a:p>
          <a:r>
            <a:rPr lang="hr-HR" sz="2800" b="1" cap="small" baseline="0" dirty="0" smtClean="0">
              <a:solidFill>
                <a:schemeClr val="accent4"/>
              </a:solidFill>
              <a:latin typeface="Book Antiqua" panose="02040602050305030304" pitchFamily="18" charset="0"/>
            </a:rPr>
            <a:t>Plan udruge</a:t>
          </a:r>
          <a:endParaRPr lang="hr-HR" sz="2800" b="1" cap="small" baseline="0" dirty="0">
            <a:solidFill>
              <a:schemeClr val="accent4"/>
            </a:solidFill>
            <a:latin typeface="Book Antiqua" panose="02040602050305030304" pitchFamily="18" charset="0"/>
          </a:endParaRPr>
        </a:p>
      </dgm:t>
    </dgm:pt>
    <dgm:pt modelId="{33D85AA1-781F-4C0B-9BB6-BD7F6F328B80}" type="parTrans" cxnId="{67C49407-C529-4CF4-8799-39AB125D1D97}">
      <dgm:prSet/>
      <dgm:spPr/>
      <dgm:t>
        <a:bodyPr/>
        <a:lstStyle/>
        <a:p>
          <a:endParaRPr lang="hr-HR" sz="2100">
            <a:latin typeface="Book Antiqua" panose="02040602050305030304" pitchFamily="18" charset="0"/>
          </a:endParaRPr>
        </a:p>
      </dgm:t>
    </dgm:pt>
    <dgm:pt modelId="{AE884EB3-02A9-4D81-A4C3-F1B3E023A70E}" type="sibTrans" cxnId="{67C49407-C529-4CF4-8799-39AB125D1D97}">
      <dgm:prSet/>
      <dgm:spPr/>
      <dgm:t>
        <a:bodyPr/>
        <a:lstStyle/>
        <a:p>
          <a:endParaRPr lang="hr-HR" sz="2100">
            <a:latin typeface="Book Antiqua" panose="02040602050305030304" pitchFamily="18" charset="0"/>
          </a:endParaRPr>
        </a:p>
      </dgm:t>
    </dgm:pt>
    <dgm:pt modelId="{ED53E835-38AD-4F13-A391-279445348E81}">
      <dgm:prSet phldrT="[Text]" custT="1"/>
      <dgm:spPr/>
      <dgm:t>
        <a:bodyPr anchor="ctr"/>
        <a:lstStyle/>
        <a:p>
          <a:r>
            <a:rPr lang="hr-HR" sz="2100" dirty="0" smtClean="0">
              <a:latin typeface="Book Antiqua" panose="02040602050305030304" pitchFamily="18" charset="0"/>
            </a:rPr>
            <a:t>Domaća „pamet” &amp; kapital</a:t>
          </a:r>
        </a:p>
      </dgm:t>
    </dgm:pt>
    <dgm:pt modelId="{6241EF02-2193-4E67-8D79-511ACB65D5E7}" type="parTrans" cxnId="{3CEA9E9E-379D-42F9-B0F5-E17EC167F174}">
      <dgm:prSet/>
      <dgm:spPr/>
      <dgm:t>
        <a:bodyPr/>
        <a:lstStyle/>
        <a:p>
          <a:endParaRPr lang="hr-HR" sz="2100">
            <a:latin typeface="Book Antiqua" panose="02040602050305030304" pitchFamily="18" charset="0"/>
          </a:endParaRPr>
        </a:p>
      </dgm:t>
    </dgm:pt>
    <dgm:pt modelId="{FCB293D5-7937-4553-8D89-C0BF90471185}" type="sibTrans" cxnId="{3CEA9E9E-379D-42F9-B0F5-E17EC167F174}">
      <dgm:prSet/>
      <dgm:spPr/>
      <dgm:t>
        <a:bodyPr/>
        <a:lstStyle/>
        <a:p>
          <a:endParaRPr lang="hr-HR" sz="2100">
            <a:latin typeface="Book Antiqua" panose="02040602050305030304" pitchFamily="18" charset="0"/>
          </a:endParaRPr>
        </a:p>
      </dgm:t>
    </dgm:pt>
    <dgm:pt modelId="{A2391D0F-0705-43FA-A2A1-6E0102AE9770}">
      <dgm:prSet phldrT="[Text]" custT="1"/>
      <dgm:spPr/>
      <dgm:t>
        <a:bodyPr anchor="ctr"/>
        <a:lstStyle/>
        <a:p>
          <a:r>
            <a:rPr lang="hr-HR" sz="2100" dirty="0" smtClean="0">
              <a:latin typeface="Book Antiqua" panose="02040602050305030304" pitchFamily="18" charset="0"/>
            </a:rPr>
            <a:t>Udjeli „strvinara” </a:t>
          </a:r>
          <a:r>
            <a:rPr lang="hr-HR" sz="2100" smtClean="0">
              <a:latin typeface="Book Antiqua" panose="02040602050305030304" pitchFamily="18" charset="0"/>
            </a:rPr>
            <a:t>se refinanciraju</a:t>
          </a:r>
          <a:endParaRPr lang="hr-HR" sz="2100" dirty="0" smtClean="0">
            <a:latin typeface="Book Antiqua" panose="02040602050305030304" pitchFamily="18" charset="0"/>
          </a:endParaRPr>
        </a:p>
      </dgm:t>
    </dgm:pt>
    <dgm:pt modelId="{26295EC5-8165-4FD1-A225-15E0D854E297}" type="parTrans" cxnId="{E76D3E72-F149-493C-ACEC-6E3602C72679}">
      <dgm:prSet/>
      <dgm:spPr/>
      <dgm:t>
        <a:bodyPr/>
        <a:lstStyle/>
        <a:p>
          <a:endParaRPr lang="hr-HR" sz="2100"/>
        </a:p>
      </dgm:t>
    </dgm:pt>
    <dgm:pt modelId="{D57C01C4-FE2E-4F58-9FE6-5BB7A5124120}" type="sibTrans" cxnId="{E76D3E72-F149-493C-ACEC-6E3602C72679}">
      <dgm:prSet/>
      <dgm:spPr/>
      <dgm:t>
        <a:bodyPr/>
        <a:lstStyle/>
        <a:p>
          <a:endParaRPr lang="hr-HR" sz="2100"/>
        </a:p>
      </dgm:t>
    </dgm:pt>
    <dgm:pt modelId="{B89DC1E0-F163-4246-AEAE-CFCAF9E44D24}">
      <dgm:prSet phldrT="[Text]" custT="1"/>
      <dgm:spPr/>
      <dgm:t>
        <a:bodyPr anchor="ctr"/>
        <a:lstStyle/>
        <a:p>
          <a:r>
            <a:rPr lang="hr-HR" sz="2000" dirty="0" smtClean="0">
              <a:latin typeface="Book Antiqua" panose="02040602050305030304" pitchFamily="18" charset="0"/>
            </a:rPr>
            <a:t>RH resursi ostaju u RH</a:t>
          </a:r>
          <a:endParaRPr lang="hr-HR" sz="1900" dirty="0" smtClean="0">
            <a:latin typeface="Book Antiqua" panose="02040602050305030304" pitchFamily="18" charset="0"/>
          </a:endParaRPr>
        </a:p>
      </dgm:t>
    </dgm:pt>
    <dgm:pt modelId="{4B14D640-A4DE-4BE5-ABB2-966A2C59A688}" type="parTrans" cxnId="{4FC02962-7492-4AC8-B4E3-D2921E4C560C}">
      <dgm:prSet/>
      <dgm:spPr/>
      <dgm:t>
        <a:bodyPr/>
        <a:lstStyle/>
        <a:p>
          <a:endParaRPr lang="hr-HR" sz="2100"/>
        </a:p>
      </dgm:t>
    </dgm:pt>
    <dgm:pt modelId="{7848DFF3-0E74-4BF6-9C6E-5C348505C3F7}" type="sibTrans" cxnId="{4FC02962-7492-4AC8-B4E3-D2921E4C560C}">
      <dgm:prSet/>
      <dgm:spPr/>
      <dgm:t>
        <a:bodyPr/>
        <a:lstStyle/>
        <a:p>
          <a:endParaRPr lang="hr-HR" sz="2100"/>
        </a:p>
      </dgm:t>
    </dgm:pt>
    <dgm:pt modelId="{27AF2941-8758-48B8-804C-AAA57E4CE099}">
      <dgm:prSet phldrT="[Text]" custT="1"/>
      <dgm:spPr/>
      <dgm:t>
        <a:bodyPr anchor="ctr"/>
        <a:lstStyle/>
        <a:p>
          <a:r>
            <a:rPr lang="hr-HR" sz="2100" dirty="0" smtClean="0">
              <a:latin typeface="Book Antiqua" panose="02040602050305030304" pitchFamily="18" charset="0"/>
            </a:rPr>
            <a:t>Pravična distribucija vrijednosti</a:t>
          </a:r>
        </a:p>
      </dgm:t>
    </dgm:pt>
    <dgm:pt modelId="{99F6C967-F7D9-48C1-B07E-05CAA619914D}" type="parTrans" cxnId="{8AE39D52-84E7-4ED0-935F-E8401A911245}">
      <dgm:prSet/>
      <dgm:spPr/>
      <dgm:t>
        <a:bodyPr/>
        <a:lstStyle/>
        <a:p>
          <a:endParaRPr lang="hr-HR" sz="2100"/>
        </a:p>
      </dgm:t>
    </dgm:pt>
    <dgm:pt modelId="{A1107E75-E150-4D08-AA20-58E44B982B79}" type="sibTrans" cxnId="{8AE39D52-84E7-4ED0-935F-E8401A911245}">
      <dgm:prSet/>
      <dgm:spPr/>
      <dgm:t>
        <a:bodyPr/>
        <a:lstStyle/>
        <a:p>
          <a:endParaRPr lang="hr-HR" sz="2100"/>
        </a:p>
      </dgm:t>
    </dgm:pt>
    <dgm:pt modelId="{17466CF9-32C3-4407-AF04-3B7C76591E6C}">
      <dgm:prSet phldrT="[Text]" custT="1"/>
      <dgm:spPr/>
      <dgm:t>
        <a:bodyPr anchor="ctr"/>
        <a:lstStyle/>
        <a:p>
          <a:r>
            <a:rPr lang="hr-HR" sz="1800" dirty="0" smtClean="0">
              <a:latin typeface="Book Antiqua" panose="02040602050305030304" pitchFamily="18" charset="0"/>
            </a:rPr>
            <a:t>Dugoročno zadržavanje proizvodnje, zaposlenosti i rast vrijednosti kompanija</a:t>
          </a:r>
        </a:p>
      </dgm:t>
    </dgm:pt>
    <dgm:pt modelId="{08BCF9B7-37B1-4E19-863F-2867D752047A}" type="parTrans" cxnId="{E492D2E5-0A49-4DF3-95D6-C7B2CA45A448}">
      <dgm:prSet/>
      <dgm:spPr/>
      <dgm:t>
        <a:bodyPr/>
        <a:lstStyle/>
        <a:p>
          <a:endParaRPr lang="hr-HR" sz="2100"/>
        </a:p>
      </dgm:t>
    </dgm:pt>
    <dgm:pt modelId="{AFA79C7A-580D-493E-AFD8-CA072554F939}" type="sibTrans" cxnId="{E492D2E5-0A49-4DF3-95D6-C7B2CA45A448}">
      <dgm:prSet/>
      <dgm:spPr/>
      <dgm:t>
        <a:bodyPr/>
        <a:lstStyle/>
        <a:p>
          <a:endParaRPr lang="hr-HR" sz="2100"/>
        </a:p>
      </dgm:t>
    </dgm:pt>
    <dgm:pt modelId="{C53949A9-0213-42BB-BB76-0E7F700AFF58}">
      <dgm:prSet phldrT="[Text]" custT="1"/>
      <dgm:spPr/>
      <dgm:t>
        <a:bodyPr anchor="ctr"/>
        <a:lstStyle/>
        <a:p>
          <a:r>
            <a:rPr lang="hr-HR" sz="2100" dirty="0" smtClean="0">
              <a:latin typeface="Book Antiqua" panose="02040602050305030304" pitchFamily="18" charset="0"/>
            </a:rPr>
            <a:t>Ravnomjerno raspoređuje troškove restrukturiranja</a:t>
          </a:r>
        </a:p>
      </dgm:t>
    </dgm:pt>
    <dgm:pt modelId="{CC33B9B1-4C2E-4AD8-A8F0-1957938AE073}" type="parTrans" cxnId="{AF6D0706-3A8D-42D3-B87F-C7F6B2E21C35}">
      <dgm:prSet/>
      <dgm:spPr/>
      <dgm:t>
        <a:bodyPr/>
        <a:lstStyle/>
        <a:p>
          <a:endParaRPr lang="hr-HR" sz="2100"/>
        </a:p>
      </dgm:t>
    </dgm:pt>
    <dgm:pt modelId="{59113E9A-16A2-4343-8BEB-C2C5C0180477}" type="sibTrans" cxnId="{AF6D0706-3A8D-42D3-B87F-C7F6B2E21C35}">
      <dgm:prSet/>
      <dgm:spPr/>
      <dgm:t>
        <a:bodyPr/>
        <a:lstStyle/>
        <a:p>
          <a:endParaRPr lang="hr-HR" sz="2100"/>
        </a:p>
      </dgm:t>
    </dgm:pt>
    <dgm:pt modelId="{6279A1C4-2026-4F9F-B440-A3BD49E1352B}">
      <dgm:prSet phldrT="[Text]" custT="1"/>
      <dgm:spPr/>
      <dgm:t>
        <a:bodyPr anchor="ctr"/>
        <a:lstStyle/>
        <a:p>
          <a:r>
            <a:rPr lang="hr-HR" sz="2100" dirty="0" smtClean="0">
              <a:latin typeface="Book Antiqua" panose="02040602050305030304" pitchFamily="18" charset="0"/>
            </a:rPr>
            <a:t>Razvija domaće tržište kapitala</a:t>
          </a:r>
        </a:p>
      </dgm:t>
    </dgm:pt>
    <dgm:pt modelId="{CA342C0B-237D-410B-A6B5-48E7E5E307B7}" type="parTrans" cxnId="{AFE74717-DED9-4BE1-8368-B3C41077572B}">
      <dgm:prSet/>
      <dgm:spPr/>
      <dgm:t>
        <a:bodyPr/>
        <a:lstStyle/>
        <a:p>
          <a:endParaRPr lang="hr-HR" sz="2100"/>
        </a:p>
      </dgm:t>
    </dgm:pt>
    <dgm:pt modelId="{80E02400-A6AA-438A-93F9-44DDBE30D0F4}" type="sibTrans" cxnId="{AFE74717-DED9-4BE1-8368-B3C41077572B}">
      <dgm:prSet/>
      <dgm:spPr/>
      <dgm:t>
        <a:bodyPr/>
        <a:lstStyle/>
        <a:p>
          <a:endParaRPr lang="hr-HR" sz="2100"/>
        </a:p>
      </dgm:t>
    </dgm:pt>
    <dgm:pt modelId="{8E6DD375-8570-4E98-B0B2-A379B8A2F34E}" type="pres">
      <dgm:prSet presAssocID="{0D5DA0A1-0EE8-4F06-9E64-30AEAB036F4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F4E0726F-1B2E-4971-9918-C83FA54E6FAE}" type="pres">
      <dgm:prSet presAssocID="{6552F4F1-5E99-4836-B26F-A8E1DAC674C6}" presName="thickLine" presStyleLbl="alignNode1" presStyleIdx="0" presStyleCnt="1" custLinFactNeighborY="-497"/>
      <dgm:spPr/>
    </dgm:pt>
    <dgm:pt modelId="{6324269B-8690-4703-86E6-2799C9418E9D}" type="pres">
      <dgm:prSet presAssocID="{6552F4F1-5E99-4836-B26F-A8E1DAC674C6}" presName="horz1" presStyleCnt="0"/>
      <dgm:spPr/>
    </dgm:pt>
    <dgm:pt modelId="{0AA54A9E-2568-4783-8C9F-8BDA57758E3A}" type="pres">
      <dgm:prSet presAssocID="{6552F4F1-5E99-4836-B26F-A8E1DAC674C6}" presName="tx1" presStyleLbl="revTx" presStyleIdx="0" presStyleCnt="9" custFlipHor="1" custScaleX="2812"/>
      <dgm:spPr/>
      <dgm:t>
        <a:bodyPr/>
        <a:lstStyle/>
        <a:p>
          <a:endParaRPr lang="hr-HR"/>
        </a:p>
      </dgm:t>
    </dgm:pt>
    <dgm:pt modelId="{809E58CA-C5AA-47A8-95B1-DDDCEEA11F7E}" type="pres">
      <dgm:prSet presAssocID="{6552F4F1-5E99-4836-B26F-A8E1DAC674C6}" presName="vert1" presStyleCnt="0"/>
      <dgm:spPr/>
    </dgm:pt>
    <dgm:pt modelId="{4E7C66B1-BE90-4D0A-ABFD-366EAAE2A9CD}" type="pres">
      <dgm:prSet presAssocID="{7B20DCA1-D209-4331-A020-A607A9A625A1}" presName="vertSpace2a" presStyleCnt="0"/>
      <dgm:spPr/>
    </dgm:pt>
    <dgm:pt modelId="{881F9161-A4C9-4F90-96AA-A68866464643}" type="pres">
      <dgm:prSet presAssocID="{7B20DCA1-D209-4331-A020-A607A9A625A1}" presName="horz2" presStyleCnt="0"/>
      <dgm:spPr/>
    </dgm:pt>
    <dgm:pt modelId="{CEDC4BD2-CBDA-494E-B514-AFA25EA332FB}" type="pres">
      <dgm:prSet presAssocID="{7B20DCA1-D209-4331-A020-A607A9A625A1}" presName="horzSpace2" presStyleCnt="0"/>
      <dgm:spPr/>
    </dgm:pt>
    <dgm:pt modelId="{73467E8E-F712-4122-8C09-ADAEDDC1B347}" type="pres">
      <dgm:prSet presAssocID="{7B20DCA1-D209-4331-A020-A607A9A625A1}" presName="tx2" presStyleLbl="revTx" presStyleIdx="1" presStyleCnt="9"/>
      <dgm:spPr/>
      <dgm:t>
        <a:bodyPr/>
        <a:lstStyle/>
        <a:p>
          <a:endParaRPr lang="hr-HR"/>
        </a:p>
      </dgm:t>
    </dgm:pt>
    <dgm:pt modelId="{932ACD16-5663-49A9-B458-E5B5A07E4BE5}" type="pres">
      <dgm:prSet presAssocID="{7B20DCA1-D209-4331-A020-A607A9A625A1}" presName="vert2" presStyleCnt="0"/>
      <dgm:spPr/>
    </dgm:pt>
    <dgm:pt modelId="{1BF325A3-77AE-48E5-9AD6-1D3FAF09E7DB}" type="pres">
      <dgm:prSet presAssocID="{7B20DCA1-D209-4331-A020-A607A9A625A1}" presName="thinLine2b" presStyleLbl="callout" presStyleIdx="0" presStyleCnt="8"/>
      <dgm:spPr/>
    </dgm:pt>
    <dgm:pt modelId="{15BDD3F1-6E91-44BB-B4C5-3CC2B1BBD055}" type="pres">
      <dgm:prSet presAssocID="{7B20DCA1-D209-4331-A020-A607A9A625A1}" presName="vertSpace2b" presStyleCnt="0"/>
      <dgm:spPr/>
    </dgm:pt>
    <dgm:pt modelId="{0AA4CBDB-4B8E-4E2E-BC17-1A5117813A14}" type="pres">
      <dgm:prSet presAssocID="{ED53E835-38AD-4F13-A391-279445348E81}" presName="horz2" presStyleCnt="0"/>
      <dgm:spPr/>
    </dgm:pt>
    <dgm:pt modelId="{A347A277-D2CE-4026-800E-2D2B062B1E47}" type="pres">
      <dgm:prSet presAssocID="{ED53E835-38AD-4F13-A391-279445348E81}" presName="horzSpace2" presStyleCnt="0"/>
      <dgm:spPr/>
    </dgm:pt>
    <dgm:pt modelId="{2F9698C1-D522-4623-BE99-55309F725FE7}" type="pres">
      <dgm:prSet presAssocID="{ED53E835-38AD-4F13-A391-279445348E81}" presName="tx2" presStyleLbl="revTx" presStyleIdx="2" presStyleCnt="9" custScaleX="123376"/>
      <dgm:spPr/>
      <dgm:t>
        <a:bodyPr/>
        <a:lstStyle/>
        <a:p>
          <a:endParaRPr lang="hr-HR"/>
        </a:p>
      </dgm:t>
    </dgm:pt>
    <dgm:pt modelId="{070070BB-F69A-4EBF-85CD-93F4CC361A1D}" type="pres">
      <dgm:prSet presAssocID="{ED53E835-38AD-4F13-A391-279445348E81}" presName="vert2" presStyleCnt="0"/>
      <dgm:spPr/>
    </dgm:pt>
    <dgm:pt modelId="{C7F0EE99-C179-4B2E-84C1-0074460E959F}" type="pres">
      <dgm:prSet presAssocID="{ED53E835-38AD-4F13-A391-279445348E81}" presName="thinLine2b" presStyleLbl="callout" presStyleIdx="1" presStyleCnt="8"/>
      <dgm:spPr/>
    </dgm:pt>
    <dgm:pt modelId="{F9FA9DEA-9B04-47B4-92B6-62B56A971BB6}" type="pres">
      <dgm:prSet presAssocID="{ED53E835-38AD-4F13-A391-279445348E81}" presName="vertSpace2b" presStyleCnt="0"/>
      <dgm:spPr/>
    </dgm:pt>
    <dgm:pt modelId="{40EE36F7-9931-43E1-A33C-6CF3E1D05021}" type="pres">
      <dgm:prSet presAssocID="{A2391D0F-0705-43FA-A2A1-6E0102AE9770}" presName="horz2" presStyleCnt="0"/>
      <dgm:spPr/>
    </dgm:pt>
    <dgm:pt modelId="{D2A9A303-38B8-41EE-8DED-4D255A701166}" type="pres">
      <dgm:prSet presAssocID="{A2391D0F-0705-43FA-A2A1-6E0102AE9770}" presName="horzSpace2" presStyleCnt="0"/>
      <dgm:spPr/>
    </dgm:pt>
    <dgm:pt modelId="{A390D038-1D1E-4BB2-B93F-B7855AFEDA2C}" type="pres">
      <dgm:prSet presAssocID="{A2391D0F-0705-43FA-A2A1-6E0102AE9770}" presName="tx2" presStyleLbl="revTx" presStyleIdx="3" presStyleCnt="9" custScaleX="121956"/>
      <dgm:spPr/>
      <dgm:t>
        <a:bodyPr/>
        <a:lstStyle/>
        <a:p>
          <a:endParaRPr lang="hr-HR"/>
        </a:p>
      </dgm:t>
    </dgm:pt>
    <dgm:pt modelId="{5C16A4C8-7FD7-4FF6-BEDD-67CBA55E533A}" type="pres">
      <dgm:prSet presAssocID="{A2391D0F-0705-43FA-A2A1-6E0102AE9770}" presName="vert2" presStyleCnt="0"/>
      <dgm:spPr/>
    </dgm:pt>
    <dgm:pt modelId="{0DC3645F-1FC1-4049-9537-4FDB2130DF9E}" type="pres">
      <dgm:prSet presAssocID="{A2391D0F-0705-43FA-A2A1-6E0102AE9770}" presName="thinLine2b" presStyleLbl="callout" presStyleIdx="2" presStyleCnt="8"/>
      <dgm:spPr/>
    </dgm:pt>
    <dgm:pt modelId="{98326660-75D6-47A6-9ED8-3D936433C388}" type="pres">
      <dgm:prSet presAssocID="{A2391D0F-0705-43FA-A2A1-6E0102AE9770}" presName="vertSpace2b" presStyleCnt="0"/>
      <dgm:spPr/>
    </dgm:pt>
    <dgm:pt modelId="{B7F0E8C0-D5AD-4E37-9E85-24E673A19E7E}" type="pres">
      <dgm:prSet presAssocID="{B89DC1E0-F163-4246-AEAE-CFCAF9E44D24}" presName="horz2" presStyleCnt="0"/>
      <dgm:spPr/>
    </dgm:pt>
    <dgm:pt modelId="{1EEAE35A-9F14-4F28-ABDF-B5A683796C69}" type="pres">
      <dgm:prSet presAssocID="{B89DC1E0-F163-4246-AEAE-CFCAF9E44D24}" presName="horzSpace2" presStyleCnt="0"/>
      <dgm:spPr/>
    </dgm:pt>
    <dgm:pt modelId="{C27B6203-68EE-4358-8610-F09F2B189B47}" type="pres">
      <dgm:prSet presAssocID="{B89DC1E0-F163-4246-AEAE-CFCAF9E44D24}" presName="tx2" presStyleLbl="revTx" presStyleIdx="4" presStyleCnt="9" custScaleX="127389"/>
      <dgm:spPr/>
      <dgm:t>
        <a:bodyPr/>
        <a:lstStyle/>
        <a:p>
          <a:endParaRPr lang="hr-HR"/>
        </a:p>
      </dgm:t>
    </dgm:pt>
    <dgm:pt modelId="{41562929-6F91-455E-AF00-1C2129B8D8AF}" type="pres">
      <dgm:prSet presAssocID="{B89DC1E0-F163-4246-AEAE-CFCAF9E44D24}" presName="vert2" presStyleCnt="0"/>
      <dgm:spPr/>
    </dgm:pt>
    <dgm:pt modelId="{1047DD70-B7B6-4775-B786-86DEA28D7724}" type="pres">
      <dgm:prSet presAssocID="{B89DC1E0-F163-4246-AEAE-CFCAF9E44D24}" presName="thinLine2b" presStyleLbl="callout" presStyleIdx="3" presStyleCnt="8"/>
      <dgm:spPr/>
    </dgm:pt>
    <dgm:pt modelId="{8F05403D-F35B-4254-AE36-D69470EA83E7}" type="pres">
      <dgm:prSet presAssocID="{B89DC1E0-F163-4246-AEAE-CFCAF9E44D24}" presName="vertSpace2b" presStyleCnt="0"/>
      <dgm:spPr/>
    </dgm:pt>
    <dgm:pt modelId="{3D0A91C9-4187-49F3-85D1-05C86BC4B7D6}" type="pres">
      <dgm:prSet presAssocID="{27AF2941-8758-48B8-804C-AAA57E4CE099}" presName="horz2" presStyleCnt="0"/>
      <dgm:spPr/>
    </dgm:pt>
    <dgm:pt modelId="{42B63490-5309-4F06-AC75-28354619C3E7}" type="pres">
      <dgm:prSet presAssocID="{27AF2941-8758-48B8-804C-AAA57E4CE099}" presName="horzSpace2" presStyleCnt="0"/>
      <dgm:spPr/>
    </dgm:pt>
    <dgm:pt modelId="{E98874B5-829C-4EA9-8C32-D1A92B17A2AF}" type="pres">
      <dgm:prSet presAssocID="{27AF2941-8758-48B8-804C-AAA57E4CE099}" presName="tx2" presStyleLbl="revTx" presStyleIdx="5" presStyleCnt="9"/>
      <dgm:spPr/>
      <dgm:t>
        <a:bodyPr/>
        <a:lstStyle/>
        <a:p>
          <a:endParaRPr lang="hr-HR"/>
        </a:p>
      </dgm:t>
    </dgm:pt>
    <dgm:pt modelId="{E6ADE321-E857-4C0B-9BEA-AB8823127AF5}" type="pres">
      <dgm:prSet presAssocID="{27AF2941-8758-48B8-804C-AAA57E4CE099}" presName="vert2" presStyleCnt="0"/>
      <dgm:spPr/>
    </dgm:pt>
    <dgm:pt modelId="{B68868E4-6548-4557-8F5A-C64052C88848}" type="pres">
      <dgm:prSet presAssocID="{27AF2941-8758-48B8-804C-AAA57E4CE099}" presName="thinLine2b" presStyleLbl="callout" presStyleIdx="4" presStyleCnt="8"/>
      <dgm:spPr/>
    </dgm:pt>
    <dgm:pt modelId="{057714F1-E455-403B-9210-2A1EFF6BF4CE}" type="pres">
      <dgm:prSet presAssocID="{27AF2941-8758-48B8-804C-AAA57E4CE099}" presName="vertSpace2b" presStyleCnt="0"/>
      <dgm:spPr/>
    </dgm:pt>
    <dgm:pt modelId="{DFC502D6-BAFF-4EB7-B2FC-EA1755232808}" type="pres">
      <dgm:prSet presAssocID="{17466CF9-32C3-4407-AF04-3B7C76591E6C}" presName="horz2" presStyleCnt="0"/>
      <dgm:spPr/>
    </dgm:pt>
    <dgm:pt modelId="{D84A774F-FAC7-44B0-804E-8F875884AC77}" type="pres">
      <dgm:prSet presAssocID="{17466CF9-32C3-4407-AF04-3B7C76591E6C}" presName="horzSpace2" presStyleCnt="0"/>
      <dgm:spPr/>
    </dgm:pt>
    <dgm:pt modelId="{F666398E-D174-408E-8567-157F223F15B5}" type="pres">
      <dgm:prSet presAssocID="{17466CF9-32C3-4407-AF04-3B7C76591E6C}" presName="tx2" presStyleLbl="revTx" presStyleIdx="6" presStyleCnt="9" custScaleX="118085"/>
      <dgm:spPr/>
      <dgm:t>
        <a:bodyPr/>
        <a:lstStyle/>
        <a:p>
          <a:endParaRPr lang="hr-HR"/>
        </a:p>
      </dgm:t>
    </dgm:pt>
    <dgm:pt modelId="{379EA83E-82A4-405C-A7CF-EC341DC227D0}" type="pres">
      <dgm:prSet presAssocID="{17466CF9-32C3-4407-AF04-3B7C76591E6C}" presName="vert2" presStyleCnt="0"/>
      <dgm:spPr/>
    </dgm:pt>
    <dgm:pt modelId="{71394E18-716F-483E-B058-78ED3BC8076A}" type="pres">
      <dgm:prSet presAssocID="{17466CF9-32C3-4407-AF04-3B7C76591E6C}" presName="thinLine2b" presStyleLbl="callout" presStyleIdx="5" presStyleCnt="8"/>
      <dgm:spPr/>
    </dgm:pt>
    <dgm:pt modelId="{BCE81017-B232-476D-82B5-A7EAC5804B2D}" type="pres">
      <dgm:prSet presAssocID="{17466CF9-32C3-4407-AF04-3B7C76591E6C}" presName="vertSpace2b" presStyleCnt="0"/>
      <dgm:spPr/>
    </dgm:pt>
    <dgm:pt modelId="{31D7F00B-FFB4-47CB-8F94-E8DA90A4A8D6}" type="pres">
      <dgm:prSet presAssocID="{C53949A9-0213-42BB-BB76-0E7F700AFF58}" presName="horz2" presStyleCnt="0"/>
      <dgm:spPr/>
    </dgm:pt>
    <dgm:pt modelId="{D1EC5527-382F-4CB5-B0A4-C8D1A5188E16}" type="pres">
      <dgm:prSet presAssocID="{C53949A9-0213-42BB-BB76-0E7F700AFF58}" presName="horzSpace2" presStyleCnt="0"/>
      <dgm:spPr/>
    </dgm:pt>
    <dgm:pt modelId="{2EC8CEA3-97D8-4BD6-A1A0-1FE23943763F}" type="pres">
      <dgm:prSet presAssocID="{C53949A9-0213-42BB-BB76-0E7F700AFF58}" presName="tx2" presStyleLbl="revTx" presStyleIdx="7" presStyleCnt="9" custScaleX="127112"/>
      <dgm:spPr/>
      <dgm:t>
        <a:bodyPr/>
        <a:lstStyle/>
        <a:p>
          <a:endParaRPr lang="hr-HR"/>
        </a:p>
      </dgm:t>
    </dgm:pt>
    <dgm:pt modelId="{8F527CF3-8EA0-4487-9517-937F0EED845B}" type="pres">
      <dgm:prSet presAssocID="{C53949A9-0213-42BB-BB76-0E7F700AFF58}" presName="vert2" presStyleCnt="0"/>
      <dgm:spPr/>
    </dgm:pt>
    <dgm:pt modelId="{48301725-6A27-49BC-808D-F702AE9E0F9B}" type="pres">
      <dgm:prSet presAssocID="{C53949A9-0213-42BB-BB76-0E7F700AFF58}" presName="thinLine2b" presStyleLbl="callout" presStyleIdx="6" presStyleCnt="8"/>
      <dgm:spPr/>
    </dgm:pt>
    <dgm:pt modelId="{9074388C-9747-46A7-A1ED-92798735A2A4}" type="pres">
      <dgm:prSet presAssocID="{C53949A9-0213-42BB-BB76-0E7F700AFF58}" presName="vertSpace2b" presStyleCnt="0"/>
      <dgm:spPr/>
    </dgm:pt>
    <dgm:pt modelId="{6F74E491-C5CB-45DF-B3B6-1DB58F2FFC3B}" type="pres">
      <dgm:prSet presAssocID="{6279A1C4-2026-4F9F-B440-A3BD49E1352B}" presName="horz2" presStyleCnt="0"/>
      <dgm:spPr/>
    </dgm:pt>
    <dgm:pt modelId="{64964A25-7C5E-4638-B7FE-0FF8D7EECF28}" type="pres">
      <dgm:prSet presAssocID="{6279A1C4-2026-4F9F-B440-A3BD49E1352B}" presName="horzSpace2" presStyleCnt="0"/>
      <dgm:spPr/>
    </dgm:pt>
    <dgm:pt modelId="{09CDD121-F199-4CAA-B9EF-87B38CC62E81}" type="pres">
      <dgm:prSet presAssocID="{6279A1C4-2026-4F9F-B440-A3BD49E1352B}" presName="tx2" presStyleLbl="revTx" presStyleIdx="8" presStyleCnt="9"/>
      <dgm:spPr/>
      <dgm:t>
        <a:bodyPr/>
        <a:lstStyle/>
        <a:p>
          <a:endParaRPr lang="hr-HR"/>
        </a:p>
      </dgm:t>
    </dgm:pt>
    <dgm:pt modelId="{7FBC684F-D3E0-46A1-AE6A-AEABB86D5A76}" type="pres">
      <dgm:prSet presAssocID="{6279A1C4-2026-4F9F-B440-A3BD49E1352B}" presName="vert2" presStyleCnt="0"/>
      <dgm:spPr/>
    </dgm:pt>
    <dgm:pt modelId="{6722A3EE-F4E2-4537-BE54-C8FC0A85FF17}" type="pres">
      <dgm:prSet presAssocID="{6279A1C4-2026-4F9F-B440-A3BD49E1352B}" presName="thinLine2b" presStyleLbl="callout" presStyleIdx="7" presStyleCnt="8"/>
      <dgm:spPr/>
    </dgm:pt>
    <dgm:pt modelId="{D09673A2-3608-478F-9C54-FCD28B755C97}" type="pres">
      <dgm:prSet presAssocID="{6279A1C4-2026-4F9F-B440-A3BD49E1352B}" presName="vertSpace2b" presStyleCnt="0"/>
      <dgm:spPr/>
    </dgm:pt>
  </dgm:ptLst>
  <dgm:cxnLst>
    <dgm:cxn modelId="{F409E315-E635-44F1-974D-F744456B8603}" srcId="{0D5DA0A1-0EE8-4F06-9E64-30AEAB036F42}" destId="{6552F4F1-5E99-4836-B26F-A8E1DAC674C6}" srcOrd="0" destOrd="0" parTransId="{7D5532A2-09C9-4F18-9A0D-FE8E11300956}" sibTransId="{009E97DF-BE37-47A6-AB5E-54126892EF9B}"/>
    <dgm:cxn modelId="{67C49407-C529-4CF4-8799-39AB125D1D97}" srcId="{6552F4F1-5E99-4836-B26F-A8E1DAC674C6}" destId="{7B20DCA1-D209-4331-A020-A607A9A625A1}" srcOrd="0" destOrd="0" parTransId="{33D85AA1-781F-4C0B-9BB6-BD7F6F328B80}" sibTransId="{AE884EB3-02A9-4D81-A4C3-F1B3E023A70E}"/>
    <dgm:cxn modelId="{AFE74717-DED9-4BE1-8368-B3C41077572B}" srcId="{6552F4F1-5E99-4836-B26F-A8E1DAC674C6}" destId="{6279A1C4-2026-4F9F-B440-A3BD49E1352B}" srcOrd="7" destOrd="0" parTransId="{CA342C0B-237D-410B-A6B5-48E7E5E307B7}" sibTransId="{80E02400-A6AA-438A-93F9-44DDBE30D0F4}"/>
    <dgm:cxn modelId="{4FC02962-7492-4AC8-B4E3-D2921E4C560C}" srcId="{6552F4F1-5E99-4836-B26F-A8E1DAC674C6}" destId="{B89DC1E0-F163-4246-AEAE-CFCAF9E44D24}" srcOrd="3" destOrd="0" parTransId="{4B14D640-A4DE-4BE5-ABB2-966A2C59A688}" sibTransId="{7848DFF3-0E74-4BF6-9C6E-5C348505C3F7}"/>
    <dgm:cxn modelId="{D9DCB045-072D-4E12-BFDD-FACE03A95418}" type="presOf" srcId="{B89DC1E0-F163-4246-AEAE-CFCAF9E44D24}" destId="{C27B6203-68EE-4358-8610-F09F2B189B47}" srcOrd="0" destOrd="0" presId="urn:microsoft.com/office/officeart/2008/layout/LinedList"/>
    <dgm:cxn modelId="{A92EB51A-E286-4D92-B4EA-654371E6578C}" type="presOf" srcId="{17466CF9-32C3-4407-AF04-3B7C76591E6C}" destId="{F666398E-D174-408E-8567-157F223F15B5}" srcOrd="0" destOrd="0" presId="urn:microsoft.com/office/officeart/2008/layout/LinedList"/>
    <dgm:cxn modelId="{DFA0D0A4-0946-4B24-9644-D15E0DE054D3}" type="presOf" srcId="{6279A1C4-2026-4F9F-B440-A3BD49E1352B}" destId="{09CDD121-F199-4CAA-B9EF-87B38CC62E81}" srcOrd="0" destOrd="0" presId="urn:microsoft.com/office/officeart/2008/layout/LinedList"/>
    <dgm:cxn modelId="{849B93CF-BEB4-42B5-AA2D-6886177F4D4A}" type="presOf" srcId="{A2391D0F-0705-43FA-A2A1-6E0102AE9770}" destId="{A390D038-1D1E-4BB2-B93F-B7855AFEDA2C}" srcOrd="0" destOrd="0" presId="urn:microsoft.com/office/officeart/2008/layout/LinedList"/>
    <dgm:cxn modelId="{AF6D0706-3A8D-42D3-B87F-C7F6B2E21C35}" srcId="{6552F4F1-5E99-4836-B26F-A8E1DAC674C6}" destId="{C53949A9-0213-42BB-BB76-0E7F700AFF58}" srcOrd="6" destOrd="0" parTransId="{CC33B9B1-4C2E-4AD8-A8F0-1957938AE073}" sibTransId="{59113E9A-16A2-4343-8BEB-C2C5C0180477}"/>
    <dgm:cxn modelId="{E76D3E72-F149-493C-ACEC-6E3602C72679}" srcId="{6552F4F1-5E99-4836-B26F-A8E1DAC674C6}" destId="{A2391D0F-0705-43FA-A2A1-6E0102AE9770}" srcOrd="2" destOrd="0" parTransId="{26295EC5-8165-4FD1-A225-15E0D854E297}" sibTransId="{D57C01C4-FE2E-4F58-9FE6-5BB7A5124120}"/>
    <dgm:cxn modelId="{3CEA9E9E-379D-42F9-B0F5-E17EC167F174}" srcId="{6552F4F1-5E99-4836-B26F-A8E1DAC674C6}" destId="{ED53E835-38AD-4F13-A391-279445348E81}" srcOrd="1" destOrd="0" parTransId="{6241EF02-2193-4E67-8D79-511ACB65D5E7}" sibTransId="{FCB293D5-7937-4553-8D89-C0BF90471185}"/>
    <dgm:cxn modelId="{AFE09B6F-02FC-4D00-BC9E-688F0540685B}" type="presOf" srcId="{27AF2941-8758-48B8-804C-AAA57E4CE099}" destId="{E98874B5-829C-4EA9-8C32-D1A92B17A2AF}" srcOrd="0" destOrd="0" presId="urn:microsoft.com/office/officeart/2008/layout/LinedList"/>
    <dgm:cxn modelId="{BBDA7D3D-B5E2-4AD5-A4F1-D592E704B807}" type="presOf" srcId="{7B20DCA1-D209-4331-A020-A607A9A625A1}" destId="{73467E8E-F712-4122-8C09-ADAEDDC1B347}" srcOrd="0" destOrd="0" presId="urn:microsoft.com/office/officeart/2008/layout/LinedList"/>
    <dgm:cxn modelId="{E492D2E5-0A49-4DF3-95D6-C7B2CA45A448}" srcId="{6552F4F1-5E99-4836-B26F-A8E1DAC674C6}" destId="{17466CF9-32C3-4407-AF04-3B7C76591E6C}" srcOrd="5" destOrd="0" parTransId="{08BCF9B7-37B1-4E19-863F-2867D752047A}" sibTransId="{AFA79C7A-580D-493E-AFD8-CA072554F939}"/>
    <dgm:cxn modelId="{425399DF-981E-4881-AC27-FD1B1B74C9BC}" type="presOf" srcId="{C53949A9-0213-42BB-BB76-0E7F700AFF58}" destId="{2EC8CEA3-97D8-4BD6-A1A0-1FE23943763F}" srcOrd="0" destOrd="0" presId="urn:microsoft.com/office/officeart/2008/layout/LinedList"/>
    <dgm:cxn modelId="{3DC5CA4E-64D9-463E-8033-A177550678AE}" type="presOf" srcId="{ED53E835-38AD-4F13-A391-279445348E81}" destId="{2F9698C1-D522-4623-BE99-55309F725FE7}" srcOrd="0" destOrd="0" presId="urn:microsoft.com/office/officeart/2008/layout/LinedList"/>
    <dgm:cxn modelId="{8AE39D52-84E7-4ED0-935F-E8401A911245}" srcId="{6552F4F1-5E99-4836-B26F-A8E1DAC674C6}" destId="{27AF2941-8758-48B8-804C-AAA57E4CE099}" srcOrd="4" destOrd="0" parTransId="{99F6C967-F7D9-48C1-B07E-05CAA619914D}" sibTransId="{A1107E75-E150-4D08-AA20-58E44B982B79}"/>
    <dgm:cxn modelId="{89E1C263-46B9-46B5-84A6-74FF383B2E6B}" type="presOf" srcId="{0D5DA0A1-0EE8-4F06-9E64-30AEAB036F42}" destId="{8E6DD375-8570-4E98-B0B2-A379B8A2F34E}" srcOrd="0" destOrd="0" presId="urn:microsoft.com/office/officeart/2008/layout/LinedList"/>
    <dgm:cxn modelId="{8274FAC4-12A9-4FAD-B789-EE5E4757FB53}" type="presOf" srcId="{6552F4F1-5E99-4836-B26F-A8E1DAC674C6}" destId="{0AA54A9E-2568-4783-8C9F-8BDA57758E3A}" srcOrd="0" destOrd="0" presId="urn:microsoft.com/office/officeart/2008/layout/LinedList"/>
    <dgm:cxn modelId="{1AFD0CA5-4AA8-48C1-A0EB-4E16131AF3E5}" type="presParOf" srcId="{8E6DD375-8570-4E98-B0B2-A379B8A2F34E}" destId="{F4E0726F-1B2E-4971-9918-C83FA54E6FAE}" srcOrd="0" destOrd="0" presId="urn:microsoft.com/office/officeart/2008/layout/LinedList"/>
    <dgm:cxn modelId="{29AC9420-8E82-41E0-B2D7-72CD49F6013F}" type="presParOf" srcId="{8E6DD375-8570-4E98-B0B2-A379B8A2F34E}" destId="{6324269B-8690-4703-86E6-2799C9418E9D}" srcOrd="1" destOrd="0" presId="urn:microsoft.com/office/officeart/2008/layout/LinedList"/>
    <dgm:cxn modelId="{FC88C67F-49A3-4F05-93B2-CCC43AD129B0}" type="presParOf" srcId="{6324269B-8690-4703-86E6-2799C9418E9D}" destId="{0AA54A9E-2568-4783-8C9F-8BDA57758E3A}" srcOrd="0" destOrd="0" presId="urn:microsoft.com/office/officeart/2008/layout/LinedList"/>
    <dgm:cxn modelId="{EB9D9722-256C-43C0-B914-699D56DD4B83}" type="presParOf" srcId="{6324269B-8690-4703-86E6-2799C9418E9D}" destId="{809E58CA-C5AA-47A8-95B1-DDDCEEA11F7E}" srcOrd="1" destOrd="0" presId="urn:microsoft.com/office/officeart/2008/layout/LinedList"/>
    <dgm:cxn modelId="{DFAF6223-5B97-462C-B6D7-34B3F4810258}" type="presParOf" srcId="{809E58CA-C5AA-47A8-95B1-DDDCEEA11F7E}" destId="{4E7C66B1-BE90-4D0A-ABFD-366EAAE2A9CD}" srcOrd="0" destOrd="0" presId="urn:microsoft.com/office/officeart/2008/layout/LinedList"/>
    <dgm:cxn modelId="{5E8146F6-657E-4CFA-9569-224D62F05156}" type="presParOf" srcId="{809E58CA-C5AA-47A8-95B1-DDDCEEA11F7E}" destId="{881F9161-A4C9-4F90-96AA-A68866464643}" srcOrd="1" destOrd="0" presId="urn:microsoft.com/office/officeart/2008/layout/LinedList"/>
    <dgm:cxn modelId="{8707E279-D0B1-43EB-ABD7-BCF995535039}" type="presParOf" srcId="{881F9161-A4C9-4F90-96AA-A68866464643}" destId="{CEDC4BD2-CBDA-494E-B514-AFA25EA332FB}" srcOrd="0" destOrd="0" presId="urn:microsoft.com/office/officeart/2008/layout/LinedList"/>
    <dgm:cxn modelId="{CEF0A147-6EF4-4F45-B107-1C203C9D68BD}" type="presParOf" srcId="{881F9161-A4C9-4F90-96AA-A68866464643}" destId="{73467E8E-F712-4122-8C09-ADAEDDC1B347}" srcOrd="1" destOrd="0" presId="urn:microsoft.com/office/officeart/2008/layout/LinedList"/>
    <dgm:cxn modelId="{E308D31C-4EA1-4DD3-AF14-3C4FABCCAFCB}" type="presParOf" srcId="{881F9161-A4C9-4F90-96AA-A68866464643}" destId="{932ACD16-5663-49A9-B458-E5B5A07E4BE5}" srcOrd="2" destOrd="0" presId="urn:microsoft.com/office/officeart/2008/layout/LinedList"/>
    <dgm:cxn modelId="{202BE68C-A099-45DC-BE7D-6A9DD141E67C}" type="presParOf" srcId="{809E58CA-C5AA-47A8-95B1-DDDCEEA11F7E}" destId="{1BF325A3-77AE-48E5-9AD6-1D3FAF09E7DB}" srcOrd="2" destOrd="0" presId="urn:microsoft.com/office/officeart/2008/layout/LinedList"/>
    <dgm:cxn modelId="{F68E10FB-BAEF-4E91-B93E-D26392F22D63}" type="presParOf" srcId="{809E58CA-C5AA-47A8-95B1-DDDCEEA11F7E}" destId="{15BDD3F1-6E91-44BB-B4C5-3CC2B1BBD055}" srcOrd="3" destOrd="0" presId="urn:microsoft.com/office/officeart/2008/layout/LinedList"/>
    <dgm:cxn modelId="{D7D40964-F51A-40B5-88FF-08E25BD03A30}" type="presParOf" srcId="{809E58CA-C5AA-47A8-95B1-DDDCEEA11F7E}" destId="{0AA4CBDB-4B8E-4E2E-BC17-1A5117813A14}" srcOrd="4" destOrd="0" presId="urn:microsoft.com/office/officeart/2008/layout/LinedList"/>
    <dgm:cxn modelId="{E2925FB9-660E-47B0-99DC-2B00264BE483}" type="presParOf" srcId="{0AA4CBDB-4B8E-4E2E-BC17-1A5117813A14}" destId="{A347A277-D2CE-4026-800E-2D2B062B1E47}" srcOrd="0" destOrd="0" presId="urn:microsoft.com/office/officeart/2008/layout/LinedList"/>
    <dgm:cxn modelId="{13929EC9-EC23-4453-9277-23E36BB053A0}" type="presParOf" srcId="{0AA4CBDB-4B8E-4E2E-BC17-1A5117813A14}" destId="{2F9698C1-D522-4623-BE99-55309F725FE7}" srcOrd="1" destOrd="0" presId="urn:microsoft.com/office/officeart/2008/layout/LinedList"/>
    <dgm:cxn modelId="{6AEB7F32-07BC-4222-AF5E-859BB7DE5159}" type="presParOf" srcId="{0AA4CBDB-4B8E-4E2E-BC17-1A5117813A14}" destId="{070070BB-F69A-4EBF-85CD-93F4CC361A1D}" srcOrd="2" destOrd="0" presId="urn:microsoft.com/office/officeart/2008/layout/LinedList"/>
    <dgm:cxn modelId="{755F12F5-AEEA-4A16-BD95-B8BD59CFA5E6}" type="presParOf" srcId="{809E58CA-C5AA-47A8-95B1-DDDCEEA11F7E}" destId="{C7F0EE99-C179-4B2E-84C1-0074460E959F}" srcOrd="5" destOrd="0" presId="urn:microsoft.com/office/officeart/2008/layout/LinedList"/>
    <dgm:cxn modelId="{B076CCC0-C5AB-4500-B098-EE82C3A72127}" type="presParOf" srcId="{809E58CA-C5AA-47A8-95B1-DDDCEEA11F7E}" destId="{F9FA9DEA-9B04-47B4-92B6-62B56A971BB6}" srcOrd="6" destOrd="0" presId="urn:microsoft.com/office/officeart/2008/layout/LinedList"/>
    <dgm:cxn modelId="{78F70246-6D68-4135-8E7D-07BA8432C1A1}" type="presParOf" srcId="{809E58CA-C5AA-47A8-95B1-DDDCEEA11F7E}" destId="{40EE36F7-9931-43E1-A33C-6CF3E1D05021}" srcOrd="7" destOrd="0" presId="urn:microsoft.com/office/officeart/2008/layout/LinedList"/>
    <dgm:cxn modelId="{6D367FC0-754F-4664-9200-B6DE915C91D6}" type="presParOf" srcId="{40EE36F7-9931-43E1-A33C-6CF3E1D05021}" destId="{D2A9A303-38B8-41EE-8DED-4D255A701166}" srcOrd="0" destOrd="0" presId="urn:microsoft.com/office/officeart/2008/layout/LinedList"/>
    <dgm:cxn modelId="{788C5E9A-97D5-4AC4-9CB3-A191CF4BA66C}" type="presParOf" srcId="{40EE36F7-9931-43E1-A33C-6CF3E1D05021}" destId="{A390D038-1D1E-4BB2-B93F-B7855AFEDA2C}" srcOrd="1" destOrd="0" presId="urn:microsoft.com/office/officeart/2008/layout/LinedList"/>
    <dgm:cxn modelId="{3243B069-1025-42E8-9E64-50BF13275B2F}" type="presParOf" srcId="{40EE36F7-9931-43E1-A33C-6CF3E1D05021}" destId="{5C16A4C8-7FD7-4FF6-BEDD-67CBA55E533A}" srcOrd="2" destOrd="0" presId="urn:microsoft.com/office/officeart/2008/layout/LinedList"/>
    <dgm:cxn modelId="{974D285B-29D4-49CE-91FD-15055BBB1549}" type="presParOf" srcId="{809E58CA-C5AA-47A8-95B1-DDDCEEA11F7E}" destId="{0DC3645F-1FC1-4049-9537-4FDB2130DF9E}" srcOrd="8" destOrd="0" presId="urn:microsoft.com/office/officeart/2008/layout/LinedList"/>
    <dgm:cxn modelId="{E1B6C738-1933-430C-86CC-8056794434C0}" type="presParOf" srcId="{809E58CA-C5AA-47A8-95B1-DDDCEEA11F7E}" destId="{98326660-75D6-47A6-9ED8-3D936433C388}" srcOrd="9" destOrd="0" presId="urn:microsoft.com/office/officeart/2008/layout/LinedList"/>
    <dgm:cxn modelId="{D0321CC6-41C8-46B6-8D7E-1AB4675594AB}" type="presParOf" srcId="{809E58CA-C5AA-47A8-95B1-DDDCEEA11F7E}" destId="{B7F0E8C0-D5AD-4E37-9E85-24E673A19E7E}" srcOrd="10" destOrd="0" presId="urn:microsoft.com/office/officeart/2008/layout/LinedList"/>
    <dgm:cxn modelId="{F81755E8-9246-4746-8F4C-22252CE0A546}" type="presParOf" srcId="{B7F0E8C0-D5AD-4E37-9E85-24E673A19E7E}" destId="{1EEAE35A-9F14-4F28-ABDF-B5A683796C69}" srcOrd="0" destOrd="0" presId="urn:microsoft.com/office/officeart/2008/layout/LinedList"/>
    <dgm:cxn modelId="{5AAB777C-89B1-4144-BE07-1344FC0BAC32}" type="presParOf" srcId="{B7F0E8C0-D5AD-4E37-9E85-24E673A19E7E}" destId="{C27B6203-68EE-4358-8610-F09F2B189B47}" srcOrd="1" destOrd="0" presId="urn:microsoft.com/office/officeart/2008/layout/LinedList"/>
    <dgm:cxn modelId="{11A822F3-81C5-493F-9C32-974CEEB4F9DF}" type="presParOf" srcId="{B7F0E8C0-D5AD-4E37-9E85-24E673A19E7E}" destId="{41562929-6F91-455E-AF00-1C2129B8D8AF}" srcOrd="2" destOrd="0" presId="urn:microsoft.com/office/officeart/2008/layout/LinedList"/>
    <dgm:cxn modelId="{5DA240FB-C89E-40B8-A2C3-AC227D5FC7BA}" type="presParOf" srcId="{809E58CA-C5AA-47A8-95B1-DDDCEEA11F7E}" destId="{1047DD70-B7B6-4775-B786-86DEA28D7724}" srcOrd="11" destOrd="0" presId="urn:microsoft.com/office/officeart/2008/layout/LinedList"/>
    <dgm:cxn modelId="{DE22E62D-4885-4E82-AEC0-CB5969974D4E}" type="presParOf" srcId="{809E58CA-C5AA-47A8-95B1-DDDCEEA11F7E}" destId="{8F05403D-F35B-4254-AE36-D69470EA83E7}" srcOrd="12" destOrd="0" presId="urn:microsoft.com/office/officeart/2008/layout/LinedList"/>
    <dgm:cxn modelId="{FF8E9AD0-9198-4763-A51E-DD456D427FA6}" type="presParOf" srcId="{809E58CA-C5AA-47A8-95B1-DDDCEEA11F7E}" destId="{3D0A91C9-4187-49F3-85D1-05C86BC4B7D6}" srcOrd="13" destOrd="0" presId="urn:microsoft.com/office/officeart/2008/layout/LinedList"/>
    <dgm:cxn modelId="{429B5CC1-1E9F-4E2A-ADEA-74BBFECE0564}" type="presParOf" srcId="{3D0A91C9-4187-49F3-85D1-05C86BC4B7D6}" destId="{42B63490-5309-4F06-AC75-28354619C3E7}" srcOrd="0" destOrd="0" presId="urn:microsoft.com/office/officeart/2008/layout/LinedList"/>
    <dgm:cxn modelId="{27AFDDBD-C794-49BE-900A-E78B7E4FF310}" type="presParOf" srcId="{3D0A91C9-4187-49F3-85D1-05C86BC4B7D6}" destId="{E98874B5-829C-4EA9-8C32-D1A92B17A2AF}" srcOrd="1" destOrd="0" presId="urn:microsoft.com/office/officeart/2008/layout/LinedList"/>
    <dgm:cxn modelId="{51ED8CBB-F89E-449B-84F4-CE4A7E59133C}" type="presParOf" srcId="{3D0A91C9-4187-49F3-85D1-05C86BC4B7D6}" destId="{E6ADE321-E857-4C0B-9BEA-AB8823127AF5}" srcOrd="2" destOrd="0" presId="urn:microsoft.com/office/officeart/2008/layout/LinedList"/>
    <dgm:cxn modelId="{1AFD4941-2754-439A-A7FB-2C0275FFC8AF}" type="presParOf" srcId="{809E58CA-C5AA-47A8-95B1-DDDCEEA11F7E}" destId="{B68868E4-6548-4557-8F5A-C64052C88848}" srcOrd="14" destOrd="0" presId="urn:microsoft.com/office/officeart/2008/layout/LinedList"/>
    <dgm:cxn modelId="{AC04E5FE-8384-405C-9264-28D7B6F54854}" type="presParOf" srcId="{809E58CA-C5AA-47A8-95B1-DDDCEEA11F7E}" destId="{057714F1-E455-403B-9210-2A1EFF6BF4CE}" srcOrd="15" destOrd="0" presId="urn:microsoft.com/office/officeart/2008/layout/LinedList"/>
    <dgm:cxn modelId="{6104601C-E871-475C-B699-9F9FBF4C2FA3}" type="presParOf" srcId="{809E58CA-C5AA-47A8-95B1-DDDCEEA11F7E}" destId="{DFC502D6-BAFF-4EB7-B2FC-EA1755232808}" srcOrd="16" destOrd="0" presId="urn:microsoft.com/office/officeart/2008/layout/LinedList"/>
    <dgm:cxn modelId="{912CDC64-B64A-4341-8110-E0CCE6F1593A}" type="presParOf" srcId="{DFC502D6-BAFF-4EB7-B2FC-EA1755232808}" destId="{D84A774F-FAC7-44B0-804E-8F875884AC77}" srcOrd="0" destOrd="0" presId="urn:microsoft.com/office/officeart/2008/layout/LinedList"/>
    <dgm:cxn modelId="{C063FC71-29B3-42C0-92CF-3B4B19DC7A27}" type="presParOf" srcId="{DFC502D6-BAFF-4EB7-B2FC-EA1755232808}" destId="{F666398E-D174-408E-8567-157F223F15B5}" srcOrd="1" destOrd="0" presId="urn:microsoft.com/office/officeart/2008/layout/LinedList"/>
    <dgm:cxn modelId="{A071EE5C-4495-4010-8973-7305194BF299}" type="presParOf" srcId="{DFC502D6-BAFF-4EB7-B2FC-EA1755232808}" destId="{379EA83E-82A4-405C-A7CF-EC341DC227D0}" srcOrd="2" destOrd="0" presId="urn:microsoft.com/office/officeart/2008/layout/LinedList"/>
    <dgm:cxn modelId="{3EB12E6B-1B7A-478B-93B5-3DE3D11F4C10}" type="presParOf" srcId="{809E58CA-C5AA-47A8-95B1-DDDCEEA11F7E}" destId="{71394E18-716F-483E-B058-78ED3BC8076A}" srcOrd="17" destOrd="0" presId="urn:microsoft.com/office/officeart/2008/layout/LinedList"/>
    <dgm:cxn modelId="{27DF0BA4-1E07-481C-B42E-73FC8BF5FBC2}" type="presParOf" srcId="{809E58CA-C5AA-47A8-95B1-DDDCEEA11F7E}" destId="{BCE81017-B232-476D-82B5-A7EAC5804B2D}" srcOrd="18" destOrd="0" presId="urn:microsoft.com/office/officeart/2008/layout/LinedList"/>
    <dgm:cxn modelId="{2D6BFA63-5BA6-401D-B227-EA169C8D72A6}" type="presParOf" srcId="{809E58CA-C5AA-47A8-95B1-DDDCEEA11F7E}" destId="{31D7F00B-FFB4-47CB-8F94-E8DA90A4A8D6}" srcOrd="19" destOrd="0" presId="urn:microsoft.com/office/officeart/2008/layout/LinedList"/>
    <dgm:cxn modelId="{79ADAD73-B7AA-47AE-96B6-0730FE963120}" type="presParOf" srcId="{31D7F00B-FFB4-47CB-8F94-E8DA90A4A8D6}" destId="{D1EC5527-382F-4CB5-B0A4-C8D1A5188E16}" srcOrd="0" destOrd="0" presId="urn:microsoft.com/office/officeart/2008/layout/LinedList"/>
    <dgm:cxn modelId="{63D3A7F2-2EF1-4A39-8B11-AC3B7AC6D53A}" type="presParOf" srcId="{31D7F00B-FFB4-47CB-8F94-E8DA90A4A8D6}" destId="{2EC8CEA3-97D8-4BD6-A1A0-1FE23943763F}" srcOrd="1" destOrd="0" presId="urn:microsoft.com/office/officeart/2008/layout/LinedList"/>
    <dgm:cxn modelId="{02E9E3B4-359B-419E-874C-48207A7EB034}" type="presParOf" srcId="{31D7F00B-FFB4-47CB-8F94-E8DA90A4A8D6}" destId="{8F527CF3-8EA0-4487-9517-937F0EED845B}" srcOrd="2" destOrd="0" presId="urn:microsoft.com/office/officeart/2008/layout/LinedList"/>
    <dgm:cxn modelId="{1724F975-4AE7-4FF4-807E-3D4707EEF344}" type="presParOf" srcId="{809E58CA-C5AA-47A8-95B1-DDDCEEA11F7E}" destId="{48301725-6A27-49BC-808D-F702AE9E0F9B}" srcOrd="20" destOrd="0" presId="urn:microsoft.com/office/officeart/2008/layout/LinedList"/>
    <dgm:cxn modelId="{EA938156-FA58-4AFF-8AF7-4CCE010FFE2A}" type="presParOf" srcId="{809E58CA-C5AA-47A8-95B1-DDDCEEA11F7E}" destId="{9074388C-9747-46A7-A1ED-92798735A2A4}" srcOrd="21" destOrd="0" presId="urn:microsoft.com/office/officeart/2008/layout/LinedList"/>
    <dgm:cxn modelId="{C805B259-CF2B-475E-9506-FA13B8BF1059}" type="presParOf" srcId="{809E58CA-C5AA-47A8-95B1-DDDCEEA11F7E}" destId="{6F74E491-C5CB-45DF-B3B6-1DB58F2FFC3B}" srcOrd="22" destOrd="0" presId="urn:microsoft.com/office/officeart/2008/layout/LinedList"/>
    <dgm:cxn modelId="{DC1C671D-ECDF-4E2D-8F7F-FFEFA91A3B4A}" type="presParOf" srcId="{6F74E491-C5CB-45DF-B3B6-1DB58F2FFC3B}" destId="{64964A25-7C5E-4638-B7FE-0FF8D7EECF28}" srcOrd="0" destOrd="0" presId="urn:microsoft.com/office/officeart/2008/layout/LinedList"/>
    <dgm:cxn modelId="{4388D33D-BBB4-41DC-B3AC-11CD9B054595}" type="presParOf" srcId="{6F74E491-C5CB-45DF-B3B6-1DB58F2FFC3B}" destId="{09CDD121-F199-4CAA-B9EF-87B38CC62E81}" srcOrd="1" destOrd="0" presId="urn:microsoft.com/office/officeart/2008/layout/LinedList"/>
    <dgm:cxn modelId="{FEF03005-0772-47F0-8ACB-0EF8A7646DCC}" type="presParOf" srcId="{6F74E491-C5CB-45DF-B3B6-1DB58F2FFC3B}" destId="{7FBC684F-D3E0-46A1-AE6A-AEABB86D5A76}" srcOrd="2" destOrd="0" presId="urn:microsoft.com/office/officeart/2008/layout/LinedList"/>
    <dgm:cxn modelId="{923A9B25-C227-4EC1-B972-33487F6C08AF}" type="presParOf" srcId="{809E58CA-C5AA-47A8-95B1-DDDCEEA11F7E}" destId="{6722A3EE-F4E2-4537-BE54-C8FC0A85FF17}" srcOrd="23" destOrd="0" presId="urn:microsoft.com/office/officeart/2008/layout/LinedList"/>
    <dgm:cxn modelId="{2D19F918-14D3-4AA2-9E5B-5868ECFB225B}" type="presParOf" srcId="{809E58CA-C5AA-47A8-95B1-DDDCEEA11F7E}" destId="{D09673A2-3608-478F-9C54-FCD28B755C97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5DA0A1-0EE8-4F06-9E64-30AEAB036F4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552F4F1-5E99-4836-B26F-A8E1DAC674C6}">
      <dgm:prSet phldrT="[Text]"/>
      <dgm:spPr/>
      <dgm:t>
        <a:bodyPr/>
        <a:lstStyle/>
        <a:p>
          <a:r>
            <a:rPr lang="hr-HR" dirty="0" smtClean="0">
              <a:latin typeface="Book Antiqua" panose="02040602050305030304" pitchFamily="18" charset="0"/>
            </a:rPr>
            <a:t> </a:t>
          </a:r>
          <a:endParaRPr lang="hr-HR" dirty="0">
            <a:latin typeface="Book Antiqua" panose="02040602050305030304" pitchFamily="18" charset="0"/>
          </a:endParaRPr>
        </a:p>
      </dgm:t>
    </dgm:pt>
    <dgm:pt modelId="{7D5532A2-09C9-4F18-9A0D-FE8E11300956}" type="parTrans" cxnId="{F409E315-E635-44F1-974D-F744456B8603}">
      <dgm:prSet/>
      <dgm:spPr/>
      <dgm:t>
        <a:bodyPr/>
        <a:lstStyle/>
        <a:p>
          <a:endParaRPr lang="hr-HR">
            <a:latin typeface="Book Antiqua" panose="02040602050305030304" pitchFamily="18" charset="0"/>
          </a:endParaRPr>
        </a:p>
      </dgm:t>
    </dgm:pt>
    <dgm:pt modelId="{009E97DF-BE37-47A6-AB5E-54126892EF9B}" type="sibTrans" cxnId="{F409E315-E635-44F1-974D-F744456B8603}">
      <dgm:prSet/>
      <dgm:spPr/>
      <dgm:t>
        <a:bodyPr/>
        <a:lstStyle/>
        <a:p>
          <a:endParaRPr lang="hr-HR">
            <a:latin typeface="Book Antiqua" panose="02040602050305030304" pitchFamily="18" charset="0"/>
          </a:endParaRPr>
        </a:p>
      </dgm:t>
    </dgm:pt>
    <dgm:pt modelId="{7B20DCA1-D209-4331-A020-A607A9A625A1}">
      <dgm:prSet phldrT="[Text]" custT="1"/>
      <dgm:spPr/>
      <dgm:t>
        <a:bodyPr anchor="ctr"/>
        <a:lstStyle/>
        <a:p>
          <a:r>
            <a:rPr lang="hr-HR" sz="2800" b="1" cap="small" baseline="0" dirty="0" err="1" smtClean="0">
              <a:solidFill>
                <a:schemeClr val="accent1"/>
              </a:solidFill>
              <a:latin typeface="Book Antiqua" panose="02040602050305030304" pitchFamily="18" charset="0"/>
            </a:rPr>
            <a:t>Ramljakov</a:t>
          </a:r>
          <a:r>
            <a:rPr lang="hr-HR" sz="2800" b="1" cap="small" baseline="0" dirty="0" smtClean="0">
              <a:solidFill>
                <a:schemeClr val="accent1"/>
              </a:solidFill>
              <a:latin typeface="Book Antiqua" panose="02040602050305030304" pitchFamily="18" charset="0"/>
            </a:rPr>
            <a:t> plan</a:t>
          </a:r>
          <a:endParaRPr lang="hr-HR" sz="2800" b="1" cap="small" baseline="0" dirty="0">
            <a:solidFill>
              <a:schemeClr val="accent1"/>
            </a:solidFill>
            <a:latin typeface="Book Antiqua" panose="02040602050305030304" pitchFamily="18" charset="0"/>
          </a:endParaRPr>
        </a:p>
      </dgm:t>
    </dgm:pt>
    <dgm:pt modelId="{33D85AA1-781F-4C0B-9BB6-BD7F6F328B80}" type="parTrans" cxnId="{67C49407-C529-4CF4-8799-39AB125D1D97}">
      <dgm:prSet/>
      <dgm:spPr/>
      <dgm:t>
        <a:bodyPr/>
        <a:lstStyle/>
        <a:p>
          <a:endParaRPr lang="hr-HR">
            <a:latin typeface="Book Antiqua" panose="02040602050305030304" pitchFamily="18" charset="0"/>
          </a:endParaRPr>
        </a:p>
      </dgm:t>
    </dgm:pt>
    <dgm:pt modelId="{AE884EB3-02A9-4D81-A4C3-F1B3E023A70E}" type="sibTrans" cxnId="{67C49407-C529-4CF4-8799-39AB125D1D97}">
      <dgm:prSet/>
      <dgm:spPr/>
      <dgm:t>
        <a:bodyPr/>
        <a:lstStyle/>
        <a:p>
          <a:endParaRPr lang="hr-HR">
            <a:latin typeface="Book Antiqua" panose="02040602050305030304" pitchFamily="18" charset="0"/>
          </a:endParaRPr>
        </a:p>
      </dgm:t>
    </dgm:pt>
    <dgm:pt modelId="{ED53E835-38AD-4F13-A391-279445348E81}">
      <dgm:prSet phldrT="[Text]"/>
      <dgm:spPr/>
      <dgm:t>
        <a:bodyPr anchor="ctr"/>
        <a:lstStyle/>
        <a:p>
          <a:pPr>
            <a:spcBef>
              <a:spcPts val="600"/>
            </a:spcBef>
          </a:pPr>
          <a:r>
            <a:rPr lang="hr-HR" dirty="0" smtClean="0">
              <a:latin typeface="Book Antiqua" panose="02040602050305030304" pitchFamily="18" charset="0"/>
            </a:rPr>
            <a:t>Prosječni otpisi dobavljačima 70%</a:t>
          </a:r>
          <a:endParaRPr lang="hr-HR" dirty="0">
            <a:latin typeface="Book Antiqua" panose="02040602050305030304" pitchFamily="18" charset="0"/>
          </a:endParaRPr>
        </a:p>
      </dgm:t>
    </dgm:pt>
    <dgm:pt modelId="{6241EF02-2193-4E67-8D79-511ACB65D5E7}" type="parTrans" cxnId="{3CEA9E9E-379D-42F9-B0F5-E17EC167F174}">
      <dgm:prSet/>
      <dgm:spPr/>
      <dgm:t>
        <a:bodyPr/>
        <a:lstStyle/>
        <a:p>
          <a:endParaRPr lang="hr-HR">
            <a:latin typeface="Book Antiqua" panose="02040602050305030304" pitchFamily="18" charset="0"/>
          </a:endParaRPr>
        </a:p>
      </dgm:t>
    </dgm:pt>
    <dgm:pt modelId="{FCB293D5-7937-4553-8D89-C0BF90471185}" type="sibTrans" cxnId="{3CEA9E9E-379D-42F9-B0F5-E17EC167F174}">
      <dgm:prSet/>
      <dgm:spPr/>
      <dgm:t>
        <a:bodyPr/>
        <a:lstStyle/>
        <a:p>
          <a:endParaRPr lang="hr-HR">
            <a:latin typeface="Book Antiqua" panose="02040602050305030304" pitchFamily="18" charset="0"/>
          </a:endParaRPr>
        </a:p>
      </dgm:t>
    </dgm:pt>
    <dgm:pt modelId="{DFD9BD79-6CC2-4253-B865-7F600DC5D696}">
      <dgm:prSet phldrT="[Text]"/>
      <dgm:spPr/>
      <dgm:t>
        <a:bodyPr anchor="ctr"/>
        <a:lstStyle/>
        <a:p>
          <a:pPr>
            <a:spcBef>
              <a:spcPts val="600"/>
            </a:spcBef>
          </a:pPr>
          <a:r>
            <a:rPr lang="hr-HR" dirty="0" smtClean="0">
              <a:latin typeface="Book Antiqua" panose="02040602050305030304" pitchFamily="18" charset="0"/>
            </a:rPr>
            <a:t>Temeljen na </a:t>
          </a:r>
          <a:r>
            <a:rPr lang="hr-HR" dirty="0" err="1" smtClean="0">
              <a:latin typeface="Book Antiqua" panose="02040602050305030304" pitchFamily="18" charset="0"/>
            </a:rPr>
            <a:t>knjigovod</a:t>
          </a:r>
          <a:r>
            <a:rPr lang="hr-HR" dirty="0" smtClean="0">
              <a:latin typeface="Book Antiqua" panose="02040602050305030304" pitchFamily="18" charset="0"/>
            </a:rPr>
            <a:t>.  (likvidacijskoj) vrij. imovine</a:t>
          </a:r>
          <a:endParaRPr lang="hr-HR" dirty="0">
            <a:latin typeface="Book Antiqua" panose="02040602050305030304" pitchFamily="18" charset="0"/>
          </a:endParaRPr>
        </a:p>
      </dgm:t>
    </dgm:pt>
    <dgm:pt modelId="{B21BA6A2-C902-499A-B8DF-BFE797734D61}" type="parTrans" cxnId="{4D876E7C-6955-45DC-9B70-F0033ADBD464}">
      <dgm:prSet/>
      <dgm:spPr/>
      <dgm:t>
        <a:bodyPr/>
        <a:lstStyle/>
        <a:p>
          <a:endParaRPr lang="hr-HR"/>
        </a:p>
      </dgm:t>
    </dgm:pt>
    <dgm:pt modelId="{2126B013-5A9E-48C9-88A9-DE4E6F3EC4A1}" type="sibTrans" cxnId="{4D876E7C-6955-45DC-9B70-F0033ADBD464}">
      <dgm:prSet/>
      <dgm:spPr/>
      <dgm:t>
        <a:bodyPr/>
        <a:lstStyle/>
        <a:p>
          <a:endParaRPr lang="hr-HR"/>
        </a:p>
      </dgm:t>
    </dgm:pt>
    <dgm:pt modelId="{230A1CE6-33F9-4381-B860-C47F764939ED}">
      <dgm:prSet phldrT="[Text]"/>
      <dgm:spPr/>
      <dgm:t>
        <a:bodyPr anchor="ctr"/>
        <a:lstStyle/>
        <a:p>
          <a:pPr>
            <a:spcBef>
              <a:spcPts val="600"/>
            </a:spcBef>
          </a:pPr>
          <a:r>
            <a:rPr lang="hr-HR" dirty="0" smtClean="0">
              <a:latin typeface="Book Antiqua" panose="02040602050305030304" pitchFamily="18" charset="0"/>
            </a:rPr>
            <a:t>Dobavljači se namiruju vlasništvom „novog Agrokora”</a:t>
          </a:r>
          <a:endParaRPr lang="hr-HR" dirty="0">
            <a:latin typeface="Book Antiqua" panose="02040602050305030304" pitchFamily="18" charset="0"/>
          </a:endParaRPr>
        </a:p>
      </dgm:t>
    </dgm:pt>
    <dgm:pt modelId="{B6797B45-0B14-4F68-988C-2E3D291DC15F}" type="parTrans" cxnId="{DCE38AD8-5036-4C35-A37C-AABEE0EB4CFC}">
      <dgm:prSet/>
      <dgm:spPr/>
      <dgm:t>
        <a:bodyPr/>
        <a:lstStyle/>
        <a:p>
          <a:endParaRPr lang="hr-HR"/>
        </a:p>
      </dgm:t>
    </dgm:pt>
    <dgm:pt modelId="{EFC5CA79-711F-4647-93A5-20FCAF777B65}" type="sibTrans" cxnId="{DCE38AD8-5036-4C35-A37C-AABEE0EB4CFC}">
      <dgm:prSet/>
      <dgm:spPr/>
      <dgm:t>
        <a:bodyPr/>
        <a:lstStyle/>
        <a:p>
          <a:endParaRPr lang="hr-HR"/>
        </a:p>
      </dgm:t>
    </dgm:pt>
    <dgm:pt modelId="{673189F1-AF6B-49F2-A828-C06CDD866AF7}">
      <dgm:prSet phldrT="[Text]"/>
      <dgm:spPr/>
      <dgm:t>
        <a:bodyPr anchor="ctr"/>
        <a:lstStyle/>
        <a:p>
          <a:pPr>
            <a:spcBef>
              <a:spcPts val="600"/>
            </a:spcBef>
          </a:pPr>
          <a:r>
            <a:rPr lang="hr-HR" dirty="0" smtClean="0">
              <a:latin typeface="Book Antiqua" panose="02040602050305030304" pitchFamily="18" charset="0"/>
            </a:rPr>
            <a:t>Neusklađen s pravnom stečevinom EU</a:t>
          </a:r>
          <a:endParaRPr lang="hr-HR" dirty="0">
            <a:latin typeface="Book Antiqua" panose="02040602050305030304" pitchFamily="18" charset="0"/>
          </a:endParaRPr>
        </a:p>
      </dgm:t>
    </dgm:pt>
    <dgm:pt modelId="{EF54CAD8-5D1D-4551-99C7-2DB31E3038F2}" type="parTrans" cxnId="{9D0AFF8F-7FA2-43B6-8CB1-7CC1D578E110}">
      <dgm:prSet/>
      <dgm:spPr/>
      <dgm:t>
        <a:bodyPr/>
        <a:lstStyle/>
        <a:p>
          <a:endParaRPr lang="hr-HR"/>
        </a:p>
      </dgm:t>
    </dgm:pt>
    <dgm:pt modelId="{589A41DC-F64F-43C3-95B5-86C766CE0CDC}" type="sibTrans" cxnId="{9D0AFF8F-7FA2-43B6-8CB1-7CC1D578E110}">
      <dgm:prSet/>
      <dgm:spPr/>
      <dgm:t>
        <a:bodyPr/>
        <a:lstStyle/>
        <a:p>
          <a:endParaRPr lang="hr-HR"/>
        </a:p>
      </dgm:t>
    </dgm:pt>
    <dgm:pt modelId="{7E6FEB2D-C0BB-4F93-B2DA-0113C02937D7}">
      <dgm:prSet phldrT="[Text]"/>
      <dgm:spPr/>
      <dgm:t>
        <a:bodyPr anchor="ctr"/>
        <a:lstStyle/>
        <a:p>
          <a:pPr>
            <a:spcBef>
              <a:spcPts val="600"/>
            </a:spcBef>
          </a:pPr>
          <a:r>
            <a:rPr lang="hr-HR" dirty="0" smtClean="0">
              <a:latin typeface="Book Antiqua" panose="02040602050305030304" pitchFamily="18" charset="0"/>
            </a:rPr>
            <a:t>„novi Agrokor” u Nizozemskoj</a:t>
          </a:r>
          <a:endParaRPr lang="hr-HR" dirty="0">
            <a:latin typeface="Book Antiqua" panose="02040602050305030304" pitchFamily="18" charset="0"/>
          </a:endParaRPr>
        </a:p>
      </dgm:t>
    </dgm:pt>
    <dgm:pt modelId="{CD895146-8BD2-4EFA-8F97-D3B0C60C553E}" type="parTrans" cxnId="{111A95E9-F579-4B4B-91A4-B2E782A2AE3C}">
      <dgm:prSet/>
      <dgm:spPr/>
      <dgm:t>
        <a:bodyPr/>
        <a:lstStyle/>
        <a:p>
          <a:endParaRPr lang="hr-HR"/>
        </a:p>
      </dgm:t>
    </dgm:pt>
    <dgm:pt modelId="{54EA3628-90FA-41EC-9513-28E5CB8DC0C4}" type="sibTrans" cxnId="{111A95E9-F579-4B4B-91A4-B2E782A2AE3C}">
      <dgm:prSet/>
      <dgm:spPr/>
      <dgm:t>
        <a:bodyPr/>
        <a:lstStyle/>
        <a:p>
          <a:endParaRPr lang="hr-HR"/>
        </a:p>
      </dgm:t>
    </dgm:pt>
    <dgm:pt modelId="{9E8EC9F3-8B8D-42A5-93F1-D6A665632AF4}">
      <dgm:prSet phldrT="[Text]"/>
      <dgm:spPr/>
      <dgm:t>
        <a:bodyPr anchor="ctr"/>
        <a:lstStyle/>
        <a:p>
          <a:pPr>
            <a:spcBef>
              <a:spcPts val="600"/>
            </a:spcBef>
          </a:pPr>
          <a:r>
            <a:rPr lang="hr-HR" dirty="0" smtClean="0">
              <a:latin typeface="Book Antiqua" panose="02040602050305030304" pitchFamily="18" charset="0"/>
            </a:rPr>
            <a:t>U restrukturiranje matice „uvlače se” zdrave i likvidne tvrtke</a:t>
          </a:r>
          <a:endParaRPr lang="hr-HR" dirty="0">
            <a:latin typeface="Book Antiqua" panose="02040602050305030304" pitchFamily="18" charset="0"/>
          </a:endParaRPr>
        </a:p>
      </dgm:t>
    </dgm:pt>
    <dgm:pt modelId="{45D3B1FD-94CD-4413-9075-FDEE7A6881E2}" type="parTrans" cxnId="{BE5120BC-9EDD-45C0-B56A-0C68E12578F7}">
      <dgm:prSet/>
      <dgm:spPr/>
      <dgm:t>
        <a:bodyPr/>
        <a:lstStyle/>
        <a:p>
          <a:endParaRPr lang="hr-HR"/>
        </a:p>
      </dgm:t>
    </dgm:pt>
    <dgm:pt modelId="{55AE0713-780B-48DF-906C-F5A4385D5C69}" type="sibTrans" cxnId="{BE5120BC-9EDD-45C0-B56A-0C68E12578F7}">
      <dgm:prSet/>
      <dgm:spPr/>
      <dgm:t>
        <a:bodyPr/>
        <a:lstStyle/>
        <a:p>
          <a:endParaRPr lang="hr-HR"/>
        </a:p>
      </dgm:t>
    </dgm:pt>
    <dgm:pt modelId="{4912404E-8AAC-43ED-B4C9-73AE9E3D5436}">
      <dgm:prSet phldrT="[Text]"/>
      <dgm:spPr/>
      <dgm:t>
        <a:bodyPr anchor="ctr"/>
        <a:lstStyle/>
        <a:p>
          <a:pPr>
            <a:spcBef>
              <a:spcPts val="600"/>
            </a:spcBef>
          </a:pPr>
          <a:r>
            <a:rPr lang="hr-HR" dirty="0" smtClean="0">
              <a:latin typeface="Book Antiqua" panose="02040602050305030304" pitchFamily="18" charset="0"/>
            </a:rPr>
            <a:t>Neusklađen s ciljem donošenja LEX-a</a:t>
          </a:r>
          <a:endParaRPr lang="hr-HR" dirty="0">
            <a:latin typeface="Book Antiqua" panose="02040602050305030304" pitchFamily="18" charset="0"/>
          </a:endParaRPr>
        </a:p>
      </dgm:t>
    </dgm:pt>
    <dgm:pt modelId="{C9530C07-03C9-49A6-AF83-95A522FFC0B7}" type="parTrans" cxnId="{BD86608B-05BE-4405-BAC6-92BDE0D0BBD2}">
      <dgm:prSet/>
      <dgm:spPr/>
      <dgm:t>
        <a:bodyPr/>
        <a:lstStyle/>
        <a:p>
          <a:endParaRPr lang="hr-HR"/>
        </a:p>
      </dgm:t>
    </dgm:pt>
    <dgm:pt modelId="{29B661CF-80EA-4A87-A646-4B13A36AD123}" type="sibTrans" cxnId="{BD86608B-05BE-4405-BAC6-92BDE0D0BBD2}">
      <dgm:prSet/>
      <dgm:spPr/>
      <dgm:t>
        <a:bodyPr/>
        <a:lstStyle/>
        <a:p>
          <a:endParaRPr lang="hr-HR"/>
        </a:p>
      </dgm:t>
    </dgm:pt>
    <dgm:pt modelId="{8E6DD375-8570-4E98-B0B2-A379B8A2F34E}" type="pres">
      <dgm:prSet presAssocID="{0D5DA0A1-0EE8-4F06-9E64-30AEAB036F4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F4E0726F-1B2E-4971-9918-C83FA54E6FAE}" type="pres">
      <dgm:prSet presAssocID="{6552F4F1-5E99-4836-B26F-A8E1DAC674C6}" presName="thickLine" presStyleLbl="alignNode1" presStyleIdx="0" presStyleCnt="1"/>
      <dgm:spPr/>
    </dgm:pt>
    <dgm:pt modelId="{6324269B-8690-4703-86E6-2799C9418E9D}" type="pres">
      <dgm:prSet presAssocID="{6552F4F1-5E99-4836-B26F-A8E1DAC674C6}" presName="horz1" presStyleCnt="0"/>
      <dgm:spPr/>
    </dgm:pt>
    <dgm:pt modelId="{0AA54A9E-2568-4783-8C9F-8BDA57758E3A}" type="pres">
      <dgm:prSet presAssocID="{6552F4F1-5E99-4836-B26F-A8E1DAC674C6}" presName="tx1" presStyleLbl="revTx" presStyleIdx="0" presStyleCnt="9" custFlipHor="1" custScaleX="2812"/>
      <dgm:spPr/>
      <dgm:t>
        <a:bodyPr/>
        <a:lstStyle/>
        <a:p>
          <a:endParaRPr lang="hr-HR"/>
        </a:p>
      </dgm:t>
    </dgm:pt>
    <dgm:pt modelId="{809E58CA-C5AA-47A8-95B1-DDDCEEA11F7E}" type="pres">
      <dgm:prSet presAssocID="{6552F4F1-5E99-4836-B26F-A8E1DAC674C6}" presName="vert1" presStyleCnt="0"/>
      <dgm:spPr/>
    </dgm:pt>
    <dgm:pt modelId="{4E7C66B1-BE90-4D0A-ABFD-366EAAE2A9CD}" type="pres">
      <dgm:prSet presAssocID="{7B20DCA1-D209-4331-A020-A607A9A625A1}" presName="vertSpace2a" presStyleCnt="0"/>
      <dgm:spPr/>
    </dgm:pt>
    <dgm:pt modelId="{881F9161-A4C9-4F90-96AA-A68866464643}" type="pres">
      <dgm:prSet presAssocID="{7B20DCA1-D209-4331-A020-A607A9A625A1}" presName="horz2" presStyleCnt="0"/>
      <dgm:spPr/>
    </dgm:pt>
    <dgm:pt modelId="{CEDC4BD2-CBDA-494E-B514-AFA25EA332FB}" type="pres">
      <dgm:prSet presAssocID="{7B20DCA1-D209-4331-A020-A607A9A625A1}" presName="horzSpace2" presStyleCnt="0"/>
      <dgm:spPr/>
    </dgm:pt>
    <dgm:pt modelId="{73467E8E-F712-4122-8C09-ADAEDDC1B347}" type="pres">
      <dgm:prSet presAssocID="{7B20DCA1-D209-4331-A020-A607A9A625A1}" presName="tx2" presStyleLbl="revTx" presStyleIdx="1" presStyleCnt="9"/>
      <dgm:spPr/>
      <dgm:t>
        <a:bodyPr/>
        <a:lstStyle/>
        <a:p>
          <a:endParaRPr lang="hr-HR"/>
        </a:p>
      </dgm:t>
    </dgm:pt>
    <dgm:pt modelId="{932ACD16-5663-49A9-B458-E5B5A07E4BE5}" type="pres">
      <dgm:prSet presAssocID="{7B20DCA1-D209-4331-A020-A607A9A625A1}" presName="vert2" presStyleCnt="0"/>
      <dgm:spPr/>
    </dgm:pt>
    <dgm:pt modelId="{1BF325A3-77AE-48E5-9AD6-1D3FAF09E7DB}" type="pres">
      <dgm:prSet presAssocID="{7B20DCA1-D209-4331-A020-A607A9A625A1}" presName="thinLine2b" presStyleLbl="callout" presStyleIdx="0" presStyleCnt="8"/>
      <dgm:spPr/>
    </dgm:pt>
    <dgm:pt modelId="{15BDD3F1-6E91-44BB-B4C5-3CC2B1BBD055}" type="pres">
      <dgm:prSet presAssocID="{7B20DCA1-D209-4331-A020-A607A9A625A1}" presName="vertSpace2b" presStyleCnt="0"/>
      <dgm:spPr/>
    </dgm:pt>
    <dgm:pt modelId="{0AA4CBDB-4B8E-4E2E-BC17-1A5117813A14}" type="pres">
      <dgm:prSet presAssocID="{ED53E835-38AD-4F13-A391-279445348E81}" presName="horz2" presStyleCnt="0"/>
      <dgm:spPr/>
    </dgm:pt>
    <dgm:pt modelId="{A347A277-D2CE-4026-800E-2D2B062B1E47}" type="pres">
      <dgm:prSet presAssocID="{ED53E835-38AD-4F13-A391-279445348E81}" presName="horzSpace2" presStyleCnt="0"/>
      <dgm:spPr/>
    </dgm:pt>
    <dgm:pt modelId="{2F9698C1-D522-4623-BE99-55309F725FE7}" type="pres">
      <dgm:prSet presAssocID="{ED53E835-38AD-4F13-A391-279445348E81}" presName="tx2" presStyleLbl="revTx" presStyleIdx="2" presStyleCnt="9"/>
      <dgm:spPr/>
      <dgm:t>
        <a:bodyPr/>
        <a:lstStyle/>
        <a:p>
          <a:endParaRPr lang="hr-HR"/>
        </a:p>
      </dgm:t>
    </dgm:pt>
    <dgm:pt modelId="{070070BB-F69A-4EBF-85CD-93F4CC361A1D}" type="pres">
      <dgm:prSet presAssocID="{ED53E835-38AD-4F13-A391-279445348E81}" presName="vert2" presStyleCnt="0"/>
      <dgm:spPr/>
    </dgm:pt>
    <dgm:pt modelId="{C7F0EE99-C179-4B2E-84C1-0074460E959F}" type="pres">
      <dgm:prSet presAssocID="{ED53E835-38AD-4F13-A391-279445348E81}" presName="thinLine2b" presStyleLbl="callout" presStyleIdx="1" presStyleCnt="8"/>
      <dgm:spPr/>
    </dgm:pt>
    <dgm:pt modelId="{F9FA9DEA-9B04-47B4-92B6-62B56A971BB6}" type="pres">
      <dgm:prSet presAssocID="{ED53E835-38AD-4F13-A391-279445348E81}" presName="vertSpace2b" presStyleCnt="0"/>
      <dgm:spPr/>
    </dgm:pt>
    <dgm:pt modelId="{30F5C696-EA10-4A82-B907-6CD7D5E9839A}" type="pres">
      <dgm:prSet presAssocID="{DFD9BD79-6CC2-4253-B865-7F600DC5D696}" presName="horz2" presStyleCnt="0"/>
      <dgm:spPr/>
    </dgm:pt>
    <dgm:pt modelId="{2DE52801-BA59-4420-B5F8-4C7F26A77858}" type="pres">
      <dgm:prSet presAssocID="{DFD9BD79-6CC2-4253-B865-7F600DC5D696}" presName="horzSpace2" presStyleCnt="0"/>
      <dgm:spPr/>
    </dgm:pt>
    <dgm:pt modelId="{80908485-8B26-4C12-AA93-38D67A96CEE1}" type="pres">
      <dgm:prSet presAssocID="{DFD9BD79-6CC2-4253-B865-7F600DC5D696}" presName="tx2" presStyleLbl="revTx" presStyleIdx="3" presStyleCnt="9"/>
      <dgm:spPr/>
      <dgm:t>
        <a:bodyPr/>
        <a:lstStyle/>
        <a:p>
          <a:endParaRPr lang="hr-HR"/>
        </a:p>
      </dgm:t>
    </dgm:pt>
    <dgm:pt modelId="{A0B90FCD-0ADA-4D76-926A-32172FD7FA83}" type="pres">
      <dgm:prSet presAssocID="{DFD9BD79-6CC2-4253-B865-7F600DC5D696}" presName="vert2" presStyleCnt="0"/>
      <dgm:spPr/>
    </dgm:pt>
    <dgm:pt modelId="{1BE9F90C-2AEE-40B3-AB2D-79ED5A2EDC79}" type="pres">
      <dgm:prSet presAssocID="{DFD9BD79-6CC2-4253-B865-7F600DC5D696}" presName="thinLine2b" presStyleLbl="callout" presStyleIdx="2" presStyleCnt="8"/>
      <dgm:spPr/>
    </dgm:pt>
    <dgm:pt modelId="{7C3E717C-6FC6-4A18-A3EE-2CE5964E2D87}" type="pres">
      <dgm:prSet presAssocID="{DFD9BD79-6CC2-4253-B865-7F600DC5D696}" presName="vertSpace2b" presStyleCnt="0"/>
      <dgm:spPr/>
    </dgm:pt>
    <dgm:pt modelId="{60172F53-3D77-49B7-96BF-AC88F003BF7A}" type="pres">
      <dgm:prSet presAssocID="{230A1CE6-33F9-4381-B860-C47F764939ED}" presName="horz2" presStyleCnt="0"/>
      <dgm:spPr/>
    </dgm:pt>
    <dgm:pt modelId="{2E1925B1-FFA4-4BFD-8081-1676A0E88C9A}" type="pres">
      <dgm:prSet presAssocID="{230A1CE6-33F9-4381-B860-C47F764939ED}" presName="horzSpace2" presStyleCnt="0"/>
      <dgm:spPr/>
    </dgm:pt>
    <dgm:pt modelId="{B79F9884-B8BE-402F-B585-8764386685CF}" type="pres">
      <dgm:prSet presAssocID="{230A1CE6-33F9-4381-B860-C47F764939ED}" presName="tx2" presStyleLbl="revTx" presStyleIdx="4" presStyleCnt="9"/>
      <dgm:spPr/>
      <dgm:t>
        <a:bodyPr/>
        <a:lstStyle/>
        <a:p>
          <a:endParaRPr lang="hr-HR"/>
        </a:p>
      </dgm:t>
    </dgm:pt>
    <dgm:pt modelId="{2366B848-A657-45E8-BF8C-BD3C5E30D92A}" type="pres">
      <dgm:prSet presAssocID="{230A1CE6-33F9-4381-B860-C47F764939ED}" presName="vert2" presStyleCnt="0"/>
      <dgm:spPr/>
    </dgm:pt>
    <dgm:pt modelId="{03351FF1-2885-44CD-8383-EEF33FE89AB6}" type="pres">
      <dgm:prSet presAssocID="{230A1CE6-33F9-4381-B860-C47F764939ED}" presName="thinLine2b" presStyleLbl="callout" presStyleIdx="3" presStyleCnt="8"/>
      <dgm:spPr/>
    </dgm:pt>
    <dgm:pt modelId="{859E04DE-DAEB-4152-B234-5A12F9C6C935}" type="pres">
      <dgm:prSet presAssocID="{230A1CE6-33F9-4381-B860-C47F764939ED}" presName="vertSpace2b" presStyleCnt="0"/>
      <dgm:spPr/>
    </dgm:pt>
    <dgm:pt modelId="{8FB3F55E-EC0C-4098-AAD0-2E52D098A1D7}" type="pres">
      <dgm:prSet presAssocID="{673189F1-AF6B-49F2-A828-C06CDD866AF7}" presName="horz2" presStyleCnt="0"/>
      <dgm:spPr/>
    </dgm:pt>
    <dgm:pt modelId="{2DD107E2-BB9B-4014-97D9-BB72EFE3DDA7}" type="pres">
      <dgm:prSet presAssocID="{673189F1-AF6B-49F2-A828-C06CDD866AF7}" presName="horzSpace2" presStyleCnt="0"/>
      <dgm:spPr/>
    </dgm:pt>
    <dgm:pt modelId="{7F19C7D8-44D7-4BF9-86C2-0496A7BF66AE}" type="pres">
      <dgm:prSet presAssocID="{673189F1-AF6B-49F2-A828-C06CDD866AF7}" presName="tx2" presStyleLbl="revTx" presStyleIdx="5" presStyleCnt="9"/>
      <dgm:spPr/>
      <dgm:t>
        <a:bodyPr/>
        <a:lstStyle/>
        <a:p>
          <a:endParaRPr lang="hr-HR"/>
        </a:p>
      </dgm:t>
    </dgm:pt>
    <dgm:pt modelId="{A2C2B607-8217-4B75-B0E0-8289C4972BA6}" type="pres">
      <dgm:prSet presAssocID="{673189F1-AF6B-49F2-A828-C06CDD866AF7}" presName="vert2" presStyleCnt="0"/>
      <dgm:spPr/>
    </dgm:pt>
    <dgm:pt modelId="{235E2B32-D68D-4CC2-96B0-D70777B50F01}" type="pres">
      <dgm:prSet presAssocID="{673189F1-AF6B-49F2-A828-C06CDD866AF7}" presName="thinLine2b" presStyleLbl="callout" presStyleIdx="4" presStyleCnt="8"/>
      <dgm:spPr/>
    </dgm:pt>
    <dgm:pt modelId="{5A0D12FB-9EE8-4308-AFD4-493240C2C5E0}" type="pres">
      <dgm:prSet presAssocID="{673189F1-AF6B-49F2-A828-C06CDD866AF7}" presName="vertSpace2b" presStyleCnt="0"/>
      <dgm:spPr/>
    </dgm:pt>
    <dgm:pt modelId="{0BB64D10-37E1-4020-A986-C2823E9EA8A4}" type="pres">
      <dgm:prSet presAssocID="{7E6FEB2D-C0BB-4F93-B2DA-0113C02937D7}" presName="horz2" presStyleCnt="0"/>
      <dgm:spPr/>
    </dgm:pt>
    <dgm:pt modelId="{246FB0BB-3778-4602-83DC-24686EBA9D19}" type="pres">
      <dgm:prSet presAssocID="{7E6FEB2D-C0BB-4F93-B2DA-0113C02937D7}" presName="horzSpace2" presStyleCnt="0"/>
      <dgm:spPr/>
    </dgm:pt>
    <dgm:pt modelId="{6BDE9F55-3BAC-4304-B2FC-F7925B36B844}" type="pres">
      <dgm:prSet presAssocID="{7E6FEB2D-C0BB-4F93-B2DA-0113C02937D7}" presName="tx2" presStyleLbl="revTx" presStyleIdx="6" presStyleCnt="9"/>
      <dgm:spPr/>
      <dgm:t>
        <a:bodyPr/>
        <a:lstStyle/>
        <a:p>
          <a:endParaRPr lang="hr-HR"/>
        </a:p>
      </dgm:t>
    </dgm:pt>
    <dgm:pt modelId="{42282BD5-3220-4201-9E69-1948210879AE}" type="pres">
      <dgm:prSet presAssocID="{7E6FEB2D-C0BB-4F93-B2DA-0113C02937D7}" presName="vert2" presStyleCnt="0"/>
      <dgm:spPr/>
    </dgm:pt>
    <dgm:pt modelId="{F70CDE8A-D54F-4F1B-B8FA-84C0D2E663E0}" type="pres">
      <dgm:prSet presAssocID="{7E6FEB2D-C0BB-4F93-B2DA-0113C02937D7}" presName="thinLine2b" presStyleLbl="callout" presStyleIdx="5" presStyleCnt="8"/>
      <dgm:spPr/>
    </dgm:pt>
    <dgm:pt modelId="{2A5E9DCB-8702-4DE0-87D5-4146096D177C}" type="pres">
      <dgm:prSet presAssocID="{7E6FEB2D-C0BB-4F93-B2DA-0113C02937D7}" presName="vertSpace2b" presStyleCnt="0"/>
      <dgm:spPr/>
    </dgm:pt>
    <dgm:pt modelId="{5DE990A8-3903-4FAF-A40B-D8D37678BC80}" type="pres">
      <dgm:prSet presAssocID="{9E8EC9F3-8B8D-42A5-93F1-D6A665632AF4}" presName="horz2" presStyleCnt="0"/>
      <dgm:spPr/>
    </dgm:pt>
    <dgm:pt modelId="{1C9D73AA-A92C-4673-B394-8FE460687B50}" type="pres">
      <dgm:prSet presAssocID="{9E8EC9F3-8B8D-42A5-93F1-D6A665632AF4}" presName="horzSpace2" presStyleCnt="0"/>
      <dgm:spPr/>
    </dgm:pt>
    <dgm:pt modelId="{F62B5073-D986-4D34-A485-B84E81C12DBF}" type="pres">
      <dgm:prSet presAssocID="{9E8EC9F3-8B8D-42A5-93F1-D6A665632AF4}" presName="tx2" presStyleLbl="revTx" presStyleIdx="7" presStyleCnt="9"/>
      <dgm:spPr/>
      <dgm:t>
        <a:bodyPr/>
        <a:lstStyle/>
        <a:p>
          <a:endParaRPr lang="hr-HR"/>
        </a:p>
      </dgm:t>
    </dgm:pt>
    <dgm:pt modelId="{AFA4C213-DA53-4A2B-BE1C-C405A41CB67B}" type="pres">
      <dgm:prSet presAssocID="{9E8EC9F3-8B8D-42A5-93F1-D6A665632AF4}" presName="vert2" presStyleCnt="0"/>
      <dgm:spPr/>
    </dgm:pt>
    <dgm:pt modelId="{48219D94-D9F8-4F59-B482-07752AB2F7F1}" type="pres">
      <dgm:prSet presAssocID="{9E8EC9F3-8B8D-42A5-93F1-D6A665632AF4}" presName="thinLine2b" presStyleLbl="callout" presStyleIdx="6" presStyleCnt="8"/>
      <dgm:spPr/>
    </dgm:pt>
    <dgm:pt modelId="{79EAB06C-B925-4792-AA1C-E320CED51FF2}" type="pres">
      <dgm:prSet presAssocID="{9E8EC9F3-8B8D-42A5-93F1-D6A665632AF4}" presName="vertSpace2b" presStyleCnt="0"/>
      <dgm:spPr/>
    </dgm:pt>
    <dgm:pt modelId="{1AF0A154-1F96-4B2F-AE9A-E3B017B06E32}" type="pres">
      <dgm:prSet presAssocID="{4912404E-8AAC-43ED-B4C9-73AE9E3D5436}" presName="horz2" presStyleCnt="0"/>
      <dgm:spPr/>
    </dgm:pt>
    <dgm:pt modelId="{25588104-2E75-48C6-AFF7-B35799B0C7FA}" type="pres">
      <dgm:prSet presAssocID="{4912404E-8AAC-43ED-B4C9-73AE9E3D5436}" presName="horzSpace2" presStyleCnt="0"/>
      <dgm:spPr/>
    </dgm:pt>
    <dgm:pt modelId="{DA9D5D71-87FE-4C0A-940F-8EB7513A95BD}" type="pres">
      <dgm:prSet presAssocID="{4912404E-8AAC-43ED-B4C9-73AE9E3D5436}" presName="tx2" presStyleLbl="revTx" presStyleIdx="8" presStyleCnt="9"/>
      <dgm:spPr/>
      <dgm:t>
        <a:bodyPr/>
        <a:lstStyle/>
        <a:p>
          <a:endParaRPr lang="hr-HR"/>
        </a:p>
      </dgm:t>
    </dgm:pt>
    <dgm:pt modelId="{D9828764-2D83-4D92-9647-BD6DDBEC0A07}" type="pres">
      <dgm:prSet presAssocID="{4912404E-8AAC-43ED-B4C9-73AE9E3D5436}" presName="vert2" presStyleCnt="0"/>
      <dgm:spPr/>
    </dgm:pt>
    <dgm:pt modelId="{0FA8E5E7-60A8-4A12-8C98-C0F4F1E738B7}" type="pres">
      <dgm:prSet presAssocID="{4912404E-8AAC-43ED-B4C9-73AE9E3D5436}" presName="thinLine2b" presStyleLbl="callout" presStyleIdx="7" presStyleCnt="8"/>
      <dgm:spPr/>
    </dgm:pt>
    <dgm:pt modelId="{D503F91F-EDF6-45D0-A7B9-087186538388}" type="pres">
      <dgm:prSet presAssocID="{4912404E-8AAC-43ED-B4C9-73AE9E3D5436}" presName="vertSpace2b" presStyleCnt="0"/>
      <dgm:spPr/>
    </dgm:pt>
  </dgm:ptLst>
  <dgm:cxnLst>
    <dgm:cxn modelId="{F409E315-E635-44F1-974D-F744456B8603}" srcId="{0D5DA0A1-0EE8-4F06-9E64-30AEAB036F42}" destId="{6552F4F1-5E99-4836-B26F-A8E1DAC674C6}" srcOrd="0" destOrd="0" parTransId="{7D5532A2-09C9-4F18-9A0D-FE8E11300956}" sibTransId="{009E97DF-BE37-47A6-AB5E-54126892EF9B}"/>
    <dgm:cxn modelId="{C71B7153-3ECC-4ABE-903A-AEB26D83B60A}" type="presOf" srcId="{6552F4F1-5E99-4836-B26F-A8E1DAC674C6}" destId="{0AA54A9E-2568-4783-8C9F-8BDA57758E3A}" srcOrd="0" destOrd="0" presId="urn:microsoft.com/office/officeart/2008/layout/LinedList"/>
    <dgm:cxn modelId="{1E0CAC3C-83DF-46AF-92DC-1EF44803D08E}" type="presOf" srcId="{230A1CE6-33F9-4381-B860-C47F764939ED}" destId="{B79F9884-B8BE-402F-B585-8764386685CF}" srcOrd="0" destOrd="0" presId="urn:microsoft.com/office/officeart/2008/layout/LinedList"/>
    <dgm:cxn modelId="{BE7C3CF7-208F-4AB5-876A-5C0131117E33}" type="presOf" srcId="{9E8EC9F3-8B8D-42A5-93F1-D6A665632AF4}" destId="{F62B5073-D986-4D34-A485-B84E81C12DBF}" srcOrd="0" destOrd="0" presId="urn:microsoft.com/office/officeart/2008/layout/LinedList"/>
    <dgm:cxn modelId="{111A95E9-F579-4B4B-91A4-B2E782A2AE3C}" srcId="{6552F4F1-5E99-4836-B26F-A8E1DAC674C6}" destId="{7E6FEB2D-C0BB-4F93-B2DA-0113C02937D7}" srcOrd="5" destOrd="0" parTransId="{CD895146-8BD2-4EFA-8F97-D3B0C60C553E}" sibTransId="{54EA3628-90FA-41EC-9513-28E5CB8DC0C4}"/>
    <dgm:cxn modelId="{74EABACB-5AC4-48DE-BCC3-4D1F55582F13}" type="presOf" srcId="{7E6FEB2D-C0BB-4F93-B2DA-0113C02937D7}" destId="{6BDE9F55-3BAC-4304-B2FC-F7925B36B844}" srcOrd="0" destOrd="0" presId="urn:microsoft.com/office/officeart/2008/layout/LinedList"/>
    <dgm:cxn modelId="{A62247B8-0EFC-49CD-ABBB-3228B98FCE0C}" type="presOf" srcId="{ED53E835-38AD-4F13-A391-279445348E81}" destId="{2F9698C1-D522-4623-BE99-55309F725FE7}" srcOrd="0" destOrd="0" presId="urn:microsoft.com/office/officeart/2008/layout/LinedList"/>
    <dgm:cxn modelId="{B148F749-32C0-420A-A274-AD95896B1C53}" type="presOf" srcId="{673189F1-AF6B-49F2-A828-C06CDD866AF7}" destId="{7F19C7D8-44D7-4BF9-86C2-0496A7BF66AE}" srcOrd="0" destOrd="0" presId="urn:microsoft.com/office/officeart/2008/layout/LinedList"/>
    <dgm:cxn modelId="{CAD26419-D27B-4D24-9F86-6980CAC5203D}" type="presOf" srcId="{7B20DCA1-D209-4331-A020-A607A9A625A1}" destId="{73467E8E-F712-4122-8C09-ADAEDDC1B347}" srcOrd="0" destOrd="0" presId="urn:microsoft.com/office/officeart/2008/layout/LinedList"/>
    <dgm:cxn modelId="{4D876E7C-6955-45DC-9B70-F0033ADBD464}" srcId="{6552F4F1-5E99-4836-B26F-A8E1DAC674C6}" destId="{DFD9BD79-6CC2-4253-B865-7F600DC5D696}" srcOrd="2" destOrd="0" parTransId="{B21BA6A2-C902-499A-B8DF-BFE797734D61}" sibTransId="{2126B013-5A9E-48C9-88A9-DE4E6F3EC4A1}"/>
    <dgm:cxn modelId="{2DA0FBC7-C833-44EC-84AE-D97596AAAABE}" type="presOf" srcId="{0D5DA0A1-0EE8-4F06-9E64-30AEAB036F42}" destId="{8E6DD375-8570-4E98-B0B2-A379B8A2F34E}" srcOrd="0" destOrd="0" presId="urn:microsoft.com/office/officeart/2008/layout/LinedList"/>
    <dgm:cxn modelId="{67C49407-C529-4CF4-8799-39AB125D1D97}" srcId="{6552F4F1-5E99-4836-B26F-A8E1DAC674C6}" destId="{7B20DCA1-D209-4331-A020-A607A9A625A1}" srcOrd="0" destOrd="0" parTransId="{33D85AA1-781F-4C0B-9BB6-BD7F6F328B80}" sibTransId="{AE884EB3-02A9-4D81-A4C3-F1B3E023A70E}"/>
    <dgm:cxn modelId="{C3E6C8F8-C2DA-40DF-9E86-3B47B86B6F0E}" type="presOf" srcId="{DFD9BD79-6CC2-4253-B865-7F600DC5D696}" destId="{80908485-8B26-4C12-AA93-38D67A96CEE1}" srcOrd="0" destOrd="0" presId="urn:microsoft.com/office/officeart/2008/layout/LinedList"/>
    <dgm:cxn modelId="{BE5120BC-9EDD-45C0-B56A-0C68E12578F7}" srcId="{6552F4F1-5E99-4836-B26F-A8E1DAC674C6}" destId="{9E8EC9F3-8B8D-42A5-93F1-D6A665632AF4}" srcOrd="6" destOrd="0" parTransId="{45D3B1FD-94CD-4413-9075-FDEE7A6881E2}" sibTransId="{55AE0713-780B-48DF-906C-F5A4385D5C69}"/>
    <dgm:cxn modelId="{BD86608B-05BE-4405-BAC6-92BDE0D0BBD2}" srcId="{6552F4F1-5E99-4836-B26F-A8E1DAC674C6}" destId="{4912404E-8AAC-43ED-B4C9-73AE9E3D5436}" srcOrd="7" destOrd="0" parTransId="{C9530C07-03C9-49A6-AF83-95A522FFC0B7}" sibTransId="{29B661CF-80EA-4A87-A646-4B13A36AD123}"/>
    <dgm:cxn modelId="{9D0AFF8F-7FA2-43B6-8CB1-7CC1D578E110}" srcId="{6552F4F1-5E99-4836-B26F-A8E1DAC674C6}" destId="{673189F1-AF6B-49F2-A828-C06CDD866AF7}" srcOrd="4" destOrd="0" parTransId="{EF54CAD8-5D1D-4551-99C7-2DB31E3038F2}" sibTransId="{589A41DC-F64F-43C3-95B5-86C766CE0CDC}"/>
    <dgm:cxn modelId="{3CEA9E9E-379D-42F9-B0F5-E17EC167F174}" srcId="{6552F4F1-5E99-4836-B26F-A8E1DAC674C6}" destId="{ED53E835-38AD-4F13-A391-279445348E81}" srcOrd="1" destOrd="0" parTransId="{6241EF02-2193-4E67-8D79-511ACB65D5E7}" sibTransId="{FCB293D5-7937-4553-8D89-C0BF90471185}"/>
    <dgm:cxn modelId="{539294BC-E432-45D4-A96D-C592FAB64507}" type="presOf" srcId="{4912404E-8AAC-43ED-B4C9-73AE9E3D5436}" destId="{DA9D5D71-87FE-4C0A-940F-8EB7513A95BD}" srcOrd="0" destOrd="0" presId="urn:microsoft.com/office/officeart/2008/layout/LinedList"/>
    <dgm:cxn modelId="{DCE38AD8-5036-4C35-A37C-AABEE0EB4CFC}" srcId="{6552F4F1-5E99-4836-B26F-A8E1DAC674C6}" destId="{230A1CE6-33F9-4381-B860-C47F764939ED}" srcOrd="3" destOrd="0" parTransId="{B6797B45-0B14-4F68-988C-2E3D291DC15F}" sibTransId="{EFC5CA79-711F-4647-93A5-20FCAF777B65}"/>
    <dgm:cxn modelId="{AA771737-AED9-4574-BF66-FA06D46056DD}" type="presParOf" srcId="{8E6DD375-8570-4E98-B0B2-A379B8A2F34E}" destId="{F4E0726F-1B2E-4971-9918-C83FA54E6FAE}" srcOrd="0" destOrd="0" presId="urn:microsoft.com/office/officeart/2008/layout/LinedList"/>
    <dgm:cxn modelId="{BD39414D-76A1-464C-979C-A9F1448DD4F5}" type="presParOf" srcId="{8E6DD375-8570-4E98-B0B2-A379B8A2F34E}" destId="{6324269B-8690-4703-86E6-2799C9418E9D}" srcOrd="1" destOrd="0" presId="urn:microsoft.com/office/officeart/2008/layout/LinedList"/>
    <dgm:cxn modelId="{245F857B-5D63-4A09-BEAD-1CD2A6299F68}" type="presParOf" srcId="{6324269B-8690-4703-86E6-2799C9418E9D}" destId="{0AA54A9E-2568-4783-8C9F-8BDA57758E3A}" srcOrd="0" destOrd="0" presId="urn:microsoft.com/office/officeart/2008/layout/LinedList"/>
    <dgm:cxn modelId="{6F35C832-10FA-42EF-A4FB-4A0BF39FA291}" type="presParOf" srcId="{6324269B-8690-4703-86E6-2799C9418E9D}" destId="{809E58CA-C5AA-47A8-95B1-DDDCEEA11F7E}" srcOrd="1" destOrd="0" presId="urn:microsoft.com/office/officeart/2008/layout/LinedList"/>
    <dgm:cxn modelId="{C122401F-E2FC-4AAD-A143-775CE49C479B}" type="presParOf" srcId="{809E58CA-C5AA-47A8-95B1-DDDCEEA11F7E}" destId="{4E7C66B1-BE90-4D0A-ABFD-366EAAE2A9CD}" srcOrd="0" destOrd="0" presId="urn:microsoft.com/office/officeart/2008/layout/LinedList"/>
    <dgm:cxn modelId="{E9DF2598-6A8D-41E2-939B-DDFA9FDC5775}" type="presParOf" srcId="{809E58CA-C5AA-47A8-95B1-DDDCEEA11F7E}" destId="{881F9161-A4C9-4F90-96AA-A68866464643}" srcOrd="1" destOrd="0" presId="urn:microsoft.com/office/officeart/2008/layout/LinedList"/>
    <dgm:cxn modelId="{BF812AC8-500A-4361-8A67-571AD1FC9626}" type="presParOf" srcId="{881F9161-A4C9-4F90-96AA-A68866464643}" destId="{CEDC4BD2-CBDA-494E-B514-AFA25EA332FB}" srcOrd="0" destOrd="0" presId="urn:microsoft.com/office/officeart/2008/layout/LinedList"/>
    <dgm:cxn modelId="{EEA8FC4B-8C32-438F-B722-FE60BD1B5132}" type="presParOf" srcId="{881F9161-A4C9-4F90-96AA-A68866464643}" destId="{73467E8E-F712-4122-8C09-ADAEDDC1B347}" srcOrd="1" destOrd="0" presId="urn:microsoft.com/office/officeart/2008/layout/LinedList"/>
    <dgm:cxn modelId="{B52339F9-B8FD-4E7B-8A8A-51522F07C26C}" type="presParOf" srcId="{881F9161-A4C9-4F90-96AA-A68866464643}" destId="{932ACD16-5663-49A9-B458-E5B5A07E4BE5}" srcOrd="2" destOrd="0" presId="urn:microsoft.com/office/officeart/2008/layout/LinedList"/>
    <dgm:cxn modelId="{49FDEBD6-9833-46EC-BFB7-9B6F8C35D5BB}" type="presParOf" srcId="{809E58CA-C5AA-47A8-95B1-DDDCEEA11F7E}" destId="{1BF325A3-77AE-48E5-9AD6-1D3FAF09E7DB}" srcOrd="2" destOrd="0" presId="urn:microsoft.com/office/officeart/2008/layout/LinedList"/>
    <dgm:cxn modelId="{A1055F94-834B-4808-8054-0C98456FD105}" type="presParOf" srcId="{809E58CA-C5AA-47A8-95B1-DDDCEEA11F7E}" destId="{15BDD3F1-6E91-44BB-B4C5-3CC2B1BBD055}" srcOrd="3" destOrd="0" presId="urn:microsoft.com/office/officeart/2008/layout/LinedList"/>
    <dgm:cxn modelId="{2A39E198-EC96-4186-AB32-CE662861F2AC}" type="presParOf" srcId="{809E58CA-C5AA-47A8-95B1-DDDCEEA11F7E}" destId="{0AA4CBDB-4B8E-4E2E-BC17-1A5117813A14}" srcOrd="4" destOrd="0" presId="urn:microsoft.com/office/officeart/2008/layout/LinedList"/>
    <dgm:cxn modelId="{9CC37960-F6F7-4029-9B1A-30F1B146C5A8}" type="presParOf" srcId="{0AA4CBDB-4B8E-4E2E-BC17-1A5117813A14}" destId="{A347A277-D2CE-4026-800E-2D2B062B1E47}" srcOrd="0" destOrd="0" presId="urn:microsoft.com/office/officeart/2008/layout/LinedList"/>
    <dgm:cxn modelId="{779EF762-A81E-41D1-AAB5-9944742BE3EB}" type="presParOf" srcId="{0AA4CBDB-4B8E-4E2E-BC17-1A5117813A14}" destId="{2F9698C1-D522-4623-BE99-55309F725FE7}" srcOrd="1" destOrd="0" presId="urn:microsoft.com/office/officeart/2008/layout/LinedList"/>
    <dgm:cxn modelId="{CFE1222C-9546-4F07-90FE-78B91FD746BC}" type="presParOf" srcId="{0AA4CBDB-4B8E-4E2E-BC17-1A5117813A14}" destId="{070070BB-F69A-4EBF-85CD-93F4CC361A1D}" srcOrd="2" destOrd="0" presId="urn:microsoft.com/office/officeart/2008/layout/LinedList"/>
    <dgm:cxn modelId="{F98364CD-727C-409D-8456-0129CBCFE090}" type="presParOf" srcId="{809E58CA-C5AA-47A8-95B1-DDDCEEA11F7E}" destId="{C7F0EE99-C179-4B2E-84C1-0074460E959F}" srcOrd="5" destOrd="0" presId="urn:microsoft.com/office/officeart/2008/layout/LinedList"/>
    <dgm:cxn modelId="{56710A4B-904F-402D-987E-A1A67A935AF5}" type="presParOf" srcId="{809E58CA-C5AA-47A8-95B1-DDDCEEA11F7E}" destId="{F9FA9DEA-9B04-47B4-92B6-62B56A971BB6}" srcOrd="6" destOrd="0" presId="urn:microsoft.com/office/officeart/2008/layout/LinedList"/>
    <dgm:cxn modelId="{C9C8DF5A-1B45-4111-A2DD-D4F213D715FF}" type="presParOf" srcId="{809E58CA-C5AA-47A8-95B1-DDDCEEA11F7E}" destId="{30F5C696-EA10-4A82-B907-6CD7D5E9839A}" srcOrd="7" destOrd="0" presId="urn:microsoft.com/office/officeart/2008/layout/LinedList"/>
    <dgm:cxn modelId="{B667F1C3-BD9F-41BD-9374-9DEF621FE963}" type="presParOf" srcId="{30F5C696-EA10-4A82-B907-6CD7D5E9839A}" destId="{2DE52801-BA59-4420-B5F8-4C7F26A77858}" srcOrd="0" destOrd="0" presId="urn:microsoft.com/office/officeart/2008/layout/LinedList"/>
    <dgm:cxn modelId="{27A02BBE-4895-4507-9E9B-D8FCA92BFCE8}" type="presParOf" srcId="{30F5C696-EA10-4A82-B907-6CD7D5E9839A}" destId="{80908485-8B26-4C12-AA93-38D67A96CEE1}" srcOrd="1" destOrd="0" presId="urn:microsoft.com/office/officeart/2008/layout/LinedList"/>
    <dgm:cxn modelId="{25D4B0EC-8FD7-4361-8C0E-731F570AE121}" type="presParOf" srcId="{30F5C696-EA10-4A82-B907-6CD7D5E9839A}" destId="{A0B90FCD-0ADA-4D76-926A-32172FD7FA83}" srcOrd="2" destOrd="0" presId="urn:microsoft.com/office/officeart/2008/layout/LinedList"/>
    <dgm:cxn modelId="{58C09157-7275-43AD-B7C6-9D548EE38286}" type="presParOf" srcId="{809E58CA-C5AA-47A8-95B1-DDDCEEA11F7E}" destId="{1BE9F90C-2AEE-40B3-AB2D-79ED5A2EDC79}" srcOrd="8" destOrd="0" presId="urn:microsoft.com/office/officeart/2008/layout/LinedList"/>
    <dgm:cxn modelId="{F9D77CC3-30C5-46AF-9E42-CC46551508FE}" type="presParOf" srcId="{809E58CA-C5AA-47A8-95B1-DDDCEEA11F7E}" destId="{7C3E717C-6FC6-4A18-A3EE-2CE5964E2D87}" srcOrd="9" destOrd="0" presId="urn:microsoft.com/office/officeart/2008/layout/LinedList"/>
    <dgm:cxn modelId="{E52A4180-5C1F-40A3-830E-225D8C7B6EEE}" type="presParOf" srcId="{809E58CA-C5AA-47A8-95B1-DDDCEEA11F7E}" destId="{60172F53-3D77-49B7-96BF-AC88F003BF7A}" srcOrd="10" destOrd="0" presId="urn:microsoft.com/office/officeart/2008/layout/LinedList"/>
    <dgm:cxn modelId="{2AEC8C5C-A78D-44EA-9BA6-982A514828EF}" type="presParOf" srcId="{60172F53-3D77-49B7-96BF-AC88F003BF7A}" destId="{2E1925B1-FFA4-4BFD-8081-1676A0E88C9A}" srcOrd="0" destOrd="0" presId="urn:microsoft.com/office/officeart/2008/layout/LinedList"/>
    <dgm:cxn modelId="{63F3BE88-DC5A-434B-A893-AB9FEAF489F9}" type="presParOf" srcId="{60172F53-3D77-49B7-96BF-AC88F003BF7A}" destId="{B79F9884-B8BE-402F-B585-8764386685CF}" srcOrd="1" destOrd="0" presId="urn:microsoft.com/office/officeart/2008/layout/LinedList"/>
    <dgm:cxn modelId="{475E82E1-511A-4999-B8CA-B8BAA18B13FB}" type="presParOf" srcId="{60172F53-3D77-49B7-96BF-AC88F003BF7A}" destId="{2366B848-A657-45E8-BF8C-BD3C5E30D92A}" srcOrd="2" destOrd="0" presId="urn:microsoft.com/office/officeart/2008/layout/LinedList"/>
    <dgm:cxn modelId="{8EE28786-2EEE-47A3-882C-87E2CAF9BD60}" type="presParOf" srcId="{809E58CA-C5AA-47A8-95B1-DDDCEEA11F7E}" destId="{03351FF1-2885-44CD-8383-EEF33FE89AB6}" srcOrd="11" destOrd="0" presId="urn:microsoft.com/office/officeart/2008/layout/LinedList"/>
    <dgm:cxn modelId="{E3773AA4-D85F-4D93-BA50-4B12207ECA8C}" type="presParOf" srcId="{809E58CA-C5AA-47A8-95B1-DDDCEEA11F7E}" destId="{859E04DE-DAEB-4152-B234-5A12F9C6C935}" srcOrd="12" destOrd="0" presId="urn:microsoft.com/office/officeart/2008/layout/LinedList"/>
    <dgm:cxn modelId="{77B578A3-4982-41D6-A809-E8E940F65AAB}" type="presParOf" srcId="{809E58CA-C5AA-47A8-95B1-DDDCEEA11F7E}" destId="{8FB3F55E-EC0C-4098-AAD0-2E52D098A1D7}" srcOrd="13" destOrd="0" presId="urn:microsoft.com/office/officeart/2008/layout/LinedList"/>
    <dgm:cxn modelId="{09D32325-BE2D-4C00-B5AD-EB4C9713E0CD}" type="presParOf" srcId="{8FB3F55E-EC0C-4098-AAD0-2E52D098A1D7}" destId="{2DD107E2-BB9B-4014-97D9-BB72EFE3DDA7}" srcOrd="0" destOrd="0" presId="urn:microsoft.com/office/officeart/2008/layout/LinedList"/>
    <dgm:cxn modelId="{58F21360-9972-4622-8B77-F36F927A5952}" type="presParOf" srcId="{8FB3F55E-EC0C-4098-AAD0-2E52D098A1D7}" destId="{7F19C7D8-44D7-4BF9-86C2-0496A7BF66AE}" srcOrd="1" destOrd="0" presId="urn:microsoft.com/office/officeart/2008/layout/LinedList"/>
    <dgm:cxn modelId="{8492682F-8E0D-42BE-BA93-A0E3CD0A88F6}" type="presParOf" srcId="{8FB3F55E-EC0C-4098-AAD0-2E52D098A1D7}" destId="{A2C2B607-8217-4B75-B0E0-8289C4972BA6}" srcOrd="2" destOrd="0" presId="urn:microsoft.com/office/officeart/2008/layout/LinedList"/>
    <dgm:cxn modelId="{10C90401-50B1-416E-BFD4-7DC8FAB9F95F}" type="presParOf" srcId="{809E58CA-C5AA-47A8-95B1-DDDCEEA11F7E}" destId="{235E2B32-D68D-4CC2-96B0-D70777B50F01}" srcOrd="14" destOrd="0" presId="urn:microsoft.com/office/officeart/2008/layout/LinedList"/>
    <dgm:cxn modelId="{4BC1EBFE-E533-4786-A3A5-EDB8B149B415}" type="presParOf" srcId="{809E58CA-C5AA-47A8-95B1-DDDCEEA11F7E}" destId="{5A0D12FB-9EE8-4308-AFD4-493240C2C5E0}" srcOrd="15" destOrd="0" presId="urn:microsoft.com/office/officeart/2008/layout/LinedList"/>
    <dgm:cxn modelId="{889F945C-F481-40AF-A8C8-2B1338408DB8}" type="presParOf" srcId="{809E58CA-C5AA-47A8-95B1-DDDCEEA11F7E}" destId="{0BB64D10-37E1-4020-A986-C2823E9EA8A4}" srcOrd="16" destOrd="0" presId="urn:microsoft.com/office/officeart/2008/layout/LinedList"/>
    <dgm:cxn modelId="{7A49A7D3-A867-4F90-9B47-77F93A1F5EB0}" type="presParOf" srcId="{0BB64D10-37E1-4020-A986-C2823E9EA8A4}" destId="{246FB0BB-3778-4602-83DC-24686EBA9D19}" srcOrd="0" destOrd="0" presId="urn:microsoft.com/office/officeart/2008/layout/LinedList"/>
    <dgm:cxn modelId="{52C9B26E-EBA7-45A5-B313-288F72A6D708}" type="presParOf" srcId="{0BB64D10-37E1-4020-A986-C2823E9EA8A4}" destId="{6BDE9F55-3BAC-4304-B2FC-F7925B36B844}" srcOrd="1" destOrd="0" presId="urn:microsoft.com/office/officeart/2008/layout/LinedList"/>
    <dgm:cxn modelId="{8AE5A03C-377F-463A-80F6-BEC0B98F4DEE}" type="presParOf" srcId="{0BB64D10-37E1-4020-A986-C2823E9EA8A4}" destId="{42282BD5-3220-4201-9E69-1948210879AE}" srcOrd="2" destOrd="0" presId="urn:microsoft.com/office/officeart/2008/layout/LinedList"/>
    <dgm:cxn modelId="{7FE373C5-2C56-4DF3-BD61-27168F176C84}" type="presParOf" srcId="{809E58CA-C5AA-47A8-95B1-DDDCEEA11F7E}" destId="{F70CDE8A-D54F-4F1B-B8FA-84C0D2E663E0}" srcOrd="17" destOrd="0" presId="urn:microsoft.com/office/officeart/2008/layout/LinedList"/>
    <dgm:cxn modelId="{FE5BFD23-0291-4885-8A95-C9D67DBE8CFC}" type="presParOf" srcId="{809E58CA-C5AA-47A8-95B1-DDDCEEA11F7E}" destId="{2A5E9DCB-8702-4DE0-87D5-4146096D177C}" srcOrd="18" destOrd="0" presId="urn:microsoft.com/office/officeart/2008/layout/LinedList"/>
    <dgm:cxn modelId="{9C67F9C8-23C2-42CD-8F05-CD33605F0758}" type="presParOf" srcId="{809E58CA-C5AA-47A8-95B1-DDDCEEA11F7E}" destId="{5DE990A8-3903-4FAF-A40B-D8D37678BC80}" srcOrd="19" destOrd="0" presId="urn:microsoft.com/office/officeart/2008/layout/LinedList"/>
    <dgm:cxn modelId="{C67929A1-B1C0-4957-9988-3235A4C72062}" type="presParOf" srcId="{5DE990A8-3903-4FAF-A40B-D8D37678BC80}" destId="{1C9D73AA-A92C-4673-B394-8FE460687B50}" srcOrd="0" destOrd="0" presId="urn:microsoft.com/office/officeart/2008/layout/LinedList"/>
    <dgm:cxn modelId="{24B1E02C-A92E-4819-ADC1-8E6B6FB9ACB9}" type="presParOf" srcId="{5DE990A8-3903-4FAF-A40B-D8D37678BC80}" destId="{F62B5073-D986-4D34-A485-B84E81C12DBF}" srcOrd="1" destOrd="0" presId="urn:microsoft.com/office/officeart/2008/layout/LinedList"/>
    <dgm:cxn modelId="{68D658A1-F505-4B0A-88FD-6C92A36EAB93}" type="presParOf" srcId="{5DE990A8-3903-4FAF-A40B-D8D37678BC80}" destId="{AFA4C213-DA53-4A2B-BE1C-C405A41CB67B}" srcOrd="2" destOrd="0" presId="urn:microsoft.com/office/officeart/2008/layout/LinedList"/>
    <dgm:cxn modelId="{FCCC606E-610F-41E7-84C6-F8588177F8D5}" type="presParOf" srcId="{809E58CA-C5AA-47A8-95B1-DDDCEEA11F7E}" destId="{48219D94-D9F8-4F59-B482-07752AB2F7F1}" srcOrd="20" destOrd="0" presId="urn:microsoft.com/office/officeart/2008/layout/LinedList"/>
    <dgm:cxn modelId="{6DB2F336-4DF7-4470-9A6D-0FBFE18FB0CD}" type="presParOf" srcId="{809E58CA-C5AA-47A8-95B1-DDDCEEA11F7E}" destId="{79EAB06C-B925-4792-AA1C-E320CED51FF2}" srcOrd="21" destOrd="0" presId="urn:microsoft.com/office/officeart/2008/layout/LinedList"/>
    <dgm:cxn modelId="{9A844779-D651-40BF-8700-DD06ED15F8A6}" type="presParOf" srcId="{809E58CA-C5AA-47A8-95B1-DDDCEEA11F7E}" destId="{1AF0A154-1F96-4B2F-AE9A-E3B017B06E32}" srcOrd="22" destOrd="0" presId="urn:microsoft.com/office/officeart/2008/layout/LinedList"/>
    <dgm:cxn modelId="{5CA16E21-2D95-4F5F-9D36-CBC22B9B88A3}" type="presParOf" srcId="{1AF0A154-1F96-4B2F-AE9A-E3B017B06E32}" destId="{25588104-2E75-48C6-AFF7-B35799B0C7FA}" srcOrd="0" destOrd="0" presId="urn:microsoft.com/office/officeart/2008/layout/LinedList"/>
    <dgm:cxn modelId="{CD4F6032-79F6-4766-8365-3803B97DF00E}" type="presParOf" srcId="{1AF0A154-1F96-4B2F-AE9A-E3B017B06E32}" destId="{DA9D5D71-87FE-4C0A-940F-8EB7513A95BD}" srcOrd="1" destOrd="0" presId="urn:microsoft.com/office/officeart/2008/layout/LinedList"/>
    <dgm:cxn modelId="{29474A0D-F05C-4AB0-8ADE-4C9286B3CF08}" type="presParOf" srcId="{1AF0A154-1F96-4B2F-AE9A-E3B017B06E32}" destId="{D9828764-2D83-4D92-9647-BD6DDBEC0A07}" srcOrd="2" destOrd="0" presId="urn:microsoft.com/office/officeart/2008/layout/LinedList"/>
    <dgm:cxn modelId="{3821081A-A60C-43F6-A1E1-245FCF533EBC}" type="presParOf" srcId="{809E58CA-C5AA-47A8-95B1-DDDCEEA11F7E}" destId="{0FA8E5E7-60A8-4A12-8C98-C0F4F1E738B7}" srcOrd="23" destOrd="0" presId="urn:microsoft.com/office/officeart/2008/layout/LinedList"/>
    <dgm:cxn modelId="{0496774D-F3F6-45EA-A389-BB0D3AE51158}" type="presParOf" srcId="{809E58CA-C5AA-47A8-95B1-DDDCEEA11F7E}" destId="{D503F91F-EDF6-45D0-A7B9-087186538388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5DA0A1-0EE8-4F06-9E64-30AEAB036F4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552F4F1-5E99-4836-B26F-A8E1DAC674C6}">
      <dgm:prSet phldrT="[Text]" custT="1"/>
      <dgm:spPr/>
      <dgm:t>
        <a:bodyPr/>
        <a:lstStyle/>
        <a:p>
          <a:r>
            <a:rPr lang="hr-HR" sz="2100" dirty="0" smtClean="0">
              <a:latin typeface="Book Antiqua" panose="02040602050305030304" pitchFamily="18" charset="0"/>
            </a:rPr>
            <a:t> </a:t>
          </a:r>
          <a:endParaRPr lang="hr-HR" sz="2100" dirty="0">
            <a:latin typeface="Book Antiqua" panose="02040602050305030304" pitchFamily="18" charset="0"/>
          </a:endParaRPr>
        </a:p>
      </dgm:t>
    </dgm:pt>
    <dgm:pt modelId="{7D5532A2-09C9-4F18-9A0D-FE8E11300956}" type="parTrans" cxnId="{F409E315-E635-44F1-974D-F744456B8603}">
      <dgm:prSet/>
      <dgm:spPr/>
      <dgm:t>
        <a:bodyPr/>
        <a:lstStyle/>
        <a:p>
          <a:endParaRPr lang="hr-HR" sz="2100">
            <a:latin typeface="Book Antiqua" panose="02040602050305030304" pitchFamily="18" charset="0"/>
          </a:endParaRPr>
        </a:p>
      </dgm:t>
    </dgm:pt>
    <dgm:pt modelId="{009E97DF-BE37-47A6-AB5E-54126892EF9B}" type="sibTrans" cxnId="{F409E315-E635-44F1-974D-F744456B8603}">
      <dgm:prSet/>
      <dgm:spPr/>
      <dgm:t>
        <a:bodyPr/>
        <a:lstStyle/>
        <a:p>
          <a:endParaRPr lang="hr-HR" sz="2100">
            <a:latin typeface="Book Antiqua" panose="02040602050305030304" pitchFamily="18" charset="0"/>
          </a:endParaRPr>
        </a:p>
      </dgm:t>
    </dgm:pt>
    <dgm:pt modelId="{7B20DCA1-D209-4331-A020-A607A9A625A1}">
      <dgm:prSet phldrT="[Text]" custT="1"/>
      <dgm:spPr/>
      <dgm:t>
        <a:bodyPr anchor="ctr"/>
        <a:lstStyle/>
        <a:p>
          <a:r>
            <a:rPr lang="hr-HR" sz="2800" b="1" cap="small" baseline="0" dirty="0" smtClean="0">
              <a:solidFill>
                <a:schemeClr val="accent4"/>
              </a:solidFill>
              <a:latin typeface="Book Antiqua" panose="02040602050305030304" pitchFamily="18" charset="0"/>
            </a:rPr>
            <a:t>Plan udruge</a:t>
          </a:r>
          <a:endParaRPr lang="hr-HR" sz="2800" b="1" cap="small" baseline="0" dirty="0">
            <a:solidFill>
              <a:schemeClr val="accent4"/>
            </a:solidFill>
            <a:latin typeface="Book Antiqua" panose="02040602050305030304" pitchFamily="18" charset="0"/>
          </a:endParaRPr>
        </a:p>
      </dgm:t>
    </dgm:pt>
    <dgm:pt modelId="{33D85AA1-781F-4C0B-9BB6-BD7F6F328B80}" type="parTrans" cxnId="{67C49407-C529-4CF4-8799-39AB125D1D97}">
      <dgm:prSet/>
      <dgm:spPr/>
      <dgm:t>
        <a:bodyPr/>
        <a:lstStyle/>
        <a:p>
          <a:endParaRPr lang="hr-HR" sz="2100">
            <a:latin typeface="Book Antiqua" panose="02040602050305030304" pitchFamily="18" charset="0"/>
          </a:endParaRPr>
        </a:p>
      </dgm:t>
    </dgm:pt>
    <dgm:pt modelId="{AE884EB3-02A9-4D81-A4C3-F1B3E023A70E}" type="sibTrans" cxnId="{67C49407-C529-4CF4-8799-39AB125D1D97}">
      <dgm:prSet/>
      <dgm:spPr/>
      <dgm:t>
        <a:bodyPr/>
        <a:lstStyle/>
        <a:p>
          <a:endParaRPr lang="hr-HR" sz="2100">
            <a:latin typeface="Book Antiqua" panose="02040602050305030304" pitchFamily="18" charset="0"/>
          </a:endParaRPr>
        </a:p>
      </dgm:t>
    </dgm:pt>
    <dgm:pt modelId="{ED53E835-38AD-4F13-A391-279445348E81}">
      <dgm:prSet phldrT="[Text]" custT="1"/>
      <dgm:spPr/>
      <dgm:t>
        <a:bodyPr anchor="ctr"/>
        <a:lstStyle/>
        <a:p>
          <a:r>
            <a:rPr lang="hr-HR" sz="2100" dirty="0" smtClean="0">
              <a:latin typeface="Book Antiqua" panose="02040602050305030304" pitchFamily="18" charset="0"/>
            </a:rPr>
            <a:t>Potraživanja dobavljača (bez otpisa) djelomično se pretvaraju u vlasnički udjel Konzuma</a:t>
          </a:r>
        </a:p>
      </dgm:t>
    </dgm:pt>
    <dgm:pt modelId="{6241EF02-2193-4E67-8D79-511ACB65D5E7}" type="parTrans" cxnId="{3CEA9E9E-379D-42F9-B0F5-E17EC167F174}">
      <dgm:prSet/>
      <dgm:spPr/>
      <dgm:t>
        <a:bodyPr/>
        <a:lstStyle/>
        <a:p>
          <a:endParaRPr lang="hr-HR" sz="2100">
            <a:latin typeface="Book Antiqua" panose="02040602050305030304" pitchFamily="18" charset="0"/>
          </a:endParaRPr>
        </a:p>
      </dgm:t>
    </dgm:pt>
    <dgm:pt modelId="{FCB293D5-7937-4553-8D89-C0BF90471185}" type="sibTrans" cxnId="{3CEA9E9E-379D-42F9-B0F5-E17EC167F174}">
      <dgm:prSet/>
      <dgm:spPr/>
      <dgm:t>
        <a:bodyPr/>
        <a:lstStyle/>
        <a:p>
          <a:endParaRPr lang="hr-HR" sz="2100">
            <a:latin typeface="Book Antiqua" panose="02040602050305030304" pitchFamily="18" charset="0"/>
          </a:endParaRPr>
        </a:p>
      </dgm:t>
    </dgm:pt>
    <dgm:pt modelId="{A2391D0F-0705-43FA-A2A1-6E0102AE9770}">
      <dgm:prSet phldrT="[Text]" custT="1"/>
      <dgm:spPr/>
      <dgm:t>
        <a:bodyPr anchor="ctr"/>
        <a:lstStyle/>
        <a:p>
          <a:r>
            <a:rPr lang="hr-HR" sz="2100" dirty="0" smtClean="0">
              <a:latin typeface="Book Antiqua" panose="02040602050305030304" pitchFamily="18" charset="0"/>
            </a:rPr>
            <a:t>Temeljen na fer vrijednostima imovine </a:t>
          </a:r>
        </a:p>
      </dgm:t>
    </dgm:pt>
    <dgm:pt modelId="{26295EC5-8165-4FD1-A225-15E0D854E297}" type="parTrans" cxnId="{E76D3E72-F149-493C-ACEC-6E3602C72679}">
      <dgm:prSet/>
      <dgm:spPr/>
      <dgm:t>
        <a:bodyPr/>
        <a:lstStyle/>
        <a:p>
          <a:endParaRPr lang="hr-HR" sz="2100"/>
        </a:p>
      </dgm:t>
    </dgm:pt>
    <dgm:pt modelId="{D57C01C4-FE2E-4F58-9FE6-5BB7A5124120}" type="sibTrans" cxnId="{E76D3E72-F149-493C-ACEC-6E3602C72679}">
      <dgm:prSet/>
      <dgm:spPr/>
      <dgm:t>
        <a:bodyPr/>
        <a:lstStyle/>
        <a:p>
          <a:endParaRPr lang="hr-HR" sz="2100"/>
        </a:p>
      </dgm:t>
    </dgm:pt>
    <dgm:pt modelId="{B89DC1E0-F163-4246-AEAE-CFCAF9E44D24}">
      <dgm:prSet phldrT="[Text]" custT="1"/>
      <dgm:spPr/>
      <dgm:t>
        <a:bodyPr anchor="ctr"/>
        <a:lstStyle/>
        <a:p>
          <a:r>
            <a:rPr lang="hr-HR" sz="2000" smtClean="0">
              <a:latin typeface="Book Antiqua" panose="02040602050305030304" pitchFamily="18" charset="0"/>
            </a:rPr>
            <a:t>Konzum kontroliraju dobavljači</a:t>
          </a:r>
          <a:endParaRPr lang="hr-HR" sz="1900" dirty="0" smtClean="0">
            <a:latin typeface="Book Antiqua" panose="02040602050305030304" pitchFamily="18" charset="0"/>
          </a:endParaRPr>
        </a:p>
      </dgm:t>
    </dgm:pt>
    <dgm:pt modelId="{4B14D640-A4DE-4BE5-ABB2-966A2C59A688}" type="parTrans" cxnId="{4FC02962-7492-4AC8-B4E3-D2921E4C560C}">
      <dgm:prSet/>
      <dgm:spPr/>
      <dgm:t>
        <a:bodyPr/>
        <a:lstStyle/>
        <a:p>
          <a:endParaRPr lang="hr-HR" sz="2100"/>
        </a:p>
      </dgm:t>
    </dgm:pt>
    <dgm:pt modelId="{7848DFF3-0E74-4BF6-9C6E-5C348505C3F7}" type="sibTrans" cxnId="{4FC02962-7492-4AC8-B4E3-D2921E4C560C}">
      <dgm:prSet/>
      <dgm:spPr/>
      <dgm:t>
        <a:bodyPr/>
        <a:lstStyle/>
        <a:p>
          <a:endParaRPr lang="hr-HR" sz="2100"/>
        </a:p>
      </dgm:t>
    </dgm:pt>
    <dgm:pt modelId="{27AF2941-8758-48B8-804C-AAA57E4CE099}">
      <dgm:prSet phldrT="[Text]" custT="1"/>
      <dgm:spPr/>
      <dgm:t>
        <a:bodyPr anchor="ctr"/>
        <a:lstStyle/>
        <a:p>
          <a:r>
            <a:rPr lang="hr-HR" sz="1700" dirty="0" smtClean="0">
              <a:latin typeface="Book Antiqua" panose="02040602050305030304" pitchFamily="18" charset="0"/>
            </a:rPr>
            <a:t>Usklađen s pravnom stečevinom EU</a:t>
          </a:r>
        </a:p>
      </dgm:t>
    </dgm:pt>
    <dgm:pt modelId="{99F6C967-F7D9-48C1-B07E-05CAA619914D}" type="parTrans" cxnId="{8AE39D52-84E7-4ED0-935F-E8401A911245}">
      <dgm:prSet/>
      <dgm:spPr/>
      <dgm:t>
        <a:bodyPr/>
        <a:lstStyle/>
        <a:p>
          <a:endParaRPr lang="hr-HR" sz="2100"/>
        </a:p>
      </dgm:t>
    </dgm:pt>
    <dgm:pt modelId="{A1107E75-E150-4D08-AA20-58E44B982B79}" type="sibTrans" cxnId="{8AE39D52-84E7-4ED0-935F-E8401A911245}">
      <dgm:prSet/>
      <dgm:spPr/>
      <dgm:t>
        <a:bodyPr/>
        <a:lstStyle/>
        <a:p>
          <a:endParaRPr lang="hr-HR" sz="2100"/>
        </a:p>
      </dgm:t>
    </dgm:pt>
    <dgm:pt modelId="{17466CF9-32C3-4407-AF04-3B7C76591E6C}">
      <dgm:prSet phldrT="[Text]" custT="1"/>
      <dgm:spPr/>
      <dgm:t>
        <a:bodyPr anchor="ctr"/>
        <a:lstStyle/>
        <a:p>
          <a:r>
            <a:rPr lang="hr-HR" sz="2100" dirty="0" smtClean="0">
              <a:latin typeface="Book Antiqua" panose="02040602050305030304" pitchFamily="18" charset="0"/>
            </a:rPr>
            <a:t>restrukturirani </a:t>
          </a:r>
          <a:r>
            <a:rPr lang="hr-HR" sz="2100" dirty="0" smtClean="0">
              <a:latin typeface="Book Antiqua" panose="02040602050305030304" pitchFamily="18" charset="0"/>
            </a:rPr>
            <a:t>u RH na ZSE</a:t>
          </a:r>
        </a:p>
      </dgm:t>
    </dgm:pt>
    <dgm:pt modelId="{08BCF9B7-37B1-4E19-863F-2867D752047A}" type="parTrans" cxnId="{E492D2E5-0A49-4DF3-95D6-C7B2CA45A448}">
      <dgm:prSet/>
      <dgm:spPr/>
      <dgm:t>
        <a:bodyPr/>
        <a:lstStyle/>
        <a:p>
          <a:endParaRPr lang="hr-HR" sz="2100"/>
        </a:p>
      </dgm:t>
    </dgm:pt>
    <dgm:pt modelId="{AFA79C7A-580D-493E-AFD8-CA072554F939}" type="sibTrans" cxnId="{E492D2E5-0A49-4DF3-95D6-C7B2CA45A448}">
      <dgm:prSet/>
      <dgm:spPr/>
      <dgm:t>
        <a:bodyPr/>
        <a:lstStyle/>
        <a:p>
          <a:endParaRPr lang="hr-HR" sz="2100"/>
        </a:p>
      </dgm:t>
    </dgm:pt>
    <dgm:pt modelId="{C53949A9-0213-42BB-BB76-0E7F700AFF58}">
      <dgm:prSet phldrT="[Text]" custT="1"/>
      <dgm:spPr/>
      <dgm:t>
        <a:bodyPr anchor="ctr"/>
        <a:lstStyle/>
        <a:p>
          <a:r>
            <a:rPr lang="hr-HR" sz="2100" dirty="0" smtClean="0">
              <a:latin typeface="Book Antiqua" panose="02040602050305030304" pitchFamily="18" charset="0"/>
            </a:rPr>
            <a:t>Restrukturiraju se samo tvrtke sa </a:t>
          </a:r>
          <a:r>
            <a:rPr lang="hr-HR" sz="2100" dirty="0" err="1" smtClean="0">
              <a:latin typeface="Book Antiqua" panose="02040602050305030304" pitchFamily="18" charset="0"/>
            </a:rPr>
            <a:t>neg</a:t>
          </a:r>
          <a:r>
            <a:rPr lang="hr-HR" sz="2100" dirty="0" smtClean="0">
              <a:latin typeface="Book Antiqua" panose="02040602050305030304" pitchFamily="18" charset="0"/>
            </a:rPr>
            <a:t>. kapitalom</a:t>
          </a:r>
        </a:p>
      </dgm:t>
    </dgm:pt>
    <dgm:pt modelId="{CC33B9B1-4C2E-4AD8-A8F0-1957938AE073}" type="parTrans" cxnId="{AF6D0706-3A8D-42D3-B87F-C7F6B2E21C35}">
      <dgm:prSet/>
      <dgm:spPr/>
      <dgm:t>
        <a:bodyPr/>
        <a:lstStyle/>
        <a:p>
          <a:endParaRPr lang="hr-HR" sz="2100"/>
        </a:p>
      </dgm:t>
    </dgm:pt>
    <dgm:pt modelId="{59113E9A-16A2-4343-8BEB-C2C5C0180477}" type="sibTrans" cxnId="{AF6D0706-3A8D-42D3-B87F-C7F6B2E21C35}">
      <dgm:prSet/>
      <dgm:spPr/>
      <dgm:t>
        <a:bodyPr/>
        <a:lstStyle/>
        <a:p>
          <a:endParaRPr lang="hr-HR" sz="2100"/>
        </a:p>
      </dgm:t>
    </dgm:pt>
    <dgm:pt modelId="{6279A1C4-2026-4F9F-B440-A3BD49E1352B}">
      <dgm:prSet phldrT="[Text]" custT="1"/>
      <dgm:spPr/>
      <dgm:t>
        <a:bodyPr anchor="ctr"/>
        <a:lstStyle/>
        <a:p>
          <a:r>
            <a:rPr lang="hr-HR" sz="2100" dirty="0" smtClean="0">
              <a:latin typeface="Book Antiqua" panose="02040602050305030304" pitchFamily="18" charset="0"/>
            </a:rPr>
            <a:t>U skladu sa ciljevima LEX-a</a:t>
          </a:r>
        </a:p>
      </dgm:t>
    </dgm:pt>
    <dgm:pt modelId="{CA342C0B-237D-410B-A6B5-48E7E5E307B7}" type="parTrans" cxnId="{AFE74717-DED9-4BE1-8368-B3C41077572B}">
      <dgm:prSet/>
      <dgm:spPr/>
      <dgm:t>
        <a:bodyPr/>
        <a:lstStyle/>
        <a:p>
          <a:endParaRPr lang="hr-HR" sz="2100"/>
        </a:p>
      </dgm:t>
    </dgm:pt>
    <dgm:pt modelId="{80E02400-A6AA-438A-93F9-44DDBE30D0F4}" type="sibTrans" cxnId="{AFE74717-DED9-4BE1-8368-B3C41077572B}">
      <dgm:prSet/>
      <dgm:spPr/>
      <dgm:t>
        <a:bodyPr/>
        <a:lstStyle/>
        <a:p>
          <a:endParaRPr lang="hr-HR" sz="2100"/>
        </a:p>
      </dgm:t>
    </dgm:pt>
    <dgm:pt modelId="{8E6DD375-8570-4E98-B0B2-A379B8A2F34E}" type="pres">
      <dgm:prSet presAssocID="{0D5DA0A1-0EE8-4F06-9E64-30AEAB036F4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F4E0726F-1B2E-4971-9918-C83FA54E6FAE}" type="pres">
      <dgm:prSet presAssocID="{6552F4F1-5E99-4836-B26F-A8E1DAC674C6}" presName="thickLine" presStyleLbl="alignNode1" presStyleIdx="0" presStyleCnt="1" custLinFactNeighborY="-497"/>
      <dgm:spPr/>
    </dgm:pt>
    <dgm:pt modelId="{6324269B-8690-4703-86E6-2799C9418E9D}" type="pres">
      <dgm:prSet presAssocID="{6552F4F1-5E99-4836-B26F-A8E1DAC674C6}" presName="horz1" presStyleCnt="0"/>
      <dgm:spPr/>
    </dgm:pt>
    <dgm:pt modelId="{0AA54A9E-2568-4783-8C9F-8BDA57758E3A}" type="pres">
      <dgm:prSet presAssocID="{6552F4F1-5E99-4836-B26F-A8E1DAC674C6}" presName="tx1" presStyleLbl="revTx" presStyleIdx="0" presStyleCnt="9" custFlipHor="1" custScaleX="2812"/>
      <dgm:spPr/>
      <dgm:t>
        <a:bodyPr/>
        <a:lstStyle/>
        <a:p>
          <a:endParaRPr lang="hr-HR"/>
        </a:p>
      </dgm:t>
    </dgm:pt>
    <dgm:pt modelId="{809E58CA-C5AA-47A8-95B1-DDDCEEA11F7E}" type="pres">
      <dgm:prSet presAssocID="{6552F4F1-5E99-4836-B26F-A8E1DAC674C6}" presName="vert1" presStyleCnt="0"/>
      <dgm:spPr/>
    </dgm:pt>
    <dgm:pt modelId="{4E7C66B1-BE90-4D0A-ABFD-366EAAE2A9CD}" type="pres">
      <dgm:prSet presAssocID="{7B20DCA1-D209-4331-A020-A607A9A625A1}" presName="vertSpace2a" presStyleCnt="0"/>
      <dgm:spPr/>
    </dgm:pt>
    <dgm:pt modelId="{881F9161-A4C9-4F90-96AA-A68866464643}" type="pres">
      <dgm:prSet presAssocID="{7B20DCA1-D209-4331-A020-A607A9A625A1}" presName="horz2" presStyleCnt="0"/>
      <dgm:spPr/>
    </dgm:pt>
    <dgm:pt modelId="{CEDC4BD2-CBDA-494E-B514-AFA25EA332FB}" type="pres">
      <dgm:prSet presAssocID="{7B20DCA1-D209-4331-A020-A607A9A625A1}" presName="horzSpace2" presStyleCnt="0"/>
      <dgm:spPr/>
    </dgm:pt>
    <dgm:pt modelId="{73467E8E-F712-4122-8C09-ADAEDDC1B347}" type="pres">
      <dgm:prSet presAssocID="{7B20DCA1-D209-4331-A020-A607A9A625A1}" presName="tx2" presStyleLbl="revTx" presStyleIdx="1" presStyleCnt="9"/>
      <dgm:spPr/>
      <dgm:t>
        <a:bodyPr/>
        <a:lstStyle/>
        <a:p>
          <a:endParaRPr lang="hr-HR"/>
        </a:p>
      </dgm:t>
    </dgm:pt>
    <dgm:pt modelId="{932ACD16-5663-49A9-B458-E5B5A07E4BE5}" type="pres">
      <dgm:prSet presAssocID="{7B20DCA1-D209-4331-A020-A607A9A625A1}" presName="vert2" presStyleCnt="0"/>
      <dgm:spPr/>
    </dgm:pt>
    <dgm:pt modelId="{1BF325A3-77AE-48E5-9AD6-1D3FAF09E7DB}" type="pres">
      <dgm:prSet presAssocID="{7B20DCA1-D209-4331-A020-A607A9A625A1}" presName="thinLine2b" presStyleLbl="callout" presStyleIdx="0" presStyleCnt="8"/>
      <dgm:spPr/>
    </dgm:pt>
    <dgm:pt modelId="{15BDD3F1-6E91-44BB-B4C5-3CC2B1BBD055}" type="pres">
      <dgm:prSet presAssocID="{7B20DCA1-D209-4331-A020-A607A9A625A1}" presName="vertSpace2b" presStyleCnt="0"/>
      <dgm:spPr/>
    </dgm:pt>
    <dgm:pt modelId="{0AA4CBDB-4B8E-4E2E-BC17-1A5117813A14}" type="pres">
      <dgm:prSet presAssocID="{ED53E835-38AD-4F13-A391-279445348E81}" presName="horz2" presStyleCnt="0"/>
      <dgm:spPr/>
    </dgm:pt>
    <dgm:pt modelId="{A347A277-D2CE-4026-800E-2D2B062B1E47}" type="pres">
      <dgm:prSet presAssocID="{ED53E835-38AD-4F13-A391-279445348E81}" presName="horzSpace2" presStyleCnt="0"/>
      <dgm:spPr/>
    </dgm:pt>
    <dgm:pt modelId="{2F9698C1-D522-4623-BE99-55309F725FE7}" type="pres">
      <dgm:prSet presAssocID="{ED53E835-38AD-4F13-A391-279445348E81}" presName="tx2" presStyleLbl="revTx" presStyleIdx="2" presStyleCnt="9" custScaleX="123376"/>
      <dgm:spPr/>
      <dgm:t>
        <a:bodyPr/>
        <a:lstStyle/>
        <a:p>
          <a:endParaRPr lang="hr-HR"/>
        </a:p>
      </dgm:t>
    </dgm:pt>
    <dgm:pt modelId="{070070BB-F69A-4EBF-85CD-93F4CC361A1D}" type="pres">
      <dgm:prSet presAssocID="{ED53E835-38AD-4F13-A391-279445348E81}" presName="vert2" presStyleCnt="0"/>
      <dgm:spPr/>
    </dgm:pt>
    <dgm:pt modelId="{C7F0EE99-C179-4B2E-84C1-0074460E959F}" type="pres">
      <dgm:prSet presAssocID="{ED53E835-38AD-4F13-A391-279445348E81}" presName="thinLine2b" presStyleLbl="callout" presStyleIdx="1" presStyleCnt="8"/>
      <dgm:spPr/>
    </dgm:pt>
    <dgm:pt modelId="{F9FA9DEA-9B04-47B4-92B6-62B56A971BB6}" type="pres">
      <dgm:prSet presAssocID="{ED53E835-38AD-4F13-A391-279445348E81}" presName="vertSpace2b" presStyleCnt="0"/>
      <dgm:spPr/>
    </dgm:pt>
    <dgm:pt modelId="{40EE36F7-9931-43E1-A33C-6CF3E1D05021}" type="pres">
      <dgm:prSet presAssocID="{A2391D0F-0705-43FA-A2A1-6E0102AE9770}" presName="horz2" presStyleCnt="0"/>
      <dgm:spPr/>
    </dgm:pt>
    <dgm:pt modelId="{D2A9A303-38B8-41EE-8DED-4D255A701166}" type="pres">
      <dgm:prSet presAssocID="{A2391D0F-0705-43FA-A2A1-6E0102AE9770}" presName="horzSpace2" presStyleCnt="0"/>
      <dgm:spPr/>
    </dgm:pt>
    <dgm:pt modelId="{A390D038-1D1E-4BB2-B93F-B7855AFEDA2C}" type="pres">
      <dgm:prSet presAssocID="{A2391D0F-0705-43FA-A2A1-6E0102AE9770}" presName="tx2" presStyleLbl="revTx" presStyleIdx="3" presStyleCnt="9" custScaleX="118472"/>
      <dgm:spPr/>
      <dgm:t>
        <a:bodyPr/>
        <a:lstStyle/>
        <a:p>
          <a:endParaRPr lang="hr-HR"/>
        </a:p>
      </dgm:t>
    </dgm:pt>
    <dgm:pt modelId="{5C16A4C8-7FD7-4FF6-BEDD-67CBA55E533A}" type="pres">
      <dgm:prSet presAssocID="{A2391D0F-0705-43FA-A2A1-6E0102AE9770}" presName="vert2" presStyleCnt="0"/>
      <dgm:spPr/>
    </dgm:pt>
    <dgm:pt modelId="{0DC3645F-1FC1-4049-9537-4FDB2130DF9E}" type="pres">
      <dgm:prSet presAssocID="{A2391D0F-0705-43FA-A2A1-6E0102AE9770}" presName="thinLine2b" presStyleLbl="callout" presStyleIdx="2" presStyleCnt="8"/>
      <dgm:spPr/>
    </dgm:pt>
    <dgm:pt modelId="{98326660-75D6-47A6-9ED8-3D936433C388}" type="pres">
      <dgm:prSet presAssocID="{A2391D0F-0705-43FA-A2A1-6E0102AE9770}" presName="vertSpace2b" presStyleCnt="0"/>
      <dgm:spPr/>
    </dgm:pt>
    <dgm:pt modelId="{B7F0E8C0-D5AD-4E37-9E85-24E673A19E7E}" type="pres">
      <dgm:prSet presAssocID="{B89DC1E0-F163-4246-AEAE-CFCAF9E44D24}" presName="horz2" presStyleCnt="0"/>
      <dgm:spPr/>
    </dgm:pt>
    <dgm:pt modelId="{1EEAE35A-9F14-4F28-ABDF-B5A683796C69}" type="pres">
      <dgm:prSet presAssocID="{B89DC1E0-F163-4246-AEAE-CFCAF9E44D24}" presName="horzSpace2" presStyleCnt="0"/>
      <dgm:spPr/>
    </dgm:pt>
    <dgm:pt modelId="{C27B6203-68EE-4358-8610-F09F2B189B47}" type="pres">
      <dgm:prSet presAssocID="{B89DC1E0-F163-4246-AEAE-CFCAF9E44D24}" presName="tx2" presStyleLbl="revTx" presStyleIdx="4" presStyleCnt="9" custScaleX="127389"/>
      <dgm:spPr/>
      <dgm:t>
        <a:bodyPr/>
        <a:lstStyle/>
        <a:p>
          <a:endParaRPr lang="hr-HR"/>
        </a:p>
      </dgm:t>
    </dgm:pt>
    <dgm:pt modelId="{41562929-6F91-455E-AF00-1C2129B8D8AF}" type="pres">
      <dgm:prSet presAssocID="{B89DC1E0-F163-4246-AEAE-CFCAF9E44D24}" presName="vert2" presStyleCnt="0"/>
      <dgm:spPr/>
    </dgm:pt>
    <dgm:pt modelId="{1047DD70-B7B6-4775-B786-86DEA28D7724}" type="pres">
      <dgm:prSet presAssocID="{B89DC1E0-F163-4246-AEAE-CFCAF9E44D24}" presName="thinLine2b" presStyleLbl="callout" presStyleIdx="3" presStyleCnt="8"/>
      <dgm:spPr/>
    </dgm:pt>
    <dgm:pt modelId="{8F05403D-F35B-4254-AE36-D69470EA83E7}" type="pres">
      <dgm:prSet presAssocID="{B89DC1E0-F163-4246-AEAE-CFCAF9E44D24}" presName="vertSpace2b" presStyleCnt="0"/>
      <dgm:spPr/>
    </dgm:pt>
    <dgm:pt modelId="{3D0A91C9-4187-49F3-85D1-05C86BC4B7D6}" type="pres">
      <dgm:prSet presAssocID="{27AF2941-8758-48B8-804C-AAA57E4CE099}" presName="horz2" presStyleCnt="0"/>
      <dgm:spPr/>
    </dgm:pt>
    <dgm:pt modelId="{42B63490-5309-4F06-AC75-28354619C3E7}" type="pres">
      <dgm:prSet presAssocID="{27AF2941-8758-48B8-804C-AAA57E4CE099}" presName="horzSpace2" presStyleCnt="0"/>
      <dgm:spPr/>
    </dgm:pt>
    <dgm:pt modelId="{E98874B5-829C-4EA9-8C32-D1A92B17A2AF}" type="pres">
      <dgm:prSet presAssocID="{27AF2941-8758-48B8-804C-AAA57E4CE099}" presName="tx2" presStyleLbl="revTx" presStyleIdx="5" presStyleCnt="9"/>
      <dgm:spPr/>
      <dgm:t>
        <a:bodyPr/>
        <a:lstStyle/>
        <a:p>
          <a:endParaRPr lang="hr-HR"/>
        </a:p>
      </dgm:t>
    </dgm:pt>
    <dgm:pt modelId="{E6ADE321-E857-4C0B-9BEA-AB8823127AF5}" type="pres">
      <dgm:prSet presAssocID="{27AF2941-8758-48B8-804C-AAA57E4CE099}" presName="vert2" presStyleCnt="0"/>
      <dgm:spPr/>
    </dgm:pt>
    <dgm:pt modelId="{B68868E4-6548-4557-8F5A-C64052C88848}" type="pres">
      <dgm:prSet presAssocID="{27AF2941-8758-48B8-804C-AAA57E4CE099}" presName="thinLine2b" presStyleLbl="callout" presStyleIdx="4" presStyleCnt="8"/>
      <dgm:spPr/>
    </dgm:pt>
    <dgm:pt modelId="{057714F1-E455-403B-9210-2A1EFF6BF4CE}" type="pres">
      <dgm:prSet presAssocID="{27AF2941-8758-48B8-804C-AAA57E4CE099}" presName="vertSpace2b" presStyleCnt="0"/>
      <dgm:spPr/>
    </dgm:pt>
    <dgm:pt modelId="{DFC502D6-BAFF-4EB7-B2FC-EA1755232808}" type="pres">
      <dgm:prSet presAssocID="{17466CF9-32C3-4407-AF04-3B7C76591E6C}" presName="horz2" presStyleCnt="0"/>
      <dgm:spPr/>
    </dgm:pt>
    <dgm:pt modelId="{D84A774F-FAC7-44B0-804E-8F875884AC77}" type="pres">
      <dgm:prSet presAssocID="{17466CF9-32C3-4407-AF04-3B7C76591E6C}" presName="horzSpace2" presStyleCnt="0"/>
      <dgm:spPr/>
    </dgm:pt>
    <dgm:pt modelId="{F666398E-D174-408E-8567-157F223F15B5}" type="pres">
      <dgm:prSet presAssocID="{17466CF9-32C3-4407-AF04-3B7C76591E6C}" presName="tx2" presStyleLbl="revTx" presStyleIdx="6" presStyleCnt="9"/>
      <dgm:spPr/>
      <dgm:t>
        <a:bodyPr/>
        <a:lstStyle/>
        <a:p>
          <a:endParaRPr lang="hr-HR"/>
        </a:p>
      </dgm:t>
    </dgm:pt>
    <dgm:pt modelId="{379EA83E-82A4-405C-A7CF-EC341DC227D0}" type="pres">
      <dgm:prSet presAssocID="{17466CF9-32C3-4407-AF04-3B7C76591E6C}" presName="vert2" presStyleCnt="0"/>
      <dgm:spPr/>
    </dgm:pt>
    <dgm:pt modelId="{71394E18-716F-483E-B058-78ED3BC8076A}" type="pres">
      <dgm:prSet presAssocID="{17466CF9-32C3-4407-AF04-3B7C76591E6C}" presName="thinLine2b" presStyleLbl="callout" presStyleIdx="5" presStyleCnt="8"/>
      <dgm:spPr/>
    </dgm:pt>
    <dgm:pt modelId="{BCE81017-B232-476D-82B5-A7EAC5804B2D}" type="pres">
      <dgm:prSet presAssocID="{17466CF9-32C3-4407-AF04-3B7C76591E6C}" presName="vertSpace2b" presStyleCnt="0"/>
      <dgm:spPr/>
    </dgm:pt>
    <dgm:pt modelId="{31D7F00B-FFB4-47CB-8F94-E8DA90A4A8D6}" type="pres">
      <dgm:prSet presAssocID="{C53949A9-0213-42BB-BB76-0E7F700AFF58}" presName="horz2" presStyleCnt="0"/>
      <dgm:spPr/>
    </dgm:pt>
    <dgm:pt modelId="{D1EC5527-382F-4CB5-B0A4-C8D1A5188E16}" type="pres">
      <dgm:prSet presAssocID="{C53949A9-0213-42BB-BB76-0E7F700AFF58}" presName="horzSpace2" presStyleCnt="0"/>
      <dgm:spPr/>
    </dgm:pt>
    <dgm:pt modelId="{2EC8CEA3-97D8-4BD6-A1A0-1FE23943763F}" type="pres">
      <dgm:prSet presAssocID="{C53949A9-0213-42BB-BB76-0E7F700AFF58}" presName="tx2" presStyleLbl="revTx" presStyleIdx="7" presStyleCnt="9" custScaleX="124261"/>
      <dgm:spPr/>
      <dgm:t>
        <a:bodyPr/>
        <a:lstStyle/>
        <a:p>
          <a:endParaRPr lang="hr-HR"/>
        </a:p>
      </dgm:t>
    </dgm:pt>
    <dgm:pt modelId="{8F527CF3-8EA0-4487-9517-937F0EED845B}" type="pres">
      <dgm:prSet presAssocID="{C53949A9-0213-42BB-BB76-0E7F700AFF58}" presName="vert2" presStyleCnt="0"/>
      <dgm:spPr/>
    </dgm:pt>
    <dgm:pt modelId="{48301725-6A27-49BC-808D-F702AE9E0F9B}" type="pres">
      <dgm:prSet presAssocID="{C53949A9-0213-42BB-BB76-0E7F700AFF58}" presName="thinLine2b" presStyleLbl="callout" presStyleIdx="6" presStyleCnt="8"/>
      <dgm:spPr/>
    </dgm:pt>
    <dgm:pt modelId="{9074388C-9747-46A7-A1ED-92798735A2A4}" type="pres">
      <dgm:prSet presAssocID="{C53949A9-0213-42BB-BB76-0E7F700AFF58}" presName="vertSpace2b" presStyleCnt="0"/>
      <dgm:spPr/>
    </dgm:pt>
    <dgm:pt modelId="{6F74E491-C5CB-45DF-B3B6-1DB58F2FFC3B}" type="pres">
      <dgm:prSet presAssocID="{6279A1C4-2026-4F9F-B440-A3BD49E1352B}" presName="horz2" presStyleCnt="0"/>
      <dgm:spPr/>
    </dgm:pt>
    <dgm:pt modelId="{64964A25-7C5E-4638-B7FE-0FF8D7EECF28}" type="pres">
      <dgm:prSet presAssocID="{6279A1C4-2026-4F9F-B440-A3BD49E1352B}" presName="horzSpace2" presStyleCnt="0"/>
      <dgm:spPr/>
    </dgm:pt>
    <dgm:pt modelId="{09CDD121-F199-4CAA-B9EF-87B38CC62E81}" type="pres">
      <dgm:prSet presAssocID="{6279A1C4-2026-4F9F-B440-A3BD49E1352B}" presName="tx2" presStyleLbl="revTx" presStyleIdx="8" presStyleCnt="9"/>
      <dgm:spPr/>
      <dgm:t>
        <a:bodyPr/>
        <a:lstStyle/>
        <a:p>
          <a:endParaRPr lang="hr-HR"/>
        </a:p>
      </dgm:t>
    </dgm:pt>
    <dgm:pt modelId="{7FBC684F-D3E0-46A1-AE6A-AEABB86D5A76}" type="pres">
      <dgm:prSet presAssocID="{6279A1C4-2026-4F9F-B440-A3BD49E1352B}" presName="vert2" presStyleCnt="0"/>
      <dgm:spPr/>
    </dgm:pt>
    <dgm:pt modelId="{6722A3EE-F4E2-4537-BE54-C8FC0A85FF17}" type="pres">
      <dgm:prSet presAssocID="{6279A1C4-2026-4F9F-B440-A3BD49E1352B}" presName="thinLine2b" presStyleLbl="callout" presStyleIdx="7" presStyleCnt="8"/>
      <dgm:spPr/>
    </dgm:pt>
    <dgm:pt modelId="{D09673A2-3608-478F-9C54-FCD28B755C97}" type="pres">
      <dgm:prSet presAssocID="{6279A1C4-2026-4F9F-B440-A3BD49E1352B}" presName="vertSpace2b" presStyleCnt="0"/>
      <dgm:spPr/>
    </dgm:pt>
  </dgm:ptLst>
  <dgm:cxnLst>
    <dgm:cxn modelId="{F409E315-E635-44F1-974D-F744456B8603}" srcId="{0D5DA0A1-0EE8-4F06-9E64-30AEAB036F42}" destId="{6552F4F1-5E99-4836-B26F-A8E1DAC674C6}" srcOrd="0" destOrd="0" parTransId="{7D5532A2-09C9-4F18-9A0D-FE8E11300956}" sibTransId="{009E97DF-BE37-47A6-AB5E-54126892EF9B}"/>
    <dgm:cxn modelId="{0A64ABEB-974A-4371-8A83-89E9ADF3644C}" type="presOf" srcId="{ED53E835-38AD-4F13-A391-279445348E81}" destId="{2F9698C1-D522-4623-BE99-55309F725FE7}" srcOrd="0" destOrd="0" presId="urn:microsoft.com/office/officeart/2008/layout/LinedList"/>
    <dgm:cxn modelId="{437FFE17-E919-497E-B640-DF302E92C206}" type="presOf" srcId="{17466CF9-32C3-4407-AF04-3B7C76591E6C}" destId="{F666398E-D174-408E-8567-157F223F15B5}" srcOrd="0" destOrd="0" presId="urn:microsoft.com/office/officeart/2008/layout/LinedList"/>
    <dgm:cxn modelId="{E492D2E5-0A49-4DF3-95D6-C7B2CA45A448}" srcId="{6552F4F1-5E99-4836-B26F-A8E1DAC674C6}" destId="{17466CF9-32C3-4407-AF04-3B7C76591E6C}" srcOrd="5" destOrd="0" parTransId="{08BCF9B7-37B1-4E19-863F-2867D752047A}" sibTransId="{AFA79C7A-580D-493E-AFD8-CA072554F939}"/>
    <dgm:cxn modelId="{AFE74717-DED9-4BE1-8368-B3C41077572B}" srcId="{6552F4F1-5E99-4836-B26F-A8E1DAC674C6}" destId="{6279A1C4-2026-4F9F-B440-A3BD49E1352B}" srcOrd="7" destOrd="0" parTransId="{CA342C0B-237D-410B-A6B5-48E7E5E307B7}" sibTransId="{80E02400-A6AA-438A-93F9-44DDBE30D0F4}"/>
    <dgm:cxn modelId="{03128439-ACEA-4A83-B93D-6A4EE4C07A3D}" type="presOf" srcId="{B89DC1E0-F163-4246-AEAE-CFCAF9E44D24}" destId="{C27B6203-68EE-4358-8610-F09F2B189B47}" srcOrd="0" destOrd="0" presId="urn:microsoft.com/office/officeart/2008/layout/LinedList"/>
    <dgm:cxn modelId="{47ACE4DE-74B6-4F93-9AD4-DB2B2182F944}" type="presOf" srcId="{0D5DA0A1-0EE8-4F06-9E64-30AEAB036F42}" destId="{8E6DD375-8570-4E98-B0B2-A379B8A2F34E}" srcOrd="0" destOrd="0" presId="urn:microsoft.com/office/officeart/2008/layout/LinedList"/>
    <dgm:cxn modelId="{E76D3E72-F149-493C-ACEC-6E3602C72679}" srcId="{6552F4F1-5E99-4836-B26F-A8E1DAC674C6}" destId="{A2391D0F-0705-43FA-A2A1-6E0102AE9770}" srcOrd="2" destOrd="0" parTransId="{26295EC5-8165-4FD1-A225-15E0D854E297}" sibTransId="{D57C01C4-FE2E-4F58-9FE6-5BB7A5124120}"/>
    <dgm:cxn modelId="{54A53846-BCE6-4821-93A2-CB9D7DB99076}" type="presOf" srcId="{27AF2941-8758-48B8-804C-AAA57E4CE099}" destId="{E98874B5-829C-4EA9-8C32-D1A92B17A2AF}" srcOrd="0" destOrd="0" presId="urn:microsoft.com/office/officeart/2008/layout/LinedList"/>
    <dgm:cxn modelId="{9C464943-F24D-453E-852E-53BAE282087D}" type="presOf" srcId="{A2391D0F-0705-43FA-A2A1-6E0102AE9770}" destId="{A390D038-1D1E-4BB2-B93F-B7855AFEDA2C}" srcOrd="0" destOrd="0" presId="urn:microsoft.com/office/officeart/2008/layout/LinedList"/>
    <dgm:cxn modelId="{8AE39D52-84E7-4ED0-935F-E8401A911245}" srcId="{6552F4F1-5E99-4836-B26F-A8E1DAC674C6}" destId="{27AF2941-8758-48B8-804C-AAA57E4CE099}" srcOrd="4" destOrd="0" parTransId="{99F6C967-F7D9-48C1-B07E-05CAA619914D}" sibTransId="{A1107E75-E150-4D08-AA20-58E44B982B79}"/>
    <dgm:cxn modelId="{550DD333-C4AA-4038-A254-BDF7466464C3}" type="presOf" srcId="{6279A1C4-2026-4F9F-B440-A3BD49E1352B}" destId="{09CDD121-F199-4CAA-B9EF-87B38CC62E81}" srcOrd="0" destOrd="0" presId="urn:microsoft.com/office/officeart/2008/layout/LinedList"/>
    <dgm:cxn modelId="{AF6D0706-3A8D-42D3-B87F-C7F6B2E21C35}" srcId="{6552F4F1-5E99-4836-B26F-A8E1DAC674C6}" destId="{C53949A9-0213-42BB-BB76-0E7F700AFF58}" srcOrd="6" destOrd="0" parTransId="{CC33B9B1-4C2E-4AD8-A8F0-1957938AE073}" sibTransId="{59113E9A-16A2-4343-8BEB-C2C5C0180477}"/>
    <dgm:cxn modelId="{C5A93698-BE59-476C-BFB0-991495EEBEF0}" type="presOf" srcId="{C53949A9-0213-42BB-BB76-0E7F700AFF58}" destId="{2EC8CEA3-97D8-4BD6-A1A0-1FE23943763F}" srcOrd="0" destOrd="0" presId="urn:microsoft.com/office/officeart/2008/layout/LinedList"/>
    <dgm:cxn modelId="{67C49407-C529-4CF4-8799-39AB125D1D97}" srcId="{6552F4F1-5E99-4836-B26F-A8E1DAC674C6}" destId="{7B20DCA1-D209-4331-A020-A607A9A625A1}" srcOrd="0" destOrd="0" parTransId="{33D85AA1-781F-4C0B-9BB6-BD7F6F328B80}" sibTransId="{AE884EB3-02A9-4D81-A4C3-F1B3E023A70E}"/>
    <dgm:cxn modelId="{4FC02962-7492-4AC8-B4E3-D2921E4C560C}" srcId="{6552F4F1-5E99-4836-B26F-A8E1DAC674C6}" destId="{B89DC1E0-F163-4246-AEAE-CFCAF9E44D24}" srcOrd="3" destOrd="0" parTransId="{4B14D640-A4DE-4BE5-ABB2-966A2C59A688}" sibTransId="{7848DFF3-0E74-4BF6-9C6E-5C348505C3F7}"/>
    <dgm:cxn modelId="{E6F53CB4-CF21-4F24-BCE8-B62ECBC6E3E4}" type="presOf" srcId="{7B20DCA1-D209-4331-A020-A607A9A625A1}" destId="{73467E8E-F712-4122-8C09-ADAEDDC1B347}" srcOrd="0" destOrd="0" presId="urn:microsoft.com/office/officeart/2008/layout/LinedList"/>
    <dgm:cxn modelId="{3EBC7434-D6C3-411F-9BC6-4164E93751CA}" type="presOf" srcId="{6552F4F1-5E99-4836-B26F-A8E1DAC674C6}" destId="{0AA54A9E-2568-4783-8C9F-8BDA57758E3A}" srcOrd="0" destOrd="0" presId="urn:microsoft.com/office/officeart/2008/layout/LinedList"/>
    <dgm:cxn modelId="{3CEA9E9E-379D-42F9-B0F5-E17EC167F174}" srcId="{6552F4F1-5E99-4836-B26F-A8E1DAC674C6}" destId="{ED53E835-38AD-4F13-A391-279445348E81}" srcOrd="1" destOrd="0" parTransId="{6241EF02-2193-4E67-8D79-511ACB65D5E7}" sibTransId="{FCB293D5-7937-4553-8D89-C0BF90471185}"/>
    <dgm:cxn modelId="{139BD5CC-C8DF-4900-8244-DDFCEE15AFBE}" type="presParOf" srcId="{8E6DD375-8570-4E98-B0B2-A379B8A2F34E}" destId="{F4E0726F-1B2E-4971-9918-C83FA54E6FAE}" srcOrd="0" destOrd="0" presId="urn:microsoft.com/office/officeart/2008/layout/LinedList"/>
    <dgm:cxn modelId="{619A9B58-26FD-428F-BF5C-BDF3E51ED182}" type="presParOf" srcId="{8E6DD375-8570-4E98-B0B2-A379B8A2F34E}" destId="{6324269B-8690-4703-86E6-2799C9418E9D}" srcOrd="1" destOrd="0" presId="urn:microsoft.com/office/officeart/2008/layout/LinedList"/>
    <dgm:cxn modelId="{A6F311FC-2615-4452-8226-7CCAF69FF1CB}" type="presParOf" srcId="{6324269B-8690-4703-86E6-2799C9418E9D}" destId="{0AA54A9E-2568-4783-8C9F-8BDA57758E3A}" srcOrd="0" destOrd="0" presId="urn:microsoft.com/office/officeart/2008/layout/LinedList"/>
    <dgm:cxn modelId="{F2390C22-692E-4799-9C17-AD4DDA72A275}" type="presParOf" srcId="{6324269B-8690-4703-86E6-2799C9418E9D}" destId="{809E58CA-C5AA-47A8-95B1-DDDCEEA11F7E}" srcOrd="1" destOrd="0" presId="urn:microsoft.com/office/officeart/2008/layout/LinedList"/>
    <dgm:cxn modelId="{4BF43D31-E5D5-4284-A940-76ED5596DF02}" type="presParOf" srcId="{809E58CA-C5AA-47A8-95B1-DDDCEEA11F7E}" destId="{4E7C66B1-BE90-4D0A-ABFD-366EAAE2A9CD}" srcOrd="0" destOrd="0" presId="urn:microsoft.com/office/officeart/2008/layout/LinedList"/>
    <dgm:cxn modelId="{1FD19F50-5EAC-44F9-BFAE-62F76FCD6C6B}" type="presParOf" srcId="{809E58CA-C5AA-47A8-95B1-DDDCEEA11F7E}" destId="{881F9161-A4C9-4F90-96AA-A68866464643}" srcOrd="1" destOrd="0" presId="urn:microsoft.com/office/officeart/2008/layout/LinedList"/>
    <dgm:cxn modelId="{167C05A6-4DCF-4125-B404-D8B89AEAA17C}" type="presParOf" srcId="{881F9161-A4C9-4F90-96AA-A68866464643}" destId="{CEDC4BD2-CBDA-494E-B514-AFA25EA332FB}" srcOrd="0" destOrd="0" presId="urn:microsoft.com/office/officeart/2008/layout/LinedList"/>
    <dgm:cxn modelId="{9EE0D0DC-C6ED-465D-8EB4-85F670F99CFB}" type="presParOf" srcId="{881F9161-A4C9-4F90-96AA-A68866464643}" destId="{73467E8E-F712-4122-8C09-ADAEDDC1B347}" srcOrd="1" destOrd="0" presId="urn:microsoft.com/office/officeart/2008/layout/LinedList"/>
    <dgm:cxn modelId="{24B9FE5D-3B80-4478-ABD1-A641C8E6281C}" type="presParOf" srcId="{881F9161-A4C9-4F90-96AA-A68866464643}" destId="{932ACD16-5663-49A9-B458-E5B5A07E4BE5}" srcOrd="2" destOrd="0" presId="urn:microsoft.com/office/officeart/2008/layout/LinedList"/>
    <dgm:cxn modelId="{7412317F-9BDC-4AC7-8EB7-309163DE5138}" type="presParOf" srcId="{809E58CA-C5AA-47A8-95B1-DDDCEEA11F7E}" destId="{1BF325A3-77AE-48E5-9AD6-1D3FAF09E7DB}" srcOrd="2" destOrd="0" presId="urn:microsoft.com/office/officeart/2008/layout/LinedList"/>
    <dgm:cxn modelId="{9E9B1806-1761-43B6-B37C-798B69059C2A}" type="presParOf" srcId="{809E58CA-C5AA-47A8-95B1-DDDCEEA11F7E}" destId="{15BDD3F1-6E91-44BB-B4C5-3CC2B1BBD055}" srcOrd="3" destOrd="0" presId="urn:microsoft.com/office/officeart/2008/layout/LinedList"/>
    <dgm:cxn modelId="{F502EBFF-84E5-4166-8688-B70EA4A02034}" type="presParOf" srcId="{809E58CA-C5AA-47A8-95B1-DDDCEEA11F7E}" destId="{0AA4CBDB-4B8E-4E2E-BC17-1A5117813A14}" srcOrd="4" destOrd="0" presId="urn:microsoft.com/office/officeart/2008/layout/LinedList"/>
    <dgm:cxn modelId="{FF9B5865-3590-4C86-A356-73D1B195DCC4}" type="presParOf" srcId="{0AA4CBDB-4B8E-4E2E-BC17-1A5117813A14}" destId="{A347A277-D2CE-4026-800E-2D2B062B1E47}" srcOrd="0" destOrd="0" presId="urn:microsoft.com/office/officeart/2008/layout/LinedList"/>
    <dgm:cxn modelId="{6B34E253-8984-4179-9BE9-DD57F33198F0}" type="presParOf" srcId="{0AA4CBDB-4B8E-4E2E-BC17-1A5117813A14}" destId="{2F9698C1-D522-4623-BE99-55309F725FE7}" srcOrd="1" destOrd="0" presId="urn:microsoft.com/office/officeart/2008/layout/LinedList"/>
    <dgm:cxn modelId="{27A8EF6C-A2F3-4FBB-95FA-E0493443EF44}" type="presParOf" srcId="{0AA4CBDB-4B8E-4E2E-BC17-1A5117813A14}" destId="{070070BB-F69A-4EBF-85CD-93F4CC361A1D}" srcOrd="2" destOrd="0" presId="urn:microsoft.com/office/officeart/2008/layout/LinedList"/>
    <dgm:cxn modelId="{6E689CDA-B276-4754-94A2-551988FBF85A}" type="presParOf" srcId="{809E58CA-C5AA-47A8-95B1-DDDCEEA11F7E}" destId="{C7F0EE99-C179-4B2E-84C1-0074460E959F}" srcOrd="5" destOrd="0" presId="urn:microsoft.com/office/officeart/2008/layout/LinedList"/>
    <dgm:cxn modelId="{52FDD308-AA4C-4956-BE1E-E18482336745}" type="presParOf" srcId="{809E58CA-C5AA-47A8-95B1-DDDCEEA11F7E}" destId="{F9FA9DEA-9B04-47B4-92B6-62B56A971BB6}" srcOrd="6" destOrd="0" presId="urn:microsoft.com/office/officeart/2008/layout/LinedList"/>
    <dgm:cxn modelId="{79964415-67BF-47C3-BC85-5939F7EB14EA}" type="presParOf" srcId="{809E58CA-C5AA-47A8-95B1-DDDCEEA11F7E}" destId="{40EE36F7-9931-43E1-A33C-6CF3E1D05021}" srcOrd="7" destOrd="0" presId="urn:microsoft.com/office/officeart/2008/layout/LinedList"/>
    <dgm:cxn modelId="{4D40EC37-A7B0-4F18-B1B2-8DC19501406C}" type="presParOf" srcId="{40EE36F7-9931-43E1-A33C-6CF3E1D05021}" destId="{D2A9A303-38B8-41EE-8DED-4D255A701166}" srcOrd="0" destOrd="0" presId="urn:microsoft.com/office/officeart/2008/layout/LinedList"/>
    <dgm:cxn modelId="{0DC99E8D-229F-440E-918D-5654134DF350}" type="presParOf" srcId="{40EE36F7-9931-43E1-A33C-6CF3E1D05021}" destId="{A390D038-1D1E-4BB2-B93F-B7855AFEDA2C}" srcOrd="1" destOrd="0" presId="urn:microsoft.com/office/officeart/2008/layout/LinedList"/>
    <dgm:cxn modelId="{68666602-6D0A-4702-AE3D-6DCD7554B69B}" type="presParOf" srcId="{40EE36F7-9931-43E1-A33C-6CF3E1D05021}" destId="{5C16A4C8-7FD7-4FF6-BEDD-67CBA55E533A}" srcOrd="2" destOrd="0" presId="urn:microsoft.com/office/officeart/2008/layout/LinedList"/>
    <dgm:cxn modelId="{31F13526-5123-46B6-B0C6-41B4F1657D25}" type="presParOf" srcId="{809E58CA-C5AA-47A8-95B1-DDDCEEA11F7E}" destId="{0DC3645F-1FC1-4049-9537-4FDB2130DF9E}" srcOrd="8" destOrd="0" presId="urn:microsoft.com/office/officeart/2008/layout/LinedList"/>
    <dgm:cxn modelId="{7DA829B9-2FBE-4394-853C-6159A0BB74CD}" type="presParOf" srcId="{809E58CA-C5AA-47A8-95B1-DDDCEEA11F7E}" destId="{98326660-75D6-47A6-9ED8-3D936433C388}" srcOrd="9" destOrd="0" presId="urn:microsoft.com/office/officeart/2008/layout/LinedList"/>
    <dgm:cxn modelId="{61BD1B49-2ACE-434E-BC2C-F6F1B7752F8E}" type="presParOf" srcId="{809E58CA-C5AA-47A8-95B1-DDDCEEA11F7E}" destId="{B7F0E8C0-D5AD-4E37-9E85-24E673A19E7E}" srcOrd="10" destOrd="0" presId="urn:microsoft.com/office/officeart/2008/layout/LinedList"/>
    <dgm:cxn modelId="{F74E3D1B-E788-4937-A806-6D7163D60FB8}" type="presParOf" srcId="{B7F0E8C0-D5AD-4E37-9E85-24E673A19E7E}" destId="{1EEAE35A-9F14-4F28-ABDF-B5A683796C69}" srcOrd="0" destOrd="0" presId="urn:microsoft.com/office/officeart/2008/layout/LinedList"/>
    <dgm:cxn modelId="{B5F08ADC-2FBB-498B-9334-0A13078A7945}" type="presParOf" srcId="{B7F0E8C0-D5AD-4E37-9E85-24E673A19E7E}" destId="{C27B6203-68EE-4358-8610-F09F2B189B47}" srcOrd="1" destOrd="0" presId="urn:microsoft.com/office/officeart/2008/layout/LinedList"/>
    <dgm:cxn modelId="{BF4F1D5B-893F-42A7-8D81-DCFB1548E38D}" type="presParOf" srcId="{B7F0E8C0-D5AD-4E37-9E85-24E673A19E7E}" destId="{41562929-6F91-455E-AF00-1C2129B8D8AF}" srcOrd="2" destOrd="0" presId="urn:microsoft.com/office/officeart/2008/layout/LinedList"/>
    <dgm:cxn modelId="{64B08924-9880-4A38-B277-B81BCC24F6A7}" type="presParOf" srcId="{809E58CA-C5AA-47A8-95B1-DDDCEEA11F7E}" destId="{1047DD70-B7B6-4775-B786-86DEA28D7724}" srcOrd="11" destOrd="0" presId="urn:microsoft.com/office/officeart/2008/layout/LinedList"/>
    <dgm:cxn modelId="{BCB92308-6E87-45D2-83B8-0D0AF2253F4D}" type="presParOf" srcId="{809E58CA-C5AA-47A8-95B1-DDDCEEA11F7E}" destId="{8F05403D-F35B-4254-AE36-D69470EA83E7}" srcOrd="12" destOrd="0" presId="urn:microsoft.com/office/officeart/2008/layout/LinedList"/>
    <dgm:cxn modelId="{958A2269-8A86-4A4B-8ADD-4D31E335B26C}" type="presParOf" srcId="{809E58CA-C5AA-47A8-95B1-DDDCEEA11F7E}" destId="{3D0A91C9-4187-49F3-85D1-05C86BC4B7D6}" srcOrd="13" destOrd="0" presId="urn:microsoft.com/office/officeart/2008/layout/LinedList"/>
    <dgm:cxn modelId="{BD44D61B-5E0C-402F-9CB6-D954B6FD8F18}" type="presParOf" srcId="{3D0A91C9-4187-49F3-85D1-05C86BC4B7D6}" destId="{42B63490-5309-4F06-AC75-28354619C3E7}" srcOrd="0" destOrd="0" presId="urn:microsoft.com/office/officeart/2008/layout/LinedList"/>
    <dgm:cxn modelId="{6E17EECC-728A-424B-AA67-DF40D7862BF0}" type="presParOf" srcId="{3D0A91C9-4187-49F3-85D1-05C86BC4B7D6}" destId="{E98874B5-829C-4EA9-8C32-D1A92B17A2AF}" srcOrd="1" destOrd="0" presId="urn:microsoft.com/office/officeart/2008/layout/LinedList"/>
    <dgm:cxn modelId="{0A34450E-CBC2-42E3-8FA1-1185ACDDAB08}" type="presParOf" srcId="{3D0A91C9-4187-49F3-85D1-05C86BC4B7D6}" destId="{E6ADE321-E857-4C0B-9BEA-AB8823127AF5}" srcOrd="2" destOrd="0" presId="urn:microsoft.com/office/officeart/2008/layout/LinedList"/>
    <dgm:cxn modelId="{4E1C777F-4636-42D2-BE19-2B50B79F8319}" type="presParOf" srcId="{809E58CA-C5AA-47A8-95B1-DDDCEEA11F7E}" destId="{B68868E4-6548-4557-8F5A-C64052C88848}" srcOrd="14" destOrd="0" presId="urn:microsoft.com/office/officeart/2008/layout/LinedList"/>
    <dgm:cxn modelId="{95A3854C-D28C-44E4-A376-C3B431BA4F26}" type="presParOf" srcId="{809E58CA-C5AA-47A8-95B1-DDDCEEA11F7E}" destId="{057714F1-E455-403B-9210-2A1EFF6BF4CE}" srcOrd="15" destOrd="0" presId="urn:microsoft.com/office/officeart/2008/layout/LinedList"/>
    <dgm:cxn modelId="{133008CC-8DA0-4F4E-B2AF-42BD2F2CD2D9}" type="presParOf" srcId="{809E58CA-C5AA-47A8-95B1-DDDCEEA11F7E}" destId="{DFC502D6-BAFF-4EB7-B2FC-EA1755232808}" srcOrd="16" destOrd="0" presId="urn:microsoft.com/office/officeart/2008/layout/LinedList"/>
    <dgm:cxn modelId="{675EC8EA-2DA2-4AA7-B4F9-E95DAF1E16F9}" type="presParOf" srcId="{DFC502D6-BAFF-4EB7-B2FC-EA1755232808}" destId="{D84A774F-FAC7-44B0-804E-8F875884AC77}" srcOrd="0" destOrd="0" presId="urn:microsoft.com/office/officeart/2008/layout/LinedList"/>
    <dgm:cxn modelId="{C140BFE9-D20E-4D9D-9424-67257A83CA43}" type="presParOf" srcId="{DFC502D6-BAFF-4EB7-B2FC-EA1755232808}" destId="{F666398E-D174-408E-8567-157F223F15B5}" srcOrd="1" destOrd="0" presId="urn:microsoft.com/office/officeart/2008/layout/LinedList"/>
    <dgm:cxn modelId="{520F4C30-8A63-4584-A249-D25D8DD89922}" type="presParOf" srcId="{DFC502D6-BAFF-4EB7-B2FC-EA1755232808}" destId="{379EA83E-82A4-405C-A7CF-EC341DC227D0}" srcOrd="2" destOrd="0" presId="urn:microsoft.com/office/officeart/2008/layout/LinedList"/>
    <dgm:cxn modelId="{588FD26B-B79A-4618-AEAB-D8D39964C070}" type="presParOf" srcId="{809E58CA-C5AA-47A8-95B1-DDDCEEA11F7E}" destId="{71394E18-716F-483E-B058-78ED3BC8076A}" srcOrd="17" destOrd="0" presId="urn:microsoft.com/office/officeart/2008/layout/LinedList"/>
    <dgm:cxn modelId="{CB9BA860-05CA-4B9F-A6DA-82F2AC06BBA6}" type="presParOf" srcId="{809E58CA-C5AA-47A8-95B1-DDDCEEA11F7E}" destId="{BCE81017-B232-476D-82B5-A7EAC5804B2D}" srcOrd="18" destOrd="0" presId="urn:microsoft.com/office/officeart/2008/layout/LinedList"/>
    <dgm:cxn modelId="{2751144F-AD84-490B-98B8-1FDA3110513E}" type="presParOf" srcId="{809E58CA-C5AA-47A8-95B1-DDDCEEA11F7E}" destId="{31D7F00B-FFB4-47CB-8F94-E8DA90A4A8D6}" srcOrd="19" destOrd="0" presId="urn:microsoft.com/office/officeart/2008/layout/LinedList"/>
    <dgm:cxn modelId="{0EDC53E0-2222-49E0-ABD4-CBEDA47B59F5}" type="presParOf" srcId="{31D7F00B-FFB4-47CB-8F94-E8DA90A4A8D6}" destId="{D1EC5527-382F-4CB5-B0A4-C8D1A5188E16}" srcOrd="0" destOrd="0" presId="urn:microsoft.com/office/officeart/2008/layout/LinedList"/>
    <dgm:cxn modelId="{40CD85F6-C195-40A9-8A4A-6198F7EBC0FB}" type="presParOf" srcId="{31D7F00B-FFB4-47CB-8F94-E8DA90A4A8D6}" destId="{2EC8CEA3-97D8-4BD6-A1A0-1FE23943763F}" srcOrd="1" destOrd="0" presId="urn:microsoft.com/office/officeart/2008/layout/LinedList"/>
    <dgm:cxn modelId="{867345E3-3338-4823-ABEB-99491D7AC2D6}" type="presParOf" srcId="{31D7F00B-FFB4-47CB-8F94-E8DA90A4A8D6}" destId="{8F527CF3-8EA0-4487-9517-937F0EED845B}" srcOrd="2" destOrd="0" presId="urn:microsoft.com/office/officeart/2008/layout/LinedList"/>
    <dgm:cxn modelId="{69108FD4-1298-4B04-BBCA-65216059E65A}" type="presParOf" srcId="{809E58CA-C5AA-47A8-95B1-DDDCEEA11F7E}" destId="{48301725-6A27-49BC-808D-F702AE9E0F9B}" srcOrd="20" destOrd="0" presId="urn:microsoft.com/office/officeart/2008/layout/LinedList"/>
    <dgm:cxn modelId="{B233B889-27EB-4E57-9DC1-DCA4BBD2205F}" type="presParOf" srcId="{809E58CA-C5AA-47A8-95B1-DDDCEEA11F7E}" destId="{9074388C-9747-46A7-A1ED-92798735A2A4}" srcOrd="21" destOrd="0" presId="urn:microsoft.com/office/officeart/2008/layout/LinedList"/>
    <dgm:cxn modelId="{0CD3AB1C-C34F-40FD-B05B-9B79CD0704A8}" type="presParOf" srcId="{809E58CA-C5AA-47A8-95B1-DDDCEEA11F7E}" destId="{6F74E491-C5CB-45DF-B3B6-1DB58F2FFC3B}" srcOrd="22" destOrd="0" presId="urn:microsoft.com/office/officeart/2008/layout/LinedList"/>
    <dgm:cxn modelId="{DAC46BCC-21EE-4C3F-B1EB-B3038174C261}" type="presParOf" srcId="{6F74E491-C5CB-45DF-B3B6-1DB58F2FFC3B}" destId="{64964A25-7C5E-4638-B7FE-0FF8D7EECF28}" srcOrd="0" destOrd="0" presId="urn:microsoft.com/office/officeart/2008/layout/LinedList"/>
    <dgm:cxn modelId="{C21DA28C-639C-4A20-B8F1-5B4603C86659}" type="presParOf" srcId="{6F74E491-C5CB-45DF-B3B6-1DB58F2FFC3B}" destId="{09CDD121-F199-4CAA-B9EF-87B38CC62E81}" srcOrd="1" destOrd="0" presId="urn:microsoft.com/office/officeart/2008/layout/LinedList"/>
    <dgm:cxn modelId="{E40734F8-8103-45DD-8DCC-B842719A3BEC}" type="presParOf" srcId="{6F74E491-C5CB-45DF-B3B6-1DB58F2FFC3B}" destId="{7FBC684F-D3E0-46A1-AE6A-AEABB86D5A76}" srcOrd="2" destOrd="0" presId="urn:microsoft.com/office/officeart/2008/layout/LinedList"/>
    <dgm:cxn modelId="{11175185-B9BB-400B-A6B8-67D1600FF137}" type="presParOf" srcId="{809E58CA-C5AA-47A8-95B1-DDDCEEA11F7E}" destId="{6722A3EE-F4E2-4537-BE54-C8FC0A85FF17}" srcOrd="23" destOrd="0" presId="urn:microsoft.com/office/officeart/2008/layout/LinedList"/>
    <dgm:cxn modelId="{672FD61A-721D-4F28-9351-49047575EAAA}" type="presParOf" srcId="{809E58CA-C5AA-47A8-95B1-DDDCEEA11F7E}" destId="{D09673A2-3608-478F-9C54-FCD28B755C97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2F8AD0-D222-4E50-B0B9-D2673E6DFA66}" type="doc">
      <dgm:prSet loTypeId="urn:microsoft.com/office/officeart/2005/8/layout/cycle4" loCatId="cycle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hr-HR"/>
        </a:p>
      </dgm:t>
    </dgm:pt>
    <dgm:pt modelId="{4B87CF14-36E8-4118-B57A-C27BA60024A4}">
      <dgm:prSet phldrT="[Text]"/>
      <dgm:spPr/>
      <dgm:t>
        <a:bodyPr/>
        <a:lstStyle/>
        <a:p>
          <a:r>
            <a:rPr lang="hr-HR" b="1" dirty="0" smtClean="0">
              <a:latin typeface="Book Antiqua" pitchFamily="18" charset="0"/>
            </a:rPr>
            <a:t>Maloprodaja</a:t>
          </a:r>
          <a:endParaRPr lang="hr-HR" dirty="0">
            <a:latin typeface="Book Antiqua" pitchFamily="18" charset="0"/>
          </a:endParaRPr>
        </a:p>
      </dgm:t>
    </dgm:pt>
    <dgm:pt modelId="{AD9BEDD2-48B3-46BA-A3FB-DE5217DB3AEC}" type="parTrans" cxnId="{2FFDD01A-7DD5-4202-AD16-F6C989613F83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4C5FDC5E-C7DA-4A88-A505-1DF635E933B4}" type="sibTrans" cxnId="{2FFDD01A-7DD5-4202-AD16-F6C989613F83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29CA11DC-3190-41F4-AC3E-04C2D5A24976}">
      <dgm:prSet phldrT="[Text]" custT="1"/>
      <dgm:spPr/>
      <dgm:t>
        <a:bodyPr/>
        <a:lstStyle/>
        <a:p>
          <a:r>
            <a:rPr lang="hr-HR" sz="1350" dirty="0" smtClean="0">
              <a:latin typeface="Book Antiqua" pitchFamily="18" charset="0"/>
            </a:rPr>
            <a:t>Mercator je izvan postupka IU (planira se rasterećenje kroz prodaju imovine prema planu održivosti poslovanja)</a:t>
          </a:r>
          <a:endParaRPr lang="hr-HR" sz="1350" dirty="0">
            <a:latin typeface="Book Antiqua" pitchFamily="18" charset="0"/>
          </a:endParaRPr>
        </a:p>
      </dgm:t>
    </dgm:pt>
    <dgm:pt modelId="{1A29CF46-C24F-4E6A-A1CF-F2DAA3BC9348}" type="parTrans" cxnId="{DB48F92E-9546-4203-8C4E-CE0F26C675B9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19E8FDCA-B6B2-4EC0-8171-9858F35732A2}" type="sibTrans" cxnId="{DB48F92E-9546-4203-8C4E-CE0F26C675B9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DDFCA6B5-4627-478E-A06A-BDE0D0FFE0EA}">
      <dgm:prSet phldrT="[Text]"/>
      <dgm:spPr/>
      <dgm:t>
        <a:bodyPr/>
        <a:lstStyle/>
        <a:p>
          <a:r>
            <a:rPr lang="hr-HR" b="1" dirty="0" smtClean="0">
              <a:latin typeface="Book Antiqua" pitchFamily="18" charset="0"/>
            </a:rPr>
            <a:t>Prehrana</a:t>
          </a:r>
          <a:endParaRPr lang="hr-HR" dirty="0">
            <a:latin typeface="Book Antiqua" pitchFamily="18" charset="0"/>
          </a:endParaRPr>
        </a:p>
      </dgm:t>
    </dgm:pt>
    <dgm:pt modelId="{D3FCFDAE-D544-4D60-A10F-93EC1B455839}" type="parTrans" cxnId="{C0A0C00E-51BA-4EDD-8B70-5B3A996EA974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77A6C099-E215-4A64-93A8-80971AE67519}" type="sibTrans" cxnId="{C0A0C00E-51BA-4EDD-8B70-5B3A996EA974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CAD0B757-73BE-417C-9AE9-5D3572BCE3A0}">
      <dgm:prSet phldrT="[Text]" custT="1"/>
      <dgm:spPr/>
      <dgm:t>
        <a:bodyPr/>
        <a:lstStyle/>
        <a:p>
          <a:r>
            <a:rPr lang="hr-HR" sz="1350" dirty="0" smtClean="0">
              <a:latin typeface="Book Antiqua" pitchFamily="18" charset="0"/>
            </a:rPr>
            <a:t>U ovom trenutku ima daleko veći kapacitet servisiranja duga nego što ima financijskih obveza</a:t>
          </a:r>
          <a:endParaRPr lang="hr-HR" sz="1350" dirty="0">
            <a:latin typeface="Book Antiqua" pitchFamily="18" charset="0"/>
          </a:endParaRPr>
        </a:p>
      </dgm:t>
    </dgm:pt>
    <dgm:pt modelId="{DF615CFB-A1B4-4C68-A368-6F892927889B}" type="parTrans" cxnId="{9E1BD0E3-CD7E-4952-9E31-A7AA6DCA15B7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7156B3CE-B23C-4398-84A7-46E998811677}" type="sibTrans" cxnId="{9E1BD0E3-CD7E-4952-9E31-A7AA6DCA15B7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451EB021-345B-40D2-9F52-82915CF6D311}">
      <dgm:prSet phldrT="[Text]" custT="1"/>
      <dgm:spPr/>
      <dgm:t>
        <a:bodyPr/>
        <a:lstStyle/>
        <a:p>
          <a:r>
            <a:rPr lang="hr-HR" sz="1600" b="1" dirty="0" smtClean="0">
              <a:solidFill>
                <a:schemeClr val="tx1"/>
              </a:solidFill>
              <a:latin typeface="Book Antiqua" pitchFamily="18" charset="0"/>
            </a:rPr>
            <a:t>APH </a:t>
          </a:r>
          <a:r>
            <a:rPr lang="hr-HR" sz="1100" b="0" dirty="0" smtClean="0">
              <a:solidFill>
                <a:schemeClr val="tx1"/>
              </a:solidFill>
              <a:latin typeface="Book Antiqua" pitchFamily="18" charset="0"/>
            </a:rPr>
            <a:t>(Agrokor </a:t>
          </a:r>
          <a:r>
            <a:rPr lang="hr-HR" sz="1100" b="0" dirty="0" err="1" smtClean="0">
              <a:solidFill>
                <a:schemeClr val="tx1"/>
              </a:solidFill>
              <a:latin typeface="Book Antiqua" pitchFamily="18" charset="0"/>
            </a:rPr>
            <a:t>Portfolio</a:t>
          </a:r>
          <a:r>
            <a:rPr lang="hr-HR" sz="1100" b="0" dirty="0" smtClean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hr-HR" sz="1100" b="0" dirty="0" err="1" smtClean="0">
              <a:solidFill>
                <a:schemeClr val="tx1"/>
              </a:solidFill>
              <a:latin typeface="Book Antiqua" pitchFamily="18" charset="0"/>
            </a:rPr>
            <a:t>Holdings</a:t>
          </a:r>
          <a:r>
            <a:rPr lang="hr-HR" sz="1100" b="0" dirty="0" smtClean="0">
              <a:solidFill>
                <a:schemeClr val="tx1"/>
              </a:solidFill>
              <a:latin typeface="Book Antiqua" pitchFamily="18" charset="0"/>
            </a:rPr>
            <a:t>)</a:t>
          </a:r>
          <a:endParaRPr lang="hr-HR" sz="1600" b="0" dirty="0">
            <a:solidFill>
              <a:schemeClr val="tx1"/>
            </a:solidFill>
            <a:latin typeface="Book Antiqua" pitchFamily="18" charset="0"/>
          </a:endParaRPr>
        </a:p>
      </dgm:t>
    </dgm:pt>
    <dgm:pt modelId="{8C992449-0557-41F3-BE20-A727F08408AC}" type="parTrans" cxnId="{CFCD6090-C92F-432C-B281-D35937EFD3FE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0A8E811F-4EF7-4A72-B8C8-6BFD08CF002B}" type="sibTrans" cxnId="{CFCD6090-C92F-432C-B281-D35937EFD3FE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8F17905A-6ED5-40EE-AA61-D941A6E45753}">
      <dgm:prSet phldrT="[Text]" custT="1"/>
      <dgm:spPr/>
      <dgm:t>
        <a:bodyPr/>
        <a:lstStyle/>
        <a:p>
          <a:r>
            <a:rPr lang="hr-HR" sz="1350" dirty="0" smtClean="0">
              <a:latin typeface="Book Antiqua" pitchFamily="18" charset="0"/>
            </a:rPr>
            <a:t>Portfelj već namijenjen prodaji </a:t>
          </a:r>
          <a:endParaRPr lang="hr-HR" sz="1350" dirty="0">
            <a:latin typeface="Book Antiqua" pitchFamily="18" charset="0"/>
          </a:endParaRPr>
        </a:p>
      </dgm:t>
    </dgm:pt>
    <dgm:pt modelId="{6D2E3E06-F873-4D12-84A1-71A832C6A451}" type="parTrans" cxnId="{682F63CE-6443-484B-A784-5A6BC2B2D101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77ADC8E8-202E-4110-B18D-7BC5AF99BD97}" type="sibTrans" cxnId="{682F63CE-6443-484B-A784-5A6BC2B2D101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F2B05EA1-BDAB-4D07-A445-DA9092FD148F}">
      <dgm:prSet phldrT="[Text]"/>
      <dgm:spPr/>
      <dgm:t>
        <a:bodyPr/>
        <a:lstStyle/>
        <a:p>
          <a:r>
            <a:rPr lang="hr-HR" b="1" dirty="0" smtClean="0">
              <a:latin typeface="Book Antiqua" pitchFamily="18" charset="0"/>
            </a:rPr>
            <a:t>Poljoprivreda</a:t>
          </a:r>
          <a:endParaRPr lang="hr-HR" dirty="0">
            <a:latin typeface="Book Antiqua" pitchFamily="18" charset="0"/>
          </a:endParaRPr>
        </a:p>
      </dgm:t>
    </dgm:pt>
    <dgm:pt modelId="{02805B59-23DC-4DB4-BD4C-CC267C24CA20}" type="parTrans" cxnId="{0527C2A5-074C-4509-BC99-DD2A422CA6D3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0C8129C5-5C9D-4D11-89FA-AD8B6D8EE317}" type="sibTrans" cxnId="{0527C2A5-074C-4509-BC99-DD2A422CA6D3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68EFE3CC-01B5-49E1-B65E-5B62EE86D45D}">
      <dgm:prSet phldrT="[Text]" custT="1"/>
      <dgm:spPr/>
      <dgm:t>
        <a:bodyPr anchor="b"/>
        <a:lstStyle/>
        <a:p>
          <a:r>
            <a:rPr lang="hr-HR" sz="1350" dirty="0" smtClean="0">
              <a:latin typeface="Book Antiqua" pitchFamily="18" charset="0"/>
            </a:rPr>
            <a:t>Značajne investicije prethodnih godina rezultirale su superiornim prinosima u odnosu na usporediva poljoprivredna društva</a:t>
          </a:r>
          <a:endParaRPr lang="hr-HR" sz="1350" dirty="0">
            <a:latin typeface="Book Antiqua" pitchFamily="18" charset="0"/>
          </a:endParaRPr>
        </a:p>
      </dgm:t>
    </dgm:pt>
    <dgm:pt modelId="{0484C72C-0C14-45C2-80D3-BF16B16C3F2E}" type="parTrans" cxnId="{506428C6-C964-49A8-8019-C27AD7143033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94C32AEE-405C-4329-9069-F4FB43C09330}" type="sibTrans" cxnId="{506428C6-C964-49A8-8019-C27AD7143033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BCB22401-FDE7-4D6C-AADA-04D2690C8E94}">
      <dgm:prSet custT="1"/>
      <dgm:spPr/>
      <dgm:t>
        <a:bodyPr/>
        <a:lstStyle/>
        <a:p>
          <a:r>
            <a:rPr lang="hr-HR" sz="1350" dirty="0" smtClean="0">
              <a:latin typeface="Book Antiqua" pitchFamily="18" charset="0"/>
            </a:rPr>
            <a:t>Konzum prolazi kroz operativno i financijsko restrukturiranje</a:t>
          </a:r>
        </a:p>
      </dgm:t>
    </dgm:pt>
    <dgm:pt modelId="{03312C22-39CB-44CB-B548-1462F9D0DBD6}" type="parTrans" cxnId="{FCA60A3F-E031-4F06-915F-BA49422FF769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8B718327-CFA4-495C-8D2B-13264000EA45}" type="sibTrans" cxnId="{FCA60A3F-E031-4F06-915F-BA49422FF769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24C5CD62-A9F2-454E-8551-8FBA95CB399A}">
      <dgm:prSet custT="1"/>
      <dgm:spPr/>
      <dgm:t>
        <a:bodyPr/>
        <a:lstStyle/>
        <a:p>
          <a:r>
            <a:rPr lang="hr-HR" sz="1350" dirty="0" smtClean="0">
              <a:latin typeface="Book Antiqua" pitchFamily="18" charset="0"/>
            </a:rPr>
            <a:t>Tisak: potrebno razmotriti prodaju ili </a:t>
          </a:r>
          <a:r>
            <a:rPr lang="hr-HR" sz="1350" dirty="0" smtClean="0">
              <a:latin typeface="Book Antiqua" pitchFamily="18" charset="0"/>
            </a:rPr>
            <a:t>restrukturiranje – </a:t>
          </a:r>
          <a:r>
            <a:rPr lang="hr-HR" sz="1350" dirty="0" smtClean="0">
              <a:latin typeface="Book Antiqua" pitchFamily="18" charset="0"/>
            </a:rPr>
            <a:t>veliki uteg vertikalni zajam prema Agrokor d.d.</a:t>
          </a:r>
          <a:endParaRPr lang="hr-HR" sz="1350" dirty="0">
            <a:latin typeface="Book Antiqua" pitchFamily="18" charset="0"/>
          </a:endParaRPr>
        </a:p>
      </dgm:t>
    </dgm:pt>
    <dgm:pt modelId="{E8B9A605-115B-4D8E-9EB9-FC273E339976}" type="parTrans" cxnId="{1081A578-50FB-4D15-AD70-A6730B313A3C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49061876-5AC3-4F24-B153-4F1E8756C1FD}" type="sibTrans" cxnId="{1081A578-50FB-4D15-AD70-A6730B313A3C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71F8098A-133A-424C-8B5A-E130DA278F30}">
      <dgm:prSet custT="1"/>
      <dgm:spPr/>
      <dgm:t>
        <a:bodyPr anchor="b"/>
        <a:lstStyle/>
        <a:p>
          <a:r>
            <a:rPr lang="hr-HR" sz="1350" dirty="0" smtClean="0">
              <a:latin typeface="Book Antiqua" pitchFamily="18" charset="0"/>
            </a:rPr>
            <a:t>Potrebno je provesti na pojedinačnoj osnovi financijsko restrukturiranje sukladno kapacitetu servisiranja dugova</a:t>
          </a:r>
          <a:endParaRPr lang="hr-HR" sz="1350" dirty="0">
            <a:latin typeface="Book Antiqua" pitchFamily="18" charset="0"/>
          </a:endParaRPr>
        </a:p>
      </dgm:t>
    </dgm:pt>
    <dgm:pt modelId="{2DA67959-F8E0-4DD7-9085-3B843CD19562}" type="parTrans" cxnId="{BA1C6D64-5B4E-4A4B-B4F1-154256BA910D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F3295159-D762-4DC2-B5EF-4A365AE66914}" type="sibTrans" cxnId="{BA1C6D64-5B4E-4A4B-B4F1-154256BA910D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49A32EA3-79A9-403E-97DB-DE31E97C0A42}">
      <dgm:prSet phldrT="[Text]" custT="1"/>
      <dgm:spPr/>
      <dgm:t>
        <a:bodyPr/>
        <a:lstStyle/>
        <a:p>
          <a:r>
            <a:rPr lang="hr-HR" sz="1350" dirty="0" smtClean="0">
              <a:latin typeface="Book Antiqua" pitchFamily="18" charset="0"/>
            </a:rPr>
            <a:t>Najpotentniji sektor grupe</a:t>
          </a:r>
          <a:endParaRPr lang="hr-HR" sz="1350" dirty="0">
            <a:latin typeface="Book Antiqua" pitchFamily="18" charset="0"/>
          </a:endParaRPr>
        </a:p>
      </dgm:t>
    </dgm:pt>
    <dgm:pt modelId="{7100B73B-3D2C-49F8-88CC-7492E447EE75}" type="parTrans" cxnId="{862C0B3B-AFC4-4861-B96F-B084044BAED7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6AEC9889-D87A-47BB-8C97-2CC0FAC0D791}" type="sibTrans" cxnId="{862C0B3B-AFC4-4861-B96F-B084044BAED7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598BB91B-E74A-4630-9291-2626A4E1850A}">
      <dgm:prSet phldrT="[Text]" custT="1"/>
      <dgm:spPr/>
      <dgm:t>
        <a:bodyPr/>
        <a:lstStyle/>
        <a:p>
          <a:r>
            <a:rPr lang="hr-HR" sz="1350" dirty="0" smtClean="0">
              <a:latin typeface="Book Antiqua" pitchFamily="18" charset="0"/>
            </a:rPr>
            <a:t>Preko 150m € EBITDA se planira u 2018., odnosno 181mln € do 2021.</a:t>
          </a:r>
          <a:endParaRPr lang="hr-HR" sz="1350" dirty="0">
            <a:latin typeface="Book Antiqua" pitchFamily="18" charset="0"/>
          </a:endParaRPr>
        </a:p>
      </dgm:t>
    </dgm:pt>
    <dgm:pt modelId="{D3EE2E23-E63A-43BA-9A93-56004B96EE88}" type="parTrans" cxnId="{36F36BC1-9137-4166-A9BA-3425DB06AC48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10424713-3A75-4A47-A088-26C7CD5A87FB}" type="sibTrans" cxnId="{36F36BC1-9137-4166-A9BA-3425DB06AC48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1E838534-67B3-4973-9065-A2B26301F11F}">
      <dgm:prSet custT="1"/>
      <dgm:spPr/>
      <dgm:t>
        <a:bodyPr anchor="b"/>
        <a:lstStyle/>
        <a:p>
          <a:r>
            <a:rPr lang="hr-HR" sz="1350" dirty="0" smtClean="0">
              <a:latin typeface="Book Antiqua" pitchFamily="18" charset="0"/>
            </a:rPr>
            <a:t>PIK Vinkovci i </a:t>
          </a:r>
          <a:r>
            <a:rPr lang="hr-HR" sz="1350" dirty="0" err="1" smtClean="0">
              <a:latin typeface="Book Antiqua" pitchFamily="18" charset="0"/>
            </a:rPr>
            <a:t>Agrk</a:t>
          </a:r>
          <a:r>
            <a:rPr lang="hr-HR" sz="1350" dirty="0" smtClean="0">
              <a:latin typeface="Book Antiqua" pitchFamily="18" charset="0"/>
            </a:rPr>
            <a:t>. trgovina (kritični)</a:t>
          </a:r>
          <a:endParaRPr lang="hr-HR" sz="1350" dirty="0">
            <a:latin typeface="Book Antiqua" pitchFamily="18" charset="0"/>
          </a:endParaRPr>
        </a:p>
      </dgm:t>
    </dgm:pt>
    <dgm:pt modelId="{6CD3CAB7-17C0-403D-9E8A-488FE69D932E}" type="parTrans" cxnId="{4F131681-9574-47C1-8021-B7B97184E100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883C5F91-157B-4774-B188-B3B8522835FB}" type="sibTrans" cxnId="{4F131681-9574-47C1-8021-B7B97184E100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9DF1AC4B-1F0B-485D-92F4-A6FB954AE887}">
      <dgm:prSet phldrT="[Text]" custT="1"/>
      <dgm:spPr/>
      <dgm:t>
        <a:bodyPr/>
        <a:lstStyle/>
        <a:p>
          <a:r>
            <a:rPr lang="hr-HR" sz="1350" dirty="0" smtClean="0">
              <a:latin typeface="Book Antiqua" pitchFamily="18" charset="0"/>
            </a:rPr>
            <a:t>potrebno razmotriti konačnu strukturu portfelja, npr. uklapa li se Solana Pag u dugoročnu strategiju, obzirom da je namijenjena prodaji ?</a:t>
          </a:r>
          <a:endParaRPr lang="hr-HR" sz="1350" dirty="0">
            <a:latin typeface="Book Antiqua" pitchFamily="18" charset="0"/>
          </a:endParaRPr>
        </a:p>
      </dgm:t>
    </dgm:pt>
    <dgm:pt modelId="{A3DE9DD0-3A73-477A-B13A-3998313E4D5C}" type="parTrans" cxnId="{B9256D0E-CF8D-4C4D-8642-13572FB16ABF}">
      <dgm:prSet/>
      <dgm:spPr/>
      <dgm:t>
        <a:bodyPr/>
        <a:lstStyle/>
        <a:p>
          <a:endParaRPr lang="hr-HR"/>
        </a:p>
      </dgm:t>
    </dgm:pt>
    <dgm:pt modelId="{07E76169-D4E8-4C59-B8A7-E6FDA6AEE68F}" type="sibTrans" cxnId="{B9256D0E-CF8D-4C4D-8642-13572FB16ABF}">
      <dgm:prSet/>
      <dgm:spPr/>
      <dgm:t>
        <a:bodyPr/>
        <a:lstStyle/>
        <a:p>
          <a:endParaRPr lang="hr-HR"/>
        </a:p>
      </dgm:t>
    </dgm:pt>
    <dgm:pt modelId="{DBC2C0A0-F630-4781-8B80-3E9AA1A46228}" type="pres">
      <dgm:prSet presAssocID="{632F8AD0-D222-4E50-B0B9-D2673E6DFA6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8DC5AFB-6672-4235-A749-3BE3CE1D7911}" type="pres">
      <dgm:prSet presAssocID="{632F8AD0-D222-4E50-B0B9-D2673E6DFA66}" presName="children" presStyleCnt="0"/>
      <dgm:spPr/>
    </dgm:pt>
    <dgm:pt modelId="{1C02B480-DB58-4D6B-B6AC-4F3069994B15}" type="pres">
      <dgm:prSet presAssocID="{632F8AD0-D222-4E50-B0B9-D2673E6DFA66}" presName="child1group" presStyleCnt="0"/>
      <dgm:spPr/>
    </dgm:pt>
    <dgm:pt modelId="{13868CF3-01CC-4C0A-A5B2-5BFCBCAAD9E6}" type="pres">
      <dgm:prSet presAssocID="{632F8AD0-D222-4E50-B0B9-D2673E6DFA66}" presName="child1" presStyleLbl="bgAcc1" presStyleIdx="0" presStyleCnt="4" custScaleX="149373" custScaleY="114724" custLinFactNeighborX="-20933" custLinFactNeighborY="26294"/>
      <dgm:spPr/>
      <dgm:t>
        <a:bodyPr/>
        <a:lstStyle/>
        <a:p>
          <a:endParaRPr lang="hr-HR"/>
        </a:p>
      </dgm:t>
    </dgm:pt>
    <dgm:pt modelId="{8850339A-00A5-40C1-8AF4-50D69238CAF2}" type="pres">
      <dgm:prSet presAssocID="{632F8AD0-D222-4E50-B0B9-D2673E6DFA6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6A12679-01BB-4940-B4B3-CD324D7D3B80}" type="pres">
      <dgm:prSet presAssocID="{632F8AD0-D222-4E50-B0B9-D2673E6DFA66}" presName="child2group" presStyleCnt="0"/>
      <dgm:spPr/>
    </dgm:pt>
    <dgm:pt modelId="{C9604FBA-BDA5-43CF-999F-4C824FAF0DF4}" type="pres">
      <dgm:prSet presAssocID="{632F8AD0-D222-4E50-B0B9-D2673E6DFA66}" presName="child2" presStyleLbl="bgAcc1" presStyleIdx="1" presStyleCnt="4" custScaleX="144114" custScaleY="110021" custLinFactNeighborX="10765" custLinFactNeighborY="23880"/>
      <dgm:spPr/>
      <dgm:t>
        <a:bodyPr/>
        <a:lstStyle/>
        <a:p>
          <a:endParaRPr lang="hr-HR"/>
        </a:p>
      </dgm:t>
    </dgm:pt>
    <dgm:pt modelId="{B2260365-71E7-4CD8-ADE7-5756667A60BF}" type="pres">
      <dgm:prSet presAssocID="{632F8AD0-D222-4E50-B0B9-D2673E6DFA6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BE3A694-33AC-4A5E-A999-CAEBEF5D1BAA}" type="pres">
      <dgm:prSet presAssocID="{632F8AD0-D222-4E50-B0B9-D2673E6DFA66}" presName="child3group" presStyleCnt="0"/>
      <dgm:spPr/>
    </dgm:pt>
    <dgm:pt modelId="{22846658-A7EC-407E-B70A-55FED0C32423}" type="pres">
      <dgm:prSet presAssocID="{632F8AD0-D222-4E50-B0B9-D2673E6DFA66}" presName="child3" presStyleLbl="bgAcc1" presStyleIdx="2" presStyleCnt="4" custScaleX="144796" custScaleY="105092" custLinFactNeighborX="11884" custLinFactNeighborY="-27508"/>
      <dgm:spPr/>
      <dgm:t>
        <a:bodyPr/>
        <a:lstStyle/>
        <a:p>
          <a:endParaRPr lang="hr-HR"/>
        </a:p>
      </dgm:t>
    </dgm:pt>
    <dgm:pt modelId="{B113EDB0-F4DF-4A2B-BD19-26682A03C284}" type="pres">
      <dgm:prSet presAssocID="{632F8AD0-D222-4E50-B0B9-D2673E6DFA6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16AC15D-8AE0-4F8B-85F8-FAC7E4ACD76A}" type="pres">
      <dgm:prSet presAssocID="{632F8AD0-D222-4E50-B0B9-D2673E6DFA66}" presName="child4group" presStyleCnt="0"/>
      <dgm:spPr/>
    </dgm:pt>
    <dgm:pt modelId="{226FD3CF-7937-4B95-89D7-B96B471A96C2}" type="pres">
      <dgm:prSet presAssocID="{632F8AD0-D222-4E50-B0B9-D2673E6DFA66}" presName="child4" presStyleLbl="bgAcc1" presStyleIdx="3" presStyleCnt="4" custScaleX="143951" custScaleY="108520" custLinFactNeighborX="-25138" custLinFactNeighborY="-29554"/>
      <dgm:spPr/>
      <dgm:t>
        <a:bodyPr/>
        <a:lstStyle/>
        <a:p>
          <a:endParaRPr lang="hr-HR"/>
        </a:p>
      </dgm:t>
    </dgm:pt>
    <dgm:pt modelId="{941A4AA5-4B86-4256-AFDF-F098D6AF137C}" type="pres">
      <dgm:prSet presAssocID="{632F8AD0-D222-4E50-B0B9-D2673E6DFA6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FEB976-CA4D-4804-950D-5E8981FACBB5}" type="pres">
      <dgm:prSet presAssocID="{632F8AD0-D222-4E50-B0B9-D2673E6DFA66}" presName="childPlaceholder" presStyleCnt="0"/>
      <dgm:spPr/>
    </dgm:pt>
    <dgm:pt modelId="{C8F6ACC3-4FF8-489B-9C0D-B3F0DC3A5B7A}" type="pres">
      <dgm:prSet presAssocID="{632F8AD0-D222-4E50-B0B9-D2673E6DFA66}" presName="circle" presStyleCnt="0"/>
      <dgm:spPr/>
    </dgm:pt>
    <dgm:pt modelId="{B0E5B904-D18D-4864-A2A9-D324664A884D}" type="pres">
      <dgm:prSet presAssocID="{632F8AD0-D222-4E50-B0B9-D2673E6DFA66}" presName="quadrant1" presStyleLbl="node1" presStyleIdx="0" presStyleCnt="4" custScaleX="79522" custScaleY="79522" custLinFactNeighborX="12179" custLinFactNeighborY="12549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B75ABF-E092-40FC-A05A-83DD08141988}" type="pres">
      <dgm:prSet presAssocID="{632F8AD0-D222-4E50-B0B9-D2673E6DFA66}" presName="quadrant2" presStyleLbl="node1" presStyleIdx="1" presStyleCnt="4" custScaleX="79522" custScaleY="79522" custLinFactNeighborX="-11878" custLinFactNeighborY="12549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5510B16-36CE-4AA1-AB56-40ADA1A6F7C0}" type="pres">
      <dgm:prSet presAssocID="{632F8AD0-D222-4E50-B0B9-D2673E6DFA66}" presName="quadrant3" presStyleLbl="node1" presStyleIdx="2" presStyleCnt="4" custScaleX="79522" custScaleY="79522" custLinFactNeighborX="-11878" custLinFactNeighborY="-12548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8159B60-49AA-402A-8162-C8F138AF1A14}" type="pres">
      <dgm:prSet presAssocID="{632F8AD0-D222-4E50-B0B9-D2673E6DFA66}" presName="quadrant4" presStyleLbl="node1" presStyleIdx="3" presStyleCnt="4" custScaleX="79522" custScaleY="79522" custLinFactNeighborX="12179" custLinFactNeighborY="-12548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E60D629-54FA-41F7-BDD5-B56184D5CE21}" type="pres">
      <dgm:prSet presAssocID="{632F8AD0-D222-4E50-B0B9-D2673E6DFA66}" presName="quadrantPlaceholder" presStyleCnt="0"/>
      <dgm:spPr/>
    </dgm:pt>
    <dgm:pt modelId="{681BEB2F-10D9-4876-8F87-1E5CCB4D29B3}" type="pres">
      <dgm:prSet presAssocID="{632F8AD0-D222-4E50-B0B9-D2673E6DFA66}" presName="center1" presStyleLbl="fgShp" presStyleIdx="0" presStyleCnt="2"/>
      <dgm:spPr/>
    </dgm:pt>
    <dgm:pt modelId="{559EC9EC-07FD-4C2A-9BF9-FFEF7656122F}" type="pres">
      <dgm:prSet presAssocID="{632F8AD0-D222-4E50-B0B9-D2673E6DFA66}" presName="center2" presStyleLbl="fgShp" presStyleIdx="1" presStyleCnt="2"/>
      <dgm:spPr/>
    </dgm:pt>
  </dgm:ptLst>
  <dgm:cxnLst>
    <dgm:cxn modelId="{E4B4342E-75E4-4AA8-B35F-60EDF5695C44}" type="presOf" srcId="{8F17905A-6ED5-40EE-AA61-D941A6E45753}" destId="{22846658-A7EC-407E-B70A-55FED0C32423}" srcOrd="0" destOrd="0" presId="urn:microsoft.com/office/officeart/2005/8/layout/cycle4"/>
    <dgm:cxn modelId="{966F3889-CFA4-4532-89A6-591923900FC1}" type="presOf" srcId="{49A32EA3-79A9-403E-97DB-DE31E97C0A42}" destId="{C9604FBA-BDA5-43CF-999F-4C824FAF0DF4}" srcOrd="0" destOrd="0" presId="urn:microsoft.com/office/officeart/2005/8/layout/cycle4"/>
    <dgm:cxn modelId="{C0A0C00E-51BA-4EDD-8B70-5B3A996EA974}" srcId="{632F8AD0-D222-4E50-B0B9-D2673E6DFA66}" destId="{DDFCA6B5-4627-478E-A06A-BDE0D0FFE0EA}" srcOrd="1" destOrd="0" parTransId="{D3FCFDAE-D544-4D60-A10F-93EC1B455839}" sibTransId="{77A6C099-E215-4A64-93A8-80971AE67519}"/>
    <dgm:cxn modelId="{7563BA78-1CB6-42D9-9A97-A80FA40C6C8B}" type="presOf" srcId="{1E838534-67B3-4973-9065-A2B26301F11F}" destId="{941A4AA5-4B86-4256-AFDF-F098D6AF137C}" srcOrd="1" destOrd="2" presId="urn:microsoft.com/office/officeart/2005/8/layout/cycle4"/>
    <dgm:cxn modelId="{1081A578-50FB-4D15-AD70-A6730B313A3C}" srcId="{4B87CF14-36E8-4118-B57A-C27BA60024A4}" destId="{24C5CD62-A9F2-454E-8551-8FBA95CB399A}" srcOrd="2" destOrd="0" parTransId="{E8B9A605-115B-4D8E-9EB9-FC273E339976}" sibTransId="{49061876-5AC3-4F24-B153-4F1E8756C1FD}"/>
    <dgm:cxn modelId="{9CAC8EAF-5DE2-40D4-B21C-CD0B5BCD6DF1}" type="presOf" srcId="{BCB22401-FDE7-4D6C-AADA-04D2690C8E94}" destId="{8850339A-00A5-40C1-8AF4-50D69238CAF2}" srcOrd="1" destOrd="1" presId="urn:microsoft.com/office/officeart/2005/8/layout/cycle4"/>
    <dgm:cxn modelId="{FA45D66B-A026-47C5-8073-DE33EFC10489}" type="presOf" srcId="{598BB91B-E74A-4630-9291-2626A4E1850A}" destId="{C9604FBA-BDA5-43CF-999F-4C824FAF0DF4}" srcOrd="0" destOrd="2" presId="urn:microsoft.com/office/officeart/2005/8/layout/cycle4"/>
    <dgm:cxn modelId="{91413428-5A1E-4AAE-9547-B058941DD8BD}" type="presOf" srcId="{8F17905A-6ED5-40EE-AA61-D941A6E45753}" destId="{B113EDB0-F4DF-4A2B-BD19-26682A03C284}" srcOrd="1" destOrd="0" presId="urn:microsoft.com/office/officeart/2005/8/layout/cycle4"/>
    <dgm:cxn modelId="{9FBBD494-3128-49AC-BCB9-84755982550C}" type="presOf" srcId="{632F8AD0-D222-4E50-B0B9-D2673E6DFA66}" destId="{DBC2C0A0-F630-4781-8B80-3E9AA1A46228}" srcOrd="0" destOrd="0" presId="urn:microsoft.com/office/officeart/2005/8/layout/cycle4"/>
    <dgm:cxn modelId="{3F489AB1-ADA2-49DF-B060-1FAA5D7B1738}" type="presOf" srcId="{1E838534-67B3-4973-9065-A2B26301F11F}" destId="{226FD3CF-7937-4B95-89D7-B96B471A96C2}" srcOrd="0" destOrd="2" presId="urn:microsoft.com/office/officeart/2005/8/layout/cycle4"/>
    <dgm:cxn modelId="{7B10F4A9-9458-4389-9F56-86D1DE1F1FED}" type="presOf" srcId="{71F8098A-133A-424C-8B5A-E130DA278F30}" destId="{226FD3CF-7937-4B95-89D7-B96B471A96C2}" srcOrd="0" destOrd="1" presId="urn:microsoft.com/office/officeart/2005/8/layout/cycle4"/>
    <dgm:cxn modelId="{4560D395-19C9-49F5-83A7-8C29FA336113}" type="presOf" srcId="{49A32EA3-79A9-403E-97DB-DE31E97C0A42}" destId="{B2260365-71E7-4CD8-ADE7-5756667A60BF}" srcOrd="1" destOrd="0" presId="urn:microsoft.com/office/officeart/2005/8/layout/cycle4"/>
    <dgm:cxn modelId="{9E1BD0E3-CD7E-4952-9E31-A7AA6DCA15B7}" srcId="{DDFCA6B5-4627-478E-A06A-BDE0D0FFE0EA}" destId="{CAD0B757-73BE-417C-9AE9-5D3572BCE3A0}" srcOrd="1" destOrd="0" parTransId="{DF615CFB-A1B4-4C68-A368-6F892927889B}" sibTransId="{7156B3CE-B23C-4398-84A7-46E998811677}"/>
    <dgm:cxn modelId="{DB48F92E-9546-4203-8C4E-CE0F26C675B9}" srcId="{4B87CF14-36E8-4118-B57A-C27BA60024A4}" destId="{29CA11DC-3190-41F4-AC3E-04C2D5A24976}" srcOrd="0" destOrd="0" parTransId="{1A29CF46-C24F-4E6A-A1CF-F2DAA3BC9348}" sibTransId="{19E8FDCA-B6B2-4EC0-8171-9858F35732A2}"/>
    <dgm:cxn modelId="{5F308BB7-CCAC-44D7-A15A-AA2E15D3940A}" type="presOf" srcId="{9DF1AC4B-1F0B-485D-92F4-A6FB954AE887}" destId="{B113EDB0-F4DF-4A2B-BD19-26682A03C284}" srcOrd="1" destOrd="1" presId="urn:microsoft.com/office/officeart/2005/8/layout/cycle4"/>
    <dgm:cxn modelId="{656C5B58-A610-4850-BED9-5370CE3888EA}" type="presOf" srcId="{68EFE3CC-01B5-49E1-B65E-5B62EE86D45D}" destId="{226FD3CF-7937-4B95-89D7-B96B471A96C2}" srcOrd="0" destOrd="0" presId="urn:microsoft.com/office/officeart/2005/8/layout/cycle4"/>
    <dgm:cxn modelId="{2FFDD01A-7DD5-4202-AD16-F6C989613F83}" srcId="{632F8AD0-D222-4E50-B0B9-D2673E6DFA66}" destId="{4B87CF14-36E8-4118-B57A-C27BA60024A4}" srcOrd="0" destOrd="0" parTransId="{AD9BEDD2-48B3-46BA-A3FB-DE5217DB3AEC}" sibTransId="{4C5FDC5E-C7DA-4A88-A505-1DF635E933B4}"/>
    <dgm:cxn modelId="{E555FDFE-81CE-4B9F-BD87-B44C671FF6C5}" type="presOf" srcId="{9DF1AC4B-1F0B-485D-92F4-A6FB954AE887}" destId="{22846658-A7EC-407E-B70A-55FED0C32423}" srcOrd="0" destOrd="1" presId="urn:microsoft.com/office/officeart/2005/8/layout/cycle4"/>
    <dgm:cxn modelId="{4F131681-9574-47C1-8021-B7B97184E100}" srcId="{F2B05EA1-BDAB-4D07-A445-DA9092FD148F}" destId="{1E838534-67B3-4973-9065-A2B26301F11F}" srcOrd="2" destOrd="0" parTransId="{6CD3CAB7-17C0-403D-9E8A-488FE69D932E}" sibTransId="{883C5F91-157B-4774-B188-B3B8522835FB}"/>
    <dgm:cxn modelId="{547716B3-E9F7-44E5-9AAA-77B534119B34}" type="presOf" srcId="{451EB021-345B-40D2-9F52-82915CF6D311}" destId="{55510B16-36CE-4AA1-AB56-40ADA1A6F7C0}" srcOrd="0" destOrd="0" presId="urn:microsoft.com/office/officeart/2005/8/layout/cycle4"/>
    <dgm:cxn modelId="{46B305C2-92F6-4709-909F-8ABF35961229}" type="presOf" srcId="{598BB91B-E74A-4630-9291-2626A4E1850A}" destId="{B2260365-71E7-4CD8-ADE7-5756667A60BF}" srcOrd="1" destOrd="2" presId="urn:microsoft.com/office/officeart/2005/8/layout/cycle4"/>
    <dgm:cxn modelId="{4AA2DD1C-F3EE-492B-B7AF-1AA9DD4395F1}" type="presOf" srcId="{29CA11DC-3190-41F4-AC3E-04C2D5A24976}" destId="{8850339A-00A5-40C1-8AF4-50D69238CAF2}" srcOrd="1" destOrd="0" presId="urn:microsoft.com/office/officeart/2005/8/layout/cycle4"/>
    <dgm:cxn modelId="{BA1C6D64-5B4E-4A4B-B4F1-154256BA910D}" srcId="{F2B05EA1-BDAB-4D07-A445-DA9092FD148F}" destId="{71F8098A-133A-424C-8B5A-E130DA278F30}" srcOrd="1" destOrd="0" parTransId="{2DA67959-F8E0-4DD7-9085-3B843CD19562}" sibTransId="{F3295159-D762-4DC2-B5EF-4A365AE66914}"/>
    <dgm:cxn modelId="{0527C2A5-074C-4509-BC99-DD2A422CA6D3}" srcId="{632F8AD0-D222-4E50-B0B9-D2673E6DFA66}" destId="{F2B05EA1-BDAB-4D07-A445-DA9092FD148F}" srcOrd="3" destOrd="0" parTransId="{02805B59-23DC-4DB4-BD4C-CC267C24CA20}" sibTransId="{0C8129C5-5C9D-4D11-89FA-AD8B6D8EE317}"/>
    <dgm:cxn modelId="{C3F2462E-B1D9-4318-BB97-20E0113F41B7}" type="presOf" srcId="{68EFE3CC-01B5-49E1-B65E-5B62EE86D45D}" destId="{941A4AA5-4B86-4256-AFDF-F098D6AF137C}" srcOrd="1" destOrd="0" presId="urn:microsoft.com/office/officeart/2005/8/layout/cycle4"/>
    <dgm:cxn modelId="{506428C6-C964-49A8-8019-C27AD7143033}" srcId="{F2B05EA1-BDAB-4D07-A445-DA9092FD148F}" destId="{68EFE3CC-01B5-49E1-B65E-5B62EE86D45D}" srcOrd="0" destOrd="0" parTransId="{0484C72C-0C14-45C2-80D3-BF16B16C3F2E}" sibTransId="{94C32AEE-405C-4329-9069-F4FB43C09330}"/>
    <dgm:cxn modelId="{49A0961A-D3E6-4BAF-B384-6F35A0184E7C}" type="presOf" srcId="{DDFCA6B5-4627-478E-A06A-BDE0D0FFE0EA}" destId="{43B75ABF-E092-40FC-A05A-83DD08141988}" srcOrd="0" destOrd="0" presId="urn:microsoft.com/office/officeart/2005/8/layout/cycle4"/>
    <dgm:cxn modelId="{AA5A619C-7137-48D9-8B25-2D0E02D74338}" type="presOf" srcId="{4B87CF14-36E8-4118-B57A-C27BA60024A4}" destId="{B0E5B904-D18D-4864-A2A9-D324664A884D}" srcOrd="0" destOrd="0" presId="urn:microsoft.com/office/officeart/2005/8/layout/cycle4"/>
    <dgm:cxn modelId="{948FB599-1EE0-4A5E-B4EC-52EF82875FFB}" type="presOf" srcId="{CAD0B757-73BE-417C-9AE9-5D3572BCE3A0}" destId="{C9604FBA-BDA5-43CF-999F-4C824FAF0DF4}" srcOrd="0" destOrd="1" presId="urn:microsoft.com/office/officeart/2005/8/layout/cycle4"/>
    <dgm:cxn modelId="{682F63CE-6443-484B-A784-5A6BC2B2D101}" srcId="{451EB021-345B-40D2-9F52-82915CF6D311}" destId="{8F17905A-6ED5-40EE-AA61-D941A6E45753}" srcOrd="0" destOrd="0" parTransId="{6D2E3E06-F873-4D12-84A1-71A832C6A451}" sibTransId="{77ADC8E8-202E-4110-B18D-7BC5AF99BD97}"/>
    <dgm:cxn modelId="{A4B7F840-315B-4887-AFBF-D18DD48DC416}" type="presOf" srcId="{24C5CD62-A9F2-454E-8551-8FBA95CB399A}" destId="{13868CF3-01CC-4C0A-A5B2-5BFCBCAAD9E6}" srcOrd="0" destOrd="2" presId="urn:microsoft.com/office/officeart/2005/8/layout/cycle4"/>
    <dgm:cxn modelId="{862C0B3B-AFC4-4861-B96F-B084044BAED7}" srcId="{DDFCA6B5-4627-478E-A06A-BDE0D0FFE0EA}" destId="{49A32EA3-79A9-403E-97DB-DE31E97C0A42}" srcOrd="0" destOrd="0" parTransId="{7100B73B-3D2C-49F8-88CC-7492E447EE75}" sibTransId="{6AEC9889-D87A-47BB-8C97-2CC0FAC0D791}"/>
    <dgm:cxn modelId="{FCA60A3F-E031-4F06-915F-BA49422FF769}" srcId="{4B87CF14-36E8-4118-B57A-C27BA60024A4}" destId="{BCB22401-FDE7-4D6C-AADA-04D2690C8E94}" srcOrd="1" destOrd="0" parTransId="{03312C22-39CB-44CB-B548-1462F9D0DBD6}" sibTransId="{8B718327-CFA4-495C-8D2B-13264000EA45}"/>
    <dgm:cxn modelId="{A7BFD48D-ED7F-43C2-9127-E9DA26B401AE}" type="presOf" srcId="{CAD0B757-73BE-417C-9AE9-5D3572BCE3A0}" destId="{B2260365-71E7-4CD8-ADE7-5756667A60BF}" srcOrd="1" destOrd="1" presId="urn:microsoft.com/office/officeart/2005/8/layout/cycle4"/>
    <dgm:cxn modelId="{96E218A0-A57E-40D0-BD7D-3C114ABCAF8A}" type="presOf" srcId="{F2B05EA1-BDAB-4D07-A445-DA9092FD148F}" destId="{78159B60-49AA-402A-8162-C8F138AF1A14}" srcOrd="0" destOrd="0" presId="urn:microsoft.com/office/officeart/2005/8/layout/cycle4"/>
    <dgm:cxn modelId="{A63DC3B9-F0B0-46D1-99D7-54E657103AFC}" type="presOf" srcId="{29CA11DC-3190-41F4-AC3E-04C2D5A24976}" destId="{13868CF3-01CC-4C0A-A5B2-5BFCBCAAD9E6}" srcOrd="0" destOrd="0" presId="urn:microsoft.com/office/officeart/2005/8/layout/cycle4"/>
    <dgm:cxn modelId="{BEB011D1-408B-4CC6-B3EA-14002BC2FE56}" type="presOf" srcId="{71F8098A-133A-424C-8B5A-E130DA278F30}" destId="{941A4AA5-4B86-4256-AFDF-F098D6AF137C}" srcOrd="1" destOrd="1" presId="urn:microsoft.com/office/officeart/2005/8/layout/cycle4"/>
    <dgm:cxn modelId="{36F36BC1-9137-4166-A9BA-3425DB06AC48}" srcId="{DDFCA6B5-4627-478E-A06A-BDE0D0FFE0EA}" destId="{598BB91B-E74A-4630-9291-2626A4E1850A}" srcOrd="2" destOrd="0" parTransId="{D3EE2E23-E63A-43BA-9A93-56004B96EE88}" sibTransId="{10424713-3A75-4A47-A088-26C7CD5A87FB}"/>
    <dgm:cxn modelId="{B9256D0E-CF8D-4C4D-8642-13572FB16ABF}" srcId="{451EB021-345B-40D2-9F52-82915CF6D311}" destId="{9DF1AC4B-1F0B-485D-92F4-A6FB954AE887}" srcOrd="1" destOrd="0" parTransId="{A3DE9DD0-3A73-477A-B13A-3998313E4D5C}" sibTransId="{07E76169-D4E8-4C59-B8A7-E6FDA6AEE68F}"/>
    <dgm:cxn modelId="{F16A3712-CB8B-4174-A2AA-F3574CD46508}" type="presOf" srcId="{BCB22401-FDE7-4D6C-AADA-04D2690C8E94}" destId="{13868CF3-01CC-4C0A-A5B2-5BFCBCAAD9E6}" srcOrd="0" destOrd="1" presId="urn:microsoft.com/office/officeart/2005/8/layout/cycle4"/>
    <dgm:cxn modelId="{CFCD6090-C92F-432C-B281-D35937EFD3FE}" srcId="{632F8AD0-D222-4E50-B0B9-D2673E6DFA66}" destId="{451EB021-345B-40D2-9F52-82915CF6D311}" srcOrd="2" destOrd="0" parTransId="{8C992449-0557-41F3-BE20-A727F08408AC}" sibTransId="{0A8E811F-4EF7-4A72-B8C8-6BFD08CF002B}"/>
    <dgm:cxn modelId="{9A3129E7-8BC9-4D49-9404-DCC431125914}" type="presOf" srcId="{24C5CD62-A9F2-454E-8551-8FBA95CB399A}" destId="{8850339A-00A5-40C1-8AF4-50D69238CAF2}" srcOrd="1" destOrd="2" presId="urn:microsoft.com/office/officeart/2005/8/layout/cycle4"/>
    <dgm:cxn modelId="{A4B94E6C-F3F3-4792-9CA8-FCB82A6C7AFA}" type="presParOf" srcId="{DBC2C0A0-F630-4781-8B80-3E9AA1A46228}" destId="{18DC5AFB-6672-4235-A749-3BE3CE1D7911}" srcOrd="0" destOrd="0" presId="urn:microsoft.com/office/officeart/2005/8/layout/cycle4"/>
    <dgm:cxn modelId="{FD3C38E6-3BC9-485A-895E-DDBAA91082D9}" type="presParOf" srcId="{18DC5AFB-6672-4235-A749-3BE3CE1D7911}" destId="{1C02B480-DB58-4D6B-B6AC-4F3069994B15}" srcOrd="0" destOrd="0" presId="urn:microsoft.com/office/officeart/2005/8/layout/cycle4"/>
    <dgm:cxn modelId="{05151732-B56A-49EF-9B6A-0D35C64249B3}" type="presParOf" srcId="{1C02B480-DB58-4D6B-B6AC-4F3069994B15}" destId="{13868CF3-01CC-4C0A-A5B2-5BFCBCAAD9E6}" srcOrd="0" destOrd="0" presId="urn:microsoft.com/office/officeart/2005/8/layout/cycle4"/>
    <dgm:cxn modelId="{E4DACD15-8DF9-4A61-BC43-274ED2F06D66}" type="presParOf" srcId="{1C02B480-DB58-4D6B-B6AC-4F3069994B15}" destId="{8850339A-00A5-40C1-8AF4-50D69238CAF2}" srcOrd="1" destOrd="0" presId="urn:microsoft.com/office/officeart/2005/8/layout/cycle4"/>
    <dgm:cxn modelId="{D0FF0853-EF77-4C07-90E2-170011D3F45F}" type="presParOf" srcId="{18DC5AFB-6672-4235-A749-3BE3CE1D7911}" destId="{26A12679-01BB-4940-B4B3-CD324D7D3B80}" srcOrd="1" destOrd="0" presId="urn:microsoft.com/office/officeart/2005/8/layout/cycle4"/>
    <dgm:cxn modelId="{5AFE53E6-5AB7-4EF4-9A42-61974F655531}" type="presParOf" srcId="{26A12679-01BB-4940-B4B3-CD324D7D3B80}" destId="{C9604FBA-BDA5-43CF-999F-4C824FAF0DF4}" srcOrd="0" destOrd="0" presId="urn:microsoft.com/office/officeart/2005/8/layout/cycle4"/>
    <dgm:cxn modelId="{646159C1-8DD1-472B-9B06-81B01CB6902C}" type="presParOf" srcId="{26A12679-01BB-4940-B4B3-CD324D7D3B80}" destId="{B2260365-71E7-4CD8-ADE7-5756667A60BF}" srcOrd="1" destOrd="0" presId="urn:microsoft.com/office/officeart/2005/8/layout/cycle4"/>
    <dgm:cxn modelId="{D02C16C7-9A85-4311-B449-A8D631D7C35B}" type="presParOf" srcId="{18DC5AFB-6672-4235-A749-3BE3CE1D7911}" destId="{FBE3A694-33AC-4A5E-A999-CAEBEF5D1BAA}" srcOrd="2" destOrd="0" presId="urn:microsoft.com/office/officeart/2005/8/layout/cycle4"/>
    <dgm:cxn modelId="{51FF3227-276D-4DF7-9128-B531FAE4A72E}" type="presParOf" srcId="{FBE3A694-33AC-4A5E-A999-CAEBEF5D1BAA}" destId="{22846658-A7EC-407E-B70A-55FED0C32423}" srcOrd="0" destOrd="0" presId="urn:microsoft.com/office/officeart/2005/8/layout/cycle4"/>
    <dgm:cxn modelId="{1A44D4B5-284B-4D98-8F4D-611AD5CFFEA3}" type="presParOf" srcId="{FBE3A694-33AC-4A5E-A999-CAEBEF5D1BAA}" destId="{B113EDB0-F4DF-4A2B-BD19-26682A03C284}" srcOrd="1" destOrd="0" presId="urn:microsoft.com/office/officeart/2005/8/layout/cycle4"/>
    <dgm:cxn modelId="{3493248E-510E-4F62-BF61-1C6909F9181C}" type="presParOf" srcId="{18DC5AFB-6672-4235-A749-3BE3CE1D7911}" destId="{116AC15D-8AE0-4F8B-85F8-FAC7E4ACD76A}" srcOrd="3" destOrd="0" presId="urn:microsoft.com/office/officeart/2005/8/layout/cycle4"/>
    <dgm:cxn modelId="{FB28EBF4-DB7D-4D24-AA1A-D0F64A8508C6}" type="presParOf" srcId="{116AC15D-8AE0-4F8B-85F8-FAC7E4ACD76A}" destId="{226FD3CF-7937-4B95-89D7-B96B471A96C2}" srcOrd="0" destOrd="0" presId="urn:microsoft.com/office/officeart/2005/8/layout/cycle4"/>
    <dgm:cxn modelId="{54D38F03-F5A4-4BB5-A0D3-E605C8E89EBF}" type="presParOf" srcId="{116AC15D-8AE0-4F8B-85F8-FAC7E4ACD76A}" destId="{941A4AA5-4B86-4256-AFDF-F098D6AF137C}" srcOrd="1" destOrd="0" presId="urn:microsoft.com/office/officeart/2005/8/layout/cycle4"/>
    <dgm:cxn modelId="{BBAFD4EB-E7AC-4D53-BD7A-597A08950B5C}" type="presParOf" srcId="{18DC5AFB-6672-4235-A749-3BE3CE1D7911}" destId="{16FEB976-CA4D-4804-950D-5E8981FACBB5}" srcOrd="4" destOrd="0" presId="urn:microsoft.com/office/officeart/2005/8/layout/cycle4"/>
    <dgm:cxn modelId="{B5FEF8F0-B3F3-4198-94D8-E96116CB4F7B}" type="presParOf" srcId="{DBC2C0A0-F630-4781-8B80-3E9AA1A46228}" destId="{C8F6ACC3-4FF8-489B-9C0D-B3F0DC3A5B7A}" srcOrd="1" destOrd="0" presId="urn:microsoft.com/office/officeart/2005/8/layout/cycle4"/>
    <dgm:cxn modelId="{685C0BB4-DE9B-4024-B817-08FACE41C25B}" type="presParOf" srcId="{C8F6ACC3-4FF8-489B-9C0D-B3F0DC3A5B7A}" destId="{B0E5B904-D18D-4864-A2A9-D324664A884D}" srcOrd="0" destOrd="0" presId="urn:microsoft.com/office/officeart/2005/8/layout/cycle4"/>
    <dgm:cxn modelId="{6BF83F88-3C5D-4A2C-B52C-98ACE49E35F7}" type="presParOf" srcId="{C8F6ACC3-4FF8-489B-9C0D-B3F0DC3A5B7A}" destId="{43B75ABF-E092-40FC-A05A-83DD08141988}" srcOrd="1" destOrd="0" presId="urn:microsoft.com/office/officeart/2005/8/layout/cycle4"/>
    <dgm:cxn modelId="{58F8C0F3-A605-4EC4-A8B4-6E69ADCF90D2}" type="presParOf" srcId="{C8F6ACC3-4FF8-489B-9C0D-B3F0DC3A5B7A}" destId="{55510B16-36CE-4AA1-AB56-40ADA1A6F7C0}" srcOrd="2" destOrd="0" presId="urn:microsoft.com/office/officeart/2005/8/layout/cycle4"/>
    <dgm:cxn modelId="{EAED36A7-679F-4935-B79F-74DEB6821622}" type="presParOf" srcId="{C8F6ACC3-4FF8-489B-9C0D-B3F0DC3A5B7A}" destId="{78159B60-49AA-402A-8162-C8F138AF1A14}" srcOrd="3" destOrd="0" presId="urn:microsoft.com/office/officeart/2005/8/layout/cycle4"/>
    <dgm:cxn modelId="{9802F729-3210-49E2-854B-0FD5F8EABAF7}" type="presParOf" srcId="{C8F6ACC3-4FF8-489B-9C0D-B3F0DC3A5B7A}" destId="{6E60D629-54FA-41F7-BDD5-B56184D5CE21}" srcOrd="4" destOrd="0" presId="urn:microsoft.com/office/officeart/2005/8/layout/cycle4"/>
    <dgm:cxn modelId="{D79C09ED-C5EF-458D-8380-74390D7EC6AE}" type="presParOf" srcId="{DBC2C0A0-F630-4781-8B80-3E9AA1A46228}" destId="{681BEB2F-10D9-4876-8F87-1E5CCB4D29B3}" srcOrd="2" destOrd="0" presId="urn:microsoft.com/office/officeart/2005/8/layout/cycle4"/>
    <dgm:cxn modelId="{C79F8167-2787-4894-A662-65D41A5F29D6}" type="presParOf" srcId="{DBC2C0A0-F630-4781-8B80-3E9AA1A46228}" destId="{559EC9EC-07FD-4C2A-9BF9-FFEF7656122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C15A1D-1AC2-48F1-9176-8F3677B630B4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hr-HR"/>
        </a:p>
      </dgm:t>
    </dgm:pt>
    <dgm:pt modelId="{6ACF0755-3561-415C-B827-CE07FAC32BD7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Operativna društva</a:t>
          </a:r>
          <a:endParaRPr lang="hr-HR" dirty="0">
            <a:latin typeface="Book Antiqua" pitchFamily="18" charset="0"/>
          </a:endParaRPr>
        </a:p>
      </dgm:t>
    </dgm:pt>
    <dgm:pt modelId="{EB4FD5C6-1E56-44DD-B5CE-4E6B27BD69C7}" type="parTrans" cxnId="{53F18BC1-2C17-4D5B-8F99-98A4F49254B2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05CD6380-9216-4489-BEC2-3B18B3C9F75A}" type="sibTrans" cxnId="{53F18BC1-2C17-4D5B-8F99-98A4F49254B2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7055FA32-9714-4186-A889-20300F751C8C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Vrednovanje</a:t>
          </a:r>
          <a:endParaRPr lang="hr-HR" dirty="0">
            <a:latin typeface="Book Antiqua" pitchFamily="18" charset="0"/>
          </a:endParaRPr>
        </a:p>
      </dgm:t>
    </dgm:pt>
    <dgm:pt modelId="{2D60F446-D241-4EA7-9B8C-68F51F07F7BB}" type="parTrans" cxnId="{632076DF-B16E-4439-BDE2-3AF733374D46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17269841-0CD2-41D7-8501-7575D9A053D3}" type="sibTrans" cxnId="{632076DF-B16E-4439-BDE2-3AF733374D46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789C42BB-54D7-4874-9414-31A78B68D050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Agrokor</a:t>
          </a:r>
          <a:endParaRPr lang="hr-HR" dirty="0">
            <a:latin typeface="Book Antiqua" pitchFamily="18" charset="0"/>
          </a:endParaRPr>
        </a:p>
      </dgm:t>
    </dgm:pt>
    <dgm:pt modelId="{D0043986-74B8-4F04-A516-E7FDBD5EFF53}" type="parTrans" cxnId="{2E40E44C-C9BC-42A5-9124-D9A9F17AF711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4F0F459F-C323-4DC3-8525-389E165B15FE}" type="sibTrans" cxnId="{2E40E44C-C9BC-42A5-9124-D9A9F17AF711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B4AB3267-A786-4100-A9F3-23BE26DDA6EE}">
      <dgm:prSet phldrT="[Text]" custT="1"/>
      <dgm:spPr/>
      <dgm:t>
        <a:bodyPr/>
        <a:lstStyle/>
        <a:p>
          <a:r>
            <a:rPr lang="hr-HR" sz="2400" dirty="0" smtClean="0">
              <a:latin typeface="Book Antiqua" pitchFamily="18" charset="0"/>
            </a:rPr>
            <a:t>Vrijednost ukupne imovine nakon restrukturiranja</a:t>
          </a:r>
          <a:endParaRPr lang="hr-HR" sz="2400" dirty="0">
            <a:latin typeface="Book Antiqua" pitchFamily="18" charset="0"/>
          </a:endParaRPr>
        </a:p>
      </dgm:t>
    </dgm:pt>
    <dgm:pt modelId="{4CBF5DBF-AA47-493E-817E-C3475EC72D02}" type="parTrans" cxnId="{47E36FE9-434C-4266-B530-D252CAA688FC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D5288490-F1DF-445C-9A26-5C95BDA3948D}" type="sibTrans" cxnId="{47E36FE9-434C-4266-B530-D252CAA688FC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3E824585-5C62-48FA-A9FB-3E934162D278}" type="pres">
      <dgm:prSet presAssocID="{CFC15A1D-1AC2-48F1-9176-8F3677B630B4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C60D3A61-31AC-48B6-9044-D8026713E18F}" type="pres">
      <dgm:prSet presAssocID="{6ACF0755-3561-415C-B827-CE07FAC32BD7}" presName="chaos" presStyleCnt="0"/>
      <dgm:spPr/>
    </dgm:pt>
    <dgm:pt modelId="{9EC42674-5C53-41D6-83EF-80ED9C133473}" type="pres">
      <dgm:prSet presAssocID="{6ACF0755-3561-415C-B827-CE07FAC32BD7}" presName="parTx1" presStyleLbl="revTx" presStyleIdx="0" presStyleCnt="3"/>
      <dgm:spPr/>
      <dgm:t>
        <a:bodyPr/>
        <a:lstStyle/>
        <a:p>
          <a:endParaRPr lang="hr-HR"/>
        </a:p>
      </dgm:t>
    </dgm:pt>
    <dgm:pt modelId="{6CAF56EC-AF72-4630-9AF4-E14939DC65F4}" type="pres">
      <dgm:prSet presAssocID="{6ACF0755-3561-415C-B827-CE07FAC32BD7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989862-1F0D-4481-B0EB-A0F45CD3DBE7}" type="pres">
      <dgm:prSet presAssocID="{6ACF0755-3561-415C-B827-CE07FAC32BD7}" presName="c1" presStyleLbl="node1" presStyleIdx="0" presStyleCnt="19"/>
      <dgm:spPr/>
    </dgm:pt>
    <dgm:pt modelId="{A535F065-CA55-4638-8E64-92876FB8E381}" type="pres">
      <dgm:prSet presAssocID="{6ACF0755-3561-415C-B827-CE07FAC32BD7}" presName="c2" presStyleLbl="node1" presStyleIdx="1" presStyleCnt="19"/>
      <dgm:spPr/>
    </dgm:pt>
    <dgm:pt modelId="{D65A1307-7BB1-48D1-85B6-34F1B28F9CB6}" type="pres">
      <dgm:prSet presAssocID="{6ACF0755-3561-415C-B827-CE07FAC32BD7}" presName="c3" presStyleLbl="node1" presStyleIdx="2" presStyleCnt="19"/>
      <dgm:spPr/>
    </dgm:pt>
    <dgm:pt modelId="{AD1A6384-9BEC-4D3B-8078-FEA0073EFDC9}" type="pres">
      <dgm:prSet presAssocID="{6ACF0755-3561-415C-B827-CE07FAC32BD7}" presName="c4" presStyleLbl="node1" presStyleIdx="3" presStyleCnt="19"/>
      <dgm:spPr/>
    </dgm:pt>
    <dgm:pt modelId="{2FA6A1A8-DD8B-4F5E-8DCD-A44C44AED636}" type="pres">
      <dgm:prSet presAssocID="{6ACF0755-3561-415C-B827-CE07FAC32BD7}" presName="c5" presStyleLbl="node1" presStyleIdx="4" presStyleCnt="19"/>
      <dgm:spPr/>
    </dgm:pt>
    <dgm:pt modelId="{47BC9CEC-7E54-4CAA-A701-5977332D9BDC}" type="pres">
      <dgm:prSet presAssocID="{6ACF0755-3561-415C-B827-CE07FAC32BD7}" presName="c6" presStyleLbl="node1" presStyleIdx="5" presStyleCnt="19"/>
      <dgm:spPr/>
    </dgm:pt>
    <dgm:pt modelId="{BEC575D0-4057-4391-B507-326A22D17258}" type="pres">
      <dgm:prSet presAssocID="{6ACF0755-3561-415C-B827-CE07FAC32BD7}" presName="c7" presStyleLbl="node1" presStyleIdx="6" presStyleCnt="19"/>
      <dgm:spPr/>
    </dgm:pt>
    <dgm:pt modelId="{43EFC6EC-61FC-441E-A9F0-BF1039CD8ACB}" type="pres">
      <dgm:prSet presAssocID="{6ACF0755-3561-415C-B827-CE07FAC32BD7}" presName="c8" presStyleLbl="node1" presStyleIdx="7" presStyleCnt="19"/>
      <dgm:spPr/>
    </dgm:pt>
    <dgm:pt modelId="{EA5AC2FD-03DA-4BBE-BD4D-BDCD2BB1BC57}" type="pres">
      <dgm:prSet presAssocID="{6ACF0755-3561-415C-B827-CE07FAC32BD7}" presName="c9" presStyleLbl="node1" presStyleIdx="8" presStyleCnt="19"/>
      <dgm:spPr/>
    </dgm:pt>
    <dgm:pt modelId="{9848019C-6018-4FBA-A2F2-730C301AFE35}" type="pres">
      <dgm:prSet presAssocID="{6ACF0755-3561-415C-B827-CE07FAC32BD7}" presName="c10" presStyleLbl="node1" presStyleIdx="9" presStyleCnt="19"/>
      <dgm:spPr/>
    </dgm:pt>
    <dgm:pt modelId="{535A74E8-8675-48BA-B142-C61DBCC384A1}" type="pres">
      <dgm:prSet presAssocID="{6ACF0755-3561-415C-B827-CE07FAC32BD7}" presName="c11" presStyleLbl="node1" presStyleIdx="10" presStyleCnt="19"/>
      <dgm:spPr/>
    </dgm:pt>
    <dgm:pt modelId="{88DC0A00-7F39-45BE-952F-919D4091F2DF}" type="pres">
      <dgm:prSet presAssocID="{6ACF0755-3561-415C-B827-CE07FAC32BD7}" presName="c12" presStyleLbl="node1" presStyleIdx="11" presStyleCnt="19"/>
      <dgm:spPr/>
    </dgm:pt>
    <dgm:pt modelId="{C4A69454-FCFB-479F-979C-FFCA17434152}" type="pres">
      <dgm:prSet presAssocID="{6ACF0755-3561-415C-B827-CE07FAC32BD7}" presName="c13" presStyleLbl="node1" presStyleIdx="12" presStyleCnt="19"/>
      <dgm:spPr/>
    </dgm:pt>
    <dgm:pt modelId="{3DF0CB7C-9093-43C8-B924-22E08614729D}" type="pres">
      <dgm:prSet presAssocID="{6ACF0755-3561-415C-B827-CE07FAC32BD7}" presName="c14" presStyleLbl="node1" presStyleIdx="13" presStyleCnt="19"/>
      <dgm:spPr/>
    </dgm:pt>
    <dgm:pt modelId="{20E9BE82-39CE-426E-B8DB-3EF22682DC20}" type="pres">
      <dgm:prSet presAssocID="{6ACF0755-3561-415C-B827-CE07FAC32BD7}" presName="c15" presStyleLbl="node1" presStyleIdx="14" presStyleCnt="19"/>
      <dgm:spPr/>
    </dgm:pt>
    <dgm:pt modelId="{DDFFB1D3-E141-46CD-9AEA-9F47479A0515}" type="pres">
      <dgm:prSet presAssocID="{6ACF0755-3561-415C-B827-CE07FAC32BD7}" presName="c16" presStyleLbl="node1" presStyleIdx="15" presStyleCnt="19"/>
      <dgm:spPr/>
    </dgm:pt>
    <dgm:pt modelId="{0C508EAD-22AA-4130-A115-3D77ED1B1336}" type="pres">
      <dgm:prSet presAssocID="{6ACF0755-3561-415C-B827-CE07FAC32BD7}" presName="c17" presStyleLbl="node1" presStyleIdx="16" presStyleCnt="19"/>
      <dgm:spPr/>
    </dgm:pt>
    <dgm:pt modelId="{86E3E057-B19D-421D-B016-C865AC906CF2}" type="pres">
      <dgm:prSet presAssocID="{6ACF0755-3561-415C-B827-CE07FAC32BD7}" presName="c18" presStyleLbl="node1" presStyleIdx="17" presStyleCnt="19"/>
      <dgm:spPr/>
    </dgm:pt>
    <dgm:pt modelId="{61D8EADF-8DA8-44AC-87B1-E87D856C7B82}" type="pres">
      <dgm:prSet presAssocID="{05CD6380-9216-4489-BEC2-3B18B3C9F75A}" presName="chevronComposite1" presStyleCnt="0"/>
      <dgm:spPr/>
    </dgm:pt>
    <dgm:pt modelId="{3F4A3E94-B19F-4963-BC55-C6BAC58D14BC}" type="pres">
      <dgm:prSet presAssocID="{05CD6380-9216-4489-BEC2-3B18B3C9F75A}" presName="chevron1" presStyleLbl="sibTrans2D1" presStyleIdx="0" presStyleCnt="2"/>
      <dgm:spPr/>
    </dgm:pt>
    <dgm:pt modelId="{75DA7DE2-CCE2-4D0A-900C-6256DB3AE15D}" type="pres">
      <dgm:prSet presAssocID="{05CD6380-9216-4489-BEC2-3B18B3C9F75A}" presName="spChevron1" presStyleCnt="0"/>
      <dgm:spPr/>
    </dgm:pt>
    <dgm:pt modelId="{699656A5-636F-427B-B8A2-5B957FA132E9}" type="pres">
      <dgm:prSet presAssocID="{05CD6380-9216-4489-BEC2-3B18B3C9F75A}" presName="overlap" presStyleCnt="0"/>
      <dgm:spPr/>
    </dgm:pt>
    <dgm:pt modelId="{C58D514B-D534-4CF4-83EE-F9EFD68C67D2}" type="pres">
      <dgm:prSet presAssocID="{05CD6380-9216-4489-BEC2-3B18B3C9F75A}" presName="chevronComposite2" presStyleCnt="0"/>
      <dgm:spPr/>
    </dgm:pt>
    <dgm:pt modelId="{B35895B4-37D7-4993-9DB2-99AE7E3DC955}" type="pres">
      <dgm:prSet presAssocID="{05CD6380-9216-4489-BEC2-3B18B3C9F75A}" presName="chevron2" presStyleLbl="sibTrans2D1" presStyleIdx="1" presStyleCnt="2"/>
      <dgm:spPr/>
    </dgm:pt>
    <dgm:pt modelId="{F4EEFAE4-1588-48A2-A12D-17CD62E78528}" type="pres">
      <dgm:prSet presAssocID="{05CD6380-9216-4489-BEC2-3B18B3C9F75A}" presName="spChevron2" presStyleCnt="0"/>
      <dgm:spPr/>
    </dgm:pt>
    <dgm:pt modelId="{5858B13A-1DE2-43EF-AD5F-456E75FD2D8D}" type="pres">
      <dgm:prSet presAssocID="{789C42BB-54D7-4874-9414-31A78B68D050}" presName="last" presStyleCnt="0"/>
      <dgm:spPr/>
    </dgm:pt>
    <dgm:pt modelId="{18D45ED5-0CA4-4494-AD39-53BB4C86E6A3}" type="pres">
      <dgm:prSet presAssocID="{789C42BB-54D7-4874-9414-31A78B68D050}" presName="circleTx" presStyleLbl="node1" presStyleIdx="18" presStyleCnt="19"/>
      <dgm:spPr/>
      <dgm:t>
        <a:bodyPr/>
        <a:lstStyle/>
        <a:p>
          <a:endParaRPr lang="hr-HR"/>
        </a:p>
      </dgm:t>
    </dgm:pt>
    <dgm:pt modelId="{F425E41A-5D77-423E-B55F-E61475F99192}" type="pres">
      <dgm:prSet presAssocID="{789C42BB-54D7-4874-9414-31A78B68D050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0736DBF-3F4F-4201-9330-493B9095C7A7}" type="pres">
      <dgm:prSet presAssocID="{789C42BB-54D7-4874-9414-31A78B68D050}" presName="spN" presStyleCnt="0"/>
      <dgm:spPr/>
    </dgm:pt>
  </dgm:ptLst>
  <dgm:cxnLst>
    <dgm:cxn modelId="{874021FA-E7B7-4D42-99E1-77851BCB93CC}" type="presOf" srcId="{B4AB3267-A786-4100-A9F3-23BE26DDA6EE}" destId="{F425E41A-5D77-423E-B55F-E61475F99192}" srcOrd="0" destOrd="0" presId="urn:microsoft.com/office/officeart/2009/3/layout/RandomtoResultProcess"/>
    <dgm:cxn modelId="{65A0A0DD-BC88-4B42-857C-9358F9081F68}" type="presOf" srcId="{7055FA32-9714-4186-A889-20300F751C8C}" destId="{6CAF56EC-AF72-4630-9AF4-E14939DC65F4}" srcOrd="0" destOrd="0" presId="urn:microsoft.com/office/officeart/2009/3/layout/RandomtoResultProcess"/>
    <dgm:cxn modelId="{632076DF-B16E-4439-BDE2-3AF733374D46}" srcId="{6ACF0755-3561-415C-B827-CE07FAC32BD7}" destId="{7055FA32-9714-4186-A889-20300F751C8C}" srcOrd="0" destOrd="0" parTransId="{2D60F446-D241-4EA7-9B8C-68F51F07F7BB}" sibTransId="{17269841-0CD2-41D7-8501-7575D9A053D3}"/>
    <dgm:cxn modelId="{CB8B99A6-078A-444F-9868-3F846E28DDB3}" type="presOf" srcId="{6ACF0755-3561-415C-B827-CE07FAC32BD7}" destId="{9EC42674-5C53-41D6-83EF-80ED9C133473}" srcOrd="0" destOrd="0" presId="urn:microsoft.com/office/officeart/2009/3/layout/RandomtoResultProcess"/>
    <dgm:cxn modelId="{35E1EB87-1790-442B-AA37-7616FC97D4BE}" type="presOf" srcId="{789C42BB-54D7-4874-9414-31A78B68D050}" destId="{18D45ED5-0CA4-4494-AD39-53BB4C86E6A3}" srcOrd="0" destOrd="0" presId="urn:microsoft.com/office/officeart/2009/3/layout/RandomtoResultProcess"/>
    <dgm:cxn modelId="{53F18BC1-2C17-4D5B-8F99-98A4F49254B2}" srcId="{CFC15A1D-1AC2-48F1-9176-8F3677B630B4}" destId="{6ACF0755-3561-415C-B827-CE07FAC32BD7}" srcOrd="0" destOrd="0" parTransId="{EB4FD5C6-1E56-44DD-B5CE-4E6B27BD69C7}" sibTransId="{05CD6380-9216-4489-BEC2-3B18B3C9F75A}"/>
    <dgm:cxn modelId="{2E40E44C-C9BC-42A5-9124-D9A9F17AF711}" srcId="{CFC15A1D-1AC2-48F1-9176-8F3677B630B4}" destId="{789C42BB-54D7-4874-9414-31A78B68D050}" srcOrd="1" destOrd="0" parTransId="{D0043986-74B8-4F04-A516-E7FDBD5EFF53}" sibTransId="{4F0F459F-C323-4DC3-8525-389E165B15FE}"/>
    <dgm:cxn modelId="{B3A80284-D3F6-4DFB-98C9-3415FAB157BD}" type="presOf" srcId="{CFC15A1D-1AC2-48F1-9176-8F3677B630B4}" destId="{3E824585-5C62-48FA-A9FB-3E934162D278}" srcOrd="0" destOrd="0" presId="urn:microsoft.com/office/officeart/2009/3/layout/RandomtoResultProcess"/>
    <dgm:cxn modelId="{47E36FE9-434C-4266-B530-D252CAA688FC}" srcId="{789C42BB-54D7-4874-9414-31A78B68D050}" destId="{B4AB3267-A786-4100-A9F3-23BE26DDA6EE}" srcOrd="0" destOrd="0" parTransId="{4CBF5DBF-AA47-493E-817E-C3475EC72D02}" sibTransId="{D5288490-F1DF-445C-9A26-5C95BDA3948D}"/>
    <dgm:cxn modelId="{2085FBEE-E832-446D-932F-D8C1A60C744F}" type="presParOf" srcId="{3E824585-5C62-48FA-A9FB-3E934162D278}" destId="{C60D3A61-31AC-48B6-9044-D8026713E18F}" srcOrd="0" destOrd="0" presId="urn:microsoft.com/office/officeart/2009/3/layout/RandomtoResultProcess"/>
    <dgm:cxn modelId="{DF833D32-2D58-4D47-ADCF-291D89E51F4B}" type="presParOf" srcId="{C60D3A61-31AC-48B6-9044-D8026713E18F}" destId="{9EC42674-5C53-41D6-83EF-80ED9C133473}" srcOrd="0" destOrd="0" presId="urn:microsoft.com/office/officeart/2009/3/layout/RandomtoResultProcess"/>
    <dgm:cxn modelId="{F3218EEB-E9DA-48C7-A737-750C81120663}" type="presParOf" srcId="{C60D3A61-31AC-48B6-9044-D8026713E18F}" destId="{6CAF56EC-AF72-4630-9AF4-E14939DC65F4}" srcOrd="1" destOrd="0" presId="urn:microsoft.com/office/officeart/2009/3/layout/RandomtoResultProcess"/>
    <dgm:cxn modelId="{FB98907D-1159-4187-BD0C-6C955E883735}" type="presParOf" srcId="{C60D3A61-31AC-48B6-9044-D8026713E18F}" destId="{2B989862-1F0D-4481-B0EB-A0F45CD3DBE7}" srcOrd="2" destOrd="0" presId="urn:microsoft.com/office/officeart/2009/3/layout/RandomtoResultProcess"/>
    <dgm:cxn modelId="{CBE478ED-55F3-43F0-9D0C-194B835D552E}" type="presParOf" srcId="{C60D3A61-31AC-48B6-9044-D8026713E18F}" destId="{A535F065-CA55-4638-8E64-92876FB8E381}" srcOrd="3" destOrd="0" presId="urn:microsoft.com/office/officeart/2009/3/layout/RandomtoResultProcess"/>
    <dgm:cxn modelId="{0B34CED4-EEF4-41F8-8C83-2D9557598604}" type="presParOf" srcId="{C60D3A61-31AC-48B6-9044-D8026713E18F}" destId="{D65A1307-7BB1-48D1-85B6-34F1B28F9CB6}" srcOrd="4" destOrd="0" presId="urn:microsoft.com/office/officeart/2009/3/layout/RandomtoResultProcess"/>
    <dgm:cxn modelId="{DA993F8B-ED8C-4083-A59D-D7296EBED1FC}" type="presParOf" srcId="{C60D3A61-31AC-48B6-9044-D8026713E18F}" destId="{AD1A6384-9BEC-4D3B-8078-FEA0073EFDC9}" srcOrd="5" destOrd="0" presId="urn:microsoft.com/office/officeart/2009/3/layout/RandomtoResultProcess"/>
    <dgm:cxn modelId="{EBEB88CD-6077-4AD1-A327-FCF1D563AF0D}" type="presParOf" srcId="{C60D3A61-31AC-48B6-9044-D8026713E18F}" destId="{2FA6A1A8-DD8B-4F5E-8DCD-A44C44AED636}" srcOrd="6" destOrd="0" presId="urn:microsoft.com/office/officeart/2009/3/layout/RandomtoResultProcess"/>
    <dgm:cxn modelId="{4FF9D4D5-3AC4-44B2-BD34-E2A839382544}" type="presParOf" srcId="{C60D3A61-31AC-48B6-9044-D8026713E18F}" destId="{47BC9CEC-7E54-4CAA-A701-5977332D9BDC}" srcOrd="7" destOrd="0" presId="urn:microsoft.com/office/officeart/2009/3/layout/RandomtoResultProcess"/>
    <dgm:cxn modelId="{74F9B046-B0B9-4275-8B2E-B61DCFF1E663}" type="presParOf" srcId="{C60D3A61-31AC-48B6-9044-D8026713E18F}" destId="{BEC575D0-4057-4391-B507-326A22D17258}" srcOrd="8" destOrd="0" presId="urn:microsoft.com/office/officeart/2009/3/layout/RandomtoResultProcess"/>
    <dgm:cxn modelId="{10696E67-BF8F-469D-A987-CAF56E2A54CC}" type="presParOf" srcId="{C60D3A61-31AC-48B6-9044-D8026713E18F}" destId="{43EFC6EC-61FC-441E-A9F0-BF1039CD8ACB}" srcOrd="9" destOrd="0" presId="urn:microsoft.com/office/officeart/2009/3/layout/RandomtoResultProcess"/>
    <dgm:cxn modelId="{51D4FF5F-EC00-4829-A3F9-EEF336D6D7AD}" type="presParOf" srcId="{C60D3A61-31AC-48B6-9044-D8026713E18F}" destId="{EA5AC2FD-03DA-4BBE-BD4D-BDCD2BB1BC57}" srcOrd="10" destOrd="0" presId="urn:microsoft.com/office/officeart/2009/3/layout/RandomtoResultProcess"/>
    <dgm:cxn modelId="{B968756A-E2F5-4645-9BA1-95A29140AAD9}" type="presParOf" srcId="{C60D3A61-31AC-48B6-9044-D8026713E18F}" destId="{9848019C-6018-4FBA-A2F2-730C301AFE35}" srcOrd="11" destOrd="0" presId="urn:microsoft.com/office/officeart/2009/3/layout/RandomtoResultProcess"/>
    <dgm:cxn modelId="{71F80FBB-0ACE-455C-9928-0C0E4AC505E3}" type="presParOf" srcId="{C60D3A61-31AC-48B6-9044-D8026713E18F}" destId="{535A74E8-8675-48BA-B142-C61DBCC384A1}" srcOrd="12" destOrd="0" presId="urn:microsoft.com/office/officeart/2009/3/layout/RandomtoResultProcess"/>
    <dgm:cxn modelId="{CE9D748C-DA48-4C7F-8E12-3BCF7C50E63E}" type="presParOf" srcId="{C60D3A61-31AC-48B6-9044-D8026713E18F}" destId="{88DC0A00-7F39-45BE-952F-919D4091F2DF}" srcOrd="13" destOrd="0" presId="urn:microsoft.com/office/officeart/2009/3/layout/RandomtoResultProcess"/>
    <dgm:cxn modelId="{98C7D072-6F7D-438E-B22F-201CC0D20448}" type="presParOf" srcId="{C60D3A61-31AC-48B6-9044-D8026713E18F}" destId="{C4A69454-FCFB-479F-979C-FFCA17434152}" srcOrd="14" destOrd="0" presId="urn:microsoft.com/office/officeart/2009/3/layout/RandomtoResultProcess"/>
    <dgm:cxn modelId="{68BDA222-3AD6-458A-9DAB-7DDAD10F5380}" type="presParOf" srcId="{C60D3A61-31AC-48B6-9044-D8026713E18F}" destId="{3DF0CB7C-9093-43C8-B924-22E08614729D}" srcOrd="15" destOrd="0" presId="urn:microsoft.com/office/officeart/2009/3/layout/RandomtoResultProcess"/>
    <dgm:cxn modelId="{35ECCAC2-2AB5-45A6-A1BD-7F041259AF67}" type="presParOf" srcId="{C60D3A61-31AC-48B6-9044-D8026713E18F}" destId="{20E9BE82-39CE-426E-B8DB-3EF22682DC20}" srcOrd="16" destOrd="0" presId="urn:microsoft.com/office/officeart/2009/3/layout/RandomtoResultProcess"/>
    <dgm:cxn modelId="{26ACE03E-6F2B-4167-9510-6820A033AAAD}" type="presParOf" srcId="{C60D3A61-31AC-48B6-9044-D8026713E18F}" destId="{DDFFB1D3-E141-46CD-9AEA-9F47479A0515}" srcOrd="17" destOrd="0" presId="urn:microsoft.com/office/officeart/2009/3/layout/RandomtoResultProcess"/>
    <dgm:cxn modelId="{E8B87C77-317B-4CBA-96A8-C02361CB974B}" type="presParOf" srcId="{C60D3A61-31AC-48B6-9044-D8026713E18F}" destId="{0C508EAD-22AA-4130-A115-3D77ED1B1336}" srcOrd="18" destOrd="0" presId="urn:microsoft.com/office/officeart/2009/3/layout/RandomtoResultProcess"/>
    <dgm:cxn modelId="{D9460451-728D-4ADE-A1C1-A553D537317F}" type="presParOf" srcId="{C60D3A61-31AC-48B6-9044-D8026713E18F}" destId="{86E3E057-B19D-421D-B016-C865AC906CF2}" srcOrd="19" destOrd="0" presId="urn:microsoft.com/office/officeart/2009/3/layout/RandomtoResultProcess"/>
    <dgm:cxn modelId="{F5B66A95-1983-4D5E-BBE6-CB8F05B78C84}" type="presParOf" srcId="{3E824585-5C62-48FA-A9FB-3E934162D278}" destId="{61D8EADF-8DA8-44AC-87B1-E87D856C7B82}" srcOrd="1" destOrd="0" presId="urn:microsoft.com/office/officeart/2009/3/layout/RandomtoResultProcess"/>
    <dgm:cxn modelId="{C1C8849C-D181-484F-9403-9B9CC108ABD2}" type="presParOf" srcId="{61D8EADF-8DA8-44AC-87B1-E87D856C7B82}" destId="{3F4A3E94-B19F-4963-BC55-C6BAC58D14BC}" srcOrd="0" destOrd="0" presId="urn:microsoft.com/office/officeart/2009/3/layout/RandomtoResultProcess"/>
    <dgm:cxn modelId="{832A5000-239E-4A96-A7C2-CD275B381C71}" type="presParOf" srcId="{61D8EADF-8DA8-44AC-87B1-E87D856C7B82}" destId="{75DA7DE2-CCE2-4D0A-900C-6256DB3AE15D}" srcOrd="1" destOrd="0" presId="urn:microsoft.com/office/officeart/2009/3/layout/RandomtoResultProcess"/>
    <dgm:cxn modelId="{2DFA4339-8B55-466A-A4EA-01F5BFF4FD1B}" type="presParOf" srcId="{3E824585-5C62-48FA-A9FB-3E934162D278}" destId="{699656A5-636F-427B-B8A2-5B957FA132E9}" srcOrd="2" destOrd="0" presId="urn:microsoft.com/office/officeart/2009/3/layout/RandomtoResultProcess"/>
    <dgm:cxn modelId="{A99CA6E0-CCB3-4560-B8D2-3470DC4373FA}" type="presParOf" srcId="{3E824585-5C62-48FA-A9FB-3E934162D278}" destId="{C58D514B-D534-4CF4-83EE-F9EFD68C67D2}" srcOrd="3" destOrd="0" presId="urn:microsoft.com/office/officeart/2009/3/layout/RandomtoResultProcess"/>
    <dgm:cxn modelId="{839DCE96-D387-4ECE-80B4-CFC1114C05CB}" type="presParOf" srcId="{C58D514B-D534-4CF4-83EE-F9EFD68C67D2}" destId="{B35895B4-37D7-4993-9DB2-99AE7E3DC955}" srcOrd="0" destOrd="0" presId="urn:microsoft.com/office/officeart/2009/3/layout/RandomtoResultProcess"/>
    <dgm:cxn modelId="{022C096A-1534-433A-A166-5DDBF639AC8D}" type="presParOf" srcId="{C58D514B-D534-4CF4-83EE-F9EFD68C67D2}" destId="{F4EEFAE4-1588-48A2-A12D-17CD62E78528}" srcOrd="1" destOrd="0" presId="urn:microsoft.com/office/officeart/2009/3/layout/RandomtoResultProcess"/>
    <dgm:cxn modelId="{8C752CE2-6B3E-409D-89D7-B2715AAC8B4F}" type="presParOf" srcId="{3E824585-5C62-48FA-A9FB-3E934162D278}" destId="{5858B13A-1DE2-43EF-AD5F-456E75FD2D8D}" srcOrd="4" destOrd="0" presId="urn:microsoft.com/office/officeart/2009/3/layout/RandomtoResultProcess"/>
    <dgm:cxn modelId="{5A33B127-03FF-4BD9-AB49-A3E7E08C539F}" type="presParOf" srcId="{5858B13A-1DE2-43EF-AD5F-456E75FD2D8D}" destId="{18D45ED5-0CA4-4494-AD39-53BB4C86E6A3}" srcOrd="0" destOrd="0" presId="urn:microsoft.com/office/officeart/2009/3/layout/RandomtoResultProcess"/>
    <dgm:cxn modelId="{9F66B451-06F5-45B5-BF0C-B2B69F1F00B4}" type="presParOf" srcId="{5858B13A-1DE2-43EF-AD5F-456E75FD2D8D}" destId="{F425E41A-5D77-423E-B55F-E61475F99192}" srcOrd="1" destOrd="0" presId="urn:microsoft.com/office/officeart/2009/3/layout/RandomtoResultProcess"/>
    <dgm:cxn modelId="{4A29519D-B186-4E7F-B2EA-C08A8811FDD3}" type="presParOf" srcId="{5858B13A-1DE2-43EF-AD5F-456E75FD2D8D}" destId="{80736DBF-3F4F-4201-9330-493B9095C7A7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C3A02C-1B2D-439F-A5E9-8AEE80CAED64}" type="doc">
      <dgm:prSet loTypeId="urn:microsoft.com/office/officeart/2005/8/layout/hProcess4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hr-HR"/>
        </a:p>
      </dgm:t>
    </dgm:pt>
    <dgm:pt modelId="{57B1DE71-FEF3-461F-AEFF-244F7CCAA67A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Plan održivosti poslovanja</a:t>
          </a:r>
          <a:endParaRPr lang="hr-HR" dirty="0">
            <a:latin typeface="Book Antiqua" pitchFamily="18" charset="0"/>
          </a:endParaRPr>
        </a:p>
      </dgm:t>
    </dgm:pt>
    <dgm:pt modelId="{0E9B62B1-7A6F-4F15-8AF0-E14BA987E0FD}" type="parTrans" cxnId="{8280FEBC-FDBE-4E8A-8DC9-AA81531F4EF3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9293BB90-2B62-4D47-9DCD-A86618E771B9}" type="sibTrans" cxnId="{8280FEBC-FDBE-4E8A-8DC9-AA81531F4EF3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67B26B73-D5C4-4825-ACD7-4E737E274F1C}">
      <dgm:prSet phldrT="[Text]" custT="1"/>
      <dgm:spPr/>
      <dgm:t>
        <a:bodyPr/>
        <a:lstStyle/>
        <a:p>
          <a:r>
            <a:rPr lang="hr-HR" sz="1400" dirty="0" smtClean="0">
              <a:latin typeface="Book Antiqua" pitchFamily="18" charset="0"/>
            </a:rPr>
            <a:t>Operativna društva izradila petogodišnje planove</a:t>
          </a:r>
          <a:endParaRPr lang="hr-HR" sz="1400" dirty="0">
            <a:latin typeface="Book Antiqua" pitchFamily="18" charset="0"/>
          </a:endParaRPr>
        </a:p>
      </dgm:t>
    </dgm:pt>
    <dgm:pt modelId="{1D15B8F2-25B3-4D09-8A47-05FFB66A3E71}" type="parTrans" cxnId="{F0CCE576-E08E-4640-9325-2497339A8B08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66C854FD-8C16-489E-93E0-B2C45F3CE375}" type="sibTrans" cxnId="{F0CCE576-E08E-4640-9325-2497339A8B08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8283CEFD-0182-482B-8340-38F5EFD9AA86}">
      <dgm:prSet phldrT="[Text]" custT="1"/>
      <dgm:spPr/>
      <dgm:t>
        <a:bodyPr/>
        <a:lstStyle/>
        <a:p>
          <a:r>
            <a:rPr lang="hr-HR" sz="1400" dirty="0" smtClean="0">
              <a:latin typeface="Book Antiqua" pitchFamily="18" charset="0"/>
            </a:rPr>
            <a:t>Financijski savjetnici izradili plan održivosti</a:t>
          </a:r>
          <a:endParaRPr lang="hr-HR" sz="1400" dirty="0">
            <a:latin typeface="Book Antiqua" pitchFamily="18" charset="0"/>
          </a:endParaRPr>
        </a:p>
      </dgm:t>
    </dgm:pt>
    <dgm:pt modelId="{01B9ED50-6941-4FB2-8B72-21BDA9F8413B}" type="parTrans" cxnId="{1DD010C1-C1EE-4AF5-90E1-74C129760A7D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5E05B279-BE66-413F-93E7-98FCED8E9862}" type="sibTrans" cxnId="{1DD010C1-C1EE-4AF5-90E1-74C129760A7D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AE05A9E4-B3DE-478B-8346-83BCD35E1AB6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Vrednovanje društava</a:t>
          </a:r>
          <a:endParaRPr lang="hr-HR" dirty="0">
            <a:latin typeface="Book Antiqua" pitchFamily="18" charset="0"/>
          </a:endParaRPr>
        </a:p>
      </dgm:t>
    </dgm:pt>
    <dgm:pt modelId="{A0D7FA11-98E5-4DC3-BC53-221B60B76C2C}" type="parTrans" cxnId="{926B7EA5-B751-4B0A-878B-D55DB3B06543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FDB30A23-63A9-4D6A-97F7-D912FCA1AF30}" type="sibTrans" cxnId="{926B7EA5-B751-4B0A-878B-D55DB3B06543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5D53E7CC-9FAD-4FC0-99A4-A80D070DB336}">
      <dgm:prSet phldrT="[Text]" custT="1"/>
      <dgm:spPr/>
      <dgm:t>
        <a:bodyPr/>
        <a:lstStyle/>
        <a:p>
          <a:r>
            <a:rPr lang="hr-HR" sz="1150" dirty="0" smtClean="0">
              <a:latin typeface="Book Antiqua" pitchFamily="18" charset="0"/>
            </a:rPr>
            <a:t>Grupe usporedivih društava</a:t>
          </a:r>
          <a:endParaRPr lang="hr-HR" sz="1150" dirty="0">
            <a:latin typeface="Book Antiqua" pitchFamily="18" charset="0"/>
          </a:endParaRPr>
        </a:p>
      </dgm:t>
    </dgm:pt>
    <dgm:pt modelId="{75993FDE-F824-4BD8-BA93-F2736CD46E7F}" type="parTrans" cxnId="{3AE11D01-9E66-4DB6-BD32-28CDB4AA9F3C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662B3D43-DCFF-4C2C-8DE1-4BF4E167D4D0}" type="sibTrans" cxnId="{3AE11D01-9E66-4DB6-BD32-28CDB4AA9F3C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5C8E6468-45B6-482D-B364-B96E09993CAF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Vrijednost imovine</a:t>
          </a:r>
          <a:endParaRPr lang="hr-HR" dirty="0">
            <a:latin typeface="Book Antiqua" pitchFamily="18" charset="0"/>
          </a:endParaRPr>
        </a:p>
      </dgm:t>
    </dgm:pt>
    <dgm:pt modelId="{D5F2BF3C-A463-4F57-8284-47F508EA2924}" type="parTrans" cxnId="{CA7D6FA1-1702-4CAB-AE7B-4A88F0C7FDFE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ACA9DC55-B517-4DC5-91CE-113FCB498995}" type="sibTrans" cxnId="{CA7D6FA1-1702-4CAB-AE7B-4A88F0C7FDFE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1A999AEC-21F3-4003-885E-FD1F9F8B3344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Vrijednost ulaganja u operativna društva</a:t>
          </a:r>
          <a:endParaRPr lang="hr-HR" dirty="0">
            <a:latin typeface="Book Antiqua" pitchFamily="18" charset="0"/>
          </a:endParaRPr>
        </a:p>
      </dgm:t>
    </dgm:pt>
    <dgm:pt modelId="{2917E660-74AF-47DA-A20B-394080620996}" type="parTrans" cxnId="{B99DCBD6-B56D-42B4-9587-1DF3377BEBC9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25187D2B-77AB-41AB-8DAD-BDEF02C98CD7}" type="sibTrans" cxnId="{B99DCBD6-B56D-42B4-9587-1DF3377BEBC9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C103D3B2-9C2C-407C-8C8E-9AAF224BC601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Vrijednost APH portfelja</a:t>
          </a:r>
          <a:endParaRPr lang="hr-HR" dirty="0">
            <a:latin typeface="Book Antiqua" pitchFamily="18" charset="0"/>
          </a:endParaRPr>
        </a:p>
      </dgm:t>
    </dgm:pt>
    <dgm:pt modelId="{D511189D-C6DC-4786-9E61-CDDAEB6054A2}" type="parTrans" cxnId="{692E98C4-D573-4F1B-B712-4B9519298591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48B43D3D-2CCE-4A9A-86F2-2716175156A7}" type="sibTrans" cxnId="{692E98C4-D573-4F1B-B712-4B9519298591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2E826BE8-DEAA-4616-B1C8-261DA4282EAE}">
      <dgm:prSet phldrT="[Text]" custT="1"/>
      <dgm:spPr/>
      <dgm:t>
        <a:bodyPr/>
        <a:lstStyle/>
        <a:p>
          <a:r>
            <a:rPr lang="hr-HR" sz="1150" dirty="0" smtClean="0">
              <a:latin typeface="Book Antiqua" pitchFamily="18" charset="0"/>
            </a:rPr>
            <a:t>Metoda diskontiranih novčanih tokova (potporna metoda)</a:t>
          </a:r>
          <a:endParaRPr lang="hr-HR" sz="1150" dirty="0">
            <a:latin typeface="Book Antiqua" pitchFamily="18" charset="0"/>
          </a:endParaRPr>
        </a:p>
      </dgm:t>
    </dgm:pt>
    <dgm:pt modelId="{68681865-9CF1-4303-B73D-6867C81603C1}" type="parTrans" cxnId="{3DDAFF91-2DA4-4E0F-AD77-F944EE707DF2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DF656926-F427-4A1B-8A55-4A085EACE581}" type="sibTrans" cxnId="{3DDAFF91-2DA4-4E0F-AD77-F944EE707DF2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FA9A347C-9D58-4743-8E96-5D18D4914A95}">
      <dgm:prSet phldrT="[Text]" custT="1"/>
      <dgm:spPr/>
      <dgm:t>
        <a:bodyPr/>
        <a:lstStyle/>
        <a:p>
          <a:r>
            <a:rPr lang="hr-HR" sz="1150" dirty="0" smtClean="0">
              <a:latin typeface="Book Antiqua" pitchFamily="18" charset="0"/>
            </a:rPr>
            <a:t>Premija za kontrolu po sektoru</a:t>
          </a:r>
          <a:endParaRPr lang="hr-HR" sz="1150" dirty="0">
            <a:latin typeface="Book Antiqua" pitchFamily="18" charset="0"/>
          </a:endParaRPr>
        </a:p>
      </dgm:t>
    </dgm:pt>
    <dgm:pt modelId="{0479FB69-FD56-4E94-AA43-ADF6BF829750}" type="parTrans" cxnId="{A17537FC-D957-4176-9B4D-C79195CD8446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51D6487F-BCD6-46C3-ADD9-86BCE0BAA639}" type="sibTrans" cxnId="{A17537FC-D957-4176-9B4D-C79195CD8446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413FE86C-839C-42D1-BF54-63FD206A7EB9}">
      <dgm:prSet phldrT="[Text]" custT="1"/>
      <dgm:spPr/>
      <dgm:t>
        <a:bodyPr/>
        <a:lstStyle/>
        <a:p>
          <a:r>
            <a:rPr lang="hr-HR" sz="1150" dirty="0" smtClean="0">
              <a:latin typeface="Book Antiqua" pitchFamily="18" charset="0"/>
            </a:rPr>
            <a:t>Planirane financijske veličine za 2018. godinu</a:t>
          </a:r>
          <a:endParaRPr lang="hr-HR" sz="1150" dirty="0">
            <a:latin typeface="Book Antiqua" pitchFamily="18" charset="0"/>
          </a:endParaRPr>
        </a:p>
      </dgm:t>
    </dgm:pt>
    <dgm:pt modelId="{4EA699A5-1FBA-4DFA-9777-4CE3EB7611BD}" type="parTrans" cxnId="{22199FF6-2C58-4CAE-A183-068BA4C89989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1616D18E-8B08-435C-955C-4651A07335E2}" type="sibTrans" cxnId="{22199FF6-2C58-4CAE-A183-068BA4C89989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A485B9F5-4E78-499A-A2DA-AE9CA1927D93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Porezni zaklon</a:t>
          </a:r>
          <a:endParaRPr lang="hr-HR" dirty="0">
            <a:latin typeface="Book Antiqua" pitchFamily="18" charset="0"/>
          </a:endParaRPr>
        </a:p>
      </dgm:t>
    </dgm:pt>
    <dgm:pt modelId="{8441AC8C-28C8-47B1-B340-744190B21278}" type="parTrans" cxnId="{4A05CE56-BB13-4436-8DAD-BC10A29B6DAD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1FC3187A-BE68-4803-9E9E-7E30752E0DE9}" type="sibTrans" cxnId="{4A05CE56-BB13-4436-8DAD-BC10A29B6DAD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6E0DCF3C-2C73-46A1-A6C5-52BFFD419FAB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Ostala ulaganja</a:t>
          </a:r>
          <a:endParaRPr lang="hr-HR" dirty="0">
            <a:latin typeface="Book Antiqua" pitchFamily="18" charset="0"/>
          </a:endParaRPr>
        </a:p>
      </dgm:t>
    </dgm:pt>
    <dgm:pt modelId="{98CAA575-5137-4BC0-9F5A-52F3BFDAE777}" type="parTrans" cxnId="{AC2657E1-61B8-4FB6-977C-7F4C99E61859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3A57DB4F-AE3F-4B74-96E9-1E6D056E7988}" type="sibTrans" cxnId="{AC2657E1-61B8-4FB6-977C-7F4C99E61859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1EE58DDB-955C-4DBF-93D4-738B9D7DB151}" type="pres">
      <dgm:prSet presAssocID="{A4C3A02C-1B2D-439F-A5E9-8AEE80CAED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7F18BD6-2823-4008-97CA-71DA690E164C}" type="pres">
      <dgm:prSet presAssocID="{A4C3A02C-1B2D-439F-A5E9-8AEE80CAED64}" presName="tSp" presStyleCnt="0"/>
      <dgm:spPr/>
    </dgm:pt>
    <dgm:pt modelId="{A701B0A0-F403-4C68-B051-0519D25A3BD2}" type="pres">
      <dgm:prSet presAssocID="{A4C3A02C-1B2D-439F-A5E9-8AEE80CAED64}" presName="bSp" presStyleCnt="0"/>
      <dgm:spPr/>
    </dgm:pt>
    <dgm:pt modelId="{4D4124CA-5C11-4203-969A-5AA0B558D659}" type="pres">
      <dgm:prSet presAssocID="{A4C3A02C-1B2D-439F-A5E9-8AEE80CAED64}" presName="process" presStyleCnt="0"/>
      <dgm:spPr/>
    </dgm:pt>
    <dgm:pt modelId="{0E2BC3B2-9C8E-4073-9F57-7F5F121D06B6}" type="pres">
      <dgm:prSet presAssocID="{57B1DE71-FEF3-461F-AEFF-244F7CCAA67A}" presName="composite1" presStyleCnt="0"/>
      <dgm:spPr/>
    </dgm:pt>
    <dgm:pt modelId="{8AB1D25F-6C08-4E7F-8A11-8CCFD90B62EA}" type="pres">
      <dgm:prSet presAssocID="{57B1DE71-FEF3-461F-AEFF-244F7CCAA67A}" presName="dummyNode1" presStyleLbl="node1" presStyleIdx="0" presStyleCnt="3"/>
      <dgm:spPr/>
    </dgm:pt>
    <dgm:pt modelId="{C7BEB5D5-4CB8-4BC0-B3E7-005E9DCC6606}" type="pres">
      <dgm:prSet presAssocID="{57B1DE71-FEF3-461F-AEFF-244F7CCAA67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0660EA-D687-4663-A2A1-FED2F5EB7103}" type="pres">
      <dgm:prSet presAssocID="{57B1DE71-FEF3-461F-AEFF-244F7CCAA67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19E224-361B-4FEE-AB6A-2D03C6196CCD}" type="pres">
      <dgm:prSet presAssocID="{57B1DE71-FEF3-461F-AEFF-244F7CCAA67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7AB7C55-A1CB-4213-B41A-6EF59ED4351B}" type="pres">
      <dgm:prSet presAssocID="{57B1DE71-FEF3-461F-AEFF-244F7CCAA67A}" presName="connSite1" presStyleCnt="0"/>
      <dgm:spPr/>
    </dgm:pt>
    <dgm:pt modelId="{EFACE0C4-D4B6-4E3A-873B-1D174510AFF6}" type="pres">
      <dgm:prSet presAssocID="{9293BB90-2B62-4D47-9DCD-A86618E771B9}" presName="Name9" presStyleLbl="sibTrans2D1" presStyleIdx="0" presStyleCnt="2"/>
      <dgm:spPr/>
      <dgm:t>
        <a:bodyPr/>
        <a:lstStyle/>
        <a:p>
          <a:endParaRPr lang="hr-HR"/>
        </a:p>
      </dgm:t>
    </dgm:pt>
    <dgm:pt modelId="{A870BC73-8F45-4E97-B331-B149F4E07656}" type="pres">
      <dgm:prSet presAssocID="{AE05A9E4-B3DE-478B-8346-83BCD35E1AB6}" presName="composite2" presStyleCnt="0"/>
      <dgm:spPr/>
    </dgm:pt>
    <dgm:pt modelId="{ABEB81D6-0446-42A7-94F9-23DE392ED72C}" type="pres">
      <dgm:prSet presAssocID="{AE05A9E4-B3DE-478B-8346-83BCD35E1AB6}" presName="dummyNode2" presStyleLbl="node1" presStyleIdx="0" presStyleCnt="3"/>
      <dgm:spPr/>
    </dgm:pt>
    <dgm:pt modelId="{E308D930-4235-4271-B53F-8F4E19334E82}" type="pres">
      <dgm:prSet presAssocID="{AE05A9E4-B3DE-478B-8346-83BCD35E1AB6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BA8F9A0-EF6A-4FD9-8668-28269192E8AD}" type="pres">
      <dgm:prSet presAssocID="{AE05A9E4-B3DE-478B-8346-83BCD35E1AB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1DC845-8534-43D1-A99A-4A8FCFE1C3B6}" type="pres">
      <dgm:prSet presAssocID="{AE05A9E4-B3DE-478B-8346-83BCD35E1AB6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9DA307F-83EF-4A34-BC2F-5C20596A52B5}" type="pres">
      <dgm:prSet presAssocID="{AE05A9E4-B3DE-478B-8346-83BCD35E1AB6}" presName="connSite2" presStyleCnt="0"/>
      <dgm:spPr/>
    </dgm:pt>
    <dgm:pt modelId="{5F0FC200-89EB-4022-925D-F649DA615028}" type="pres">
      <dgm:prSet presAssocID="{FDB30A23-63A9-4D6A-97F7-D912FCA1AF30}" presName="Name18" presStyleLbl="sibTrans2D1" presStyleIdx="1" presStyleCnt="2"/>
      <dgm:spPr/>
      <dgm:t>
        <a:bodyPr/>
        <a:lstStyle/>
        <a:p>
          <a:endParaRPr lang="hr-HR"/>
        </a:p>
      </dgm:t>
    </dgm:pt>
    <dgm:pt modelId="{3403AB77-05E7-4556-8E01-C84A15794DD6}" type="pres">
      <dgm:prSet presAssocID="{5C8E6468-45B6-482D-B364-B96E09993CAF}" presName="composite1" presStyleCnt="0"/>
      <dgm:spPr/>
    </dgm:pt>
    <dgm:pt modelId="{34D9DCB1-EDDE-450D-AC2A-0F8AACE1DBEE}" type="pres">
      <dgm:prSet presAssocID="{5C8E6468-45B6-482D-B364-B96E09993CAF}" presName="dummyNode1" presStyleLbl="node1" presStyleIdx="1" presStyleCnt="3"/>
      <dgm:spPr/>
    </dgm:pt>
    <dgm:pt modelId="{A1E085D7-A3E9-4CA1-81BA-C5ACCD2DC07F}" type="pres">
      <dgm:prSet presAssocID="{5C8E6468-45B6-482D-B364-B96E09993CAF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0DAD9F3-149F-4CE1-ABA9-6B99FF5FCD53}" type="pres">
      <dgm:prSet presAssocID="{5C8E6468-45B6-482D-B364-B96E09993CA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C96DE7E-F92A-470C-A7B5-F48938DD8231}" type="pres">
      <dgm:prSet presAssocID="{5C8E6468-45B6-482D-B364-B96E09993CAF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C78BDB-E1CD-4C02-9CB5-353A3109BE0D}" type="pres">
      <dgm:prSet presAssocID="{5C8E6468-45B6-482D-B364-B96E09993CAF}" presName="connSite1" presStyleCnt="0"/>
      <dgm:spPr/>
    </dgm:pt>
  </dgm:ptLst>
  <dgm:cxnLst>
    <dgm:cxn modelId="{A5816FB6-0BA6-4C92-A263-53BF29D374AF}" type="presOf" srcId="{6E0DCF3C-2C73-46A1-A6C5-52BFFD419FAB}" destId="{A1E085D7-A3E9-4CA1-81BA-C5ACCD2DC07F}" srcOrd="0" destOrd="3" presId="urn:microsoft.com/office/officeart/2005/8/layout/hProcess4"/>
    <dgm:cxn modelId="{F0CCE576-E08E-4640-9325-2497339A8B08}" srcId="{57B1DE71-FEF3-461F-AEFF-244F7CCAA67A}" destId="{67B26B73-D5C4-4825-ACD7-4E737E274F1C}" srcOrd="0" destOrd="0" parTransId="{1D15B8F2-25B3-4D09-8A47-05FFB66A3E71}" sibTransId="{66C854FD-8C16-489E-93E0-B2C45F3CE375}"/>
    <dgm:cxn modelId="{905BB80A-86C3-4184-83EF-37E1640632B6}" type="presOf" srcId="{413FE86C-839C-42D1-BF54-63FD206A7EB9}" destId="{8BA8F9A0-EF6A-4FD9-8668-28269192E8AD}" srcOrd="1" destOrd="0" presId="urn:microsoft.com/office/officeart/2005/8/layout/hProcess4"/>
    <dgm:cxn modelId="{0F8881D1-F2F0-4503-879E-BFC10ED275C1}" type="presOf" srcId="{5D53E7CC-9FAD-4FC0-99A4-A80D070DB336}" destId="{E308D930-4235-4271-B53F-8F4E19334E82}" srcOrd="0" destOrd="1" presId="urn:microsoft.com/office/officeart/2005/8/layout/hProcess4"/>
    <dgm:cxn modelId="{8280FEBC-FDBE-4E8A-8DC9-AA81531F4EF3}" srcId="{A4C3A02C-1B2D-439F-A5E9-8AEE80CAED64}" destId="{57B1DE71-FEF3-461F-AEFF-244F7CCAA67A}" srcOrd="0" destOrd="0" parTransId="{0E9B62B1-7A6F-4F15-8AF0-E14BA987E0FD}" sibTransId="{9293BB90-2B62-4D47-9DCD-A86618E771B9}"/>
    <dgm:cxn modelId="{BAC7D844-B3CA-4572-BD4E-4728380D95E3}" type="presOf" srcId="{8283CEFD-0182-482B-8340-38F5EFD9AA86}" destId="{050660EA-D687-4663-A2A1-FED2F5EB7103}" srcOrd="1" destOrd="1" presId="urn:microsoft.com/office/officeart/2005/8/layout/hProcess4"/>
    <dgm:cxn modelId="{E27EFF7C-A83B-429D-AE6E-F3EDF5CF7BCE}" type="presOf" srcId="{67B26B73-D5C4-4825-ACD7-4E737E274F1C}" destId="{050660EA-D687-4663-A2A1-FED2F5EB7103}" srcOrd="1" destOrd="0" presId="urn:microsoft.com/office/officeart/2005/8/layout/hProcess4"/>
    <dgm:cxn modelId="{2AAC5E73-684F-44D5-8132-791D8450C832}" type="presOf" srcId="{413FE86C-839C-42D1-BF54-63FD206A7EB9}" destId="{E308D930-4235-4271-B53F-8F4E19334E82}" srcOrd="0" destOrd="0" presId="urn:microsoft.com/office/officeart/2005/8/layout/hProcess4"/>
    <dgm:cxn modelId="{CC0A7DA8-EAC4-4F8D-B1A3-CBEB101B7E51}" type="presOf" srcId="{8283CEFD-0182-482B-8340-38F5EFD9AA86}" destId="{C7BEB5D5-4CB8-4BC0-B3E7-005E9DCC6606}" srcOrd="0" destOrd="1" presId="urn:microsoft.com/office/officeart/2005/8/layout/hProcess4"/>
    <dgm:cxn modelId="{2540DF0E-5421-4849-9CF9-CCD283002482}" type="presOf" srcId="{5C8E6468-45B6-482D-B364-B96E09993CAF}" destId="{8C96DE7E-F92A-470C-A7B5-F48938DD8231}" srcOrd="0" destOrd="0" presId="urn:microsoft.com/office/officeart/2005/8/layout/hProcess4"/>
    <dgm:cxn modelId="{365DF1A2-657D-49F9-8482-161B6E98FB3B}" type="presOf" srcId="{FDB30A23-63A9-4D6A-97F7-D912FCA1AF30}" destId="{5F0FC200-89EB-4022-925D-F649DA615028}" srcOrd="0" destOrd="0" presId="urn:microsoft.com/office/officeart/2005/8/layout/hProcess4"/>
    <dgm:cxn modelId="{D41C0CBC-8DF3-4E03-9C56-604C8EBD8A7D}" type="presOf" srcId="{A485B9F5-4E78-499A-A2DA-AE9CA1927D93}" destId="{D0DAD9F3-149F-4CE1-ABA9-6B99FF5FCD53}" srcOrd="1" destOrd="2" presId="urn:microsoft.com/office/officeart/2005/8/layout/hProcess4"/>
    <dgm:cxn modelId="{A17537FC-D957-4176-9B4D-C79195CD8446}" srcId="{AE05A9E4-B3DE-478B-8346-83BCD35E1AB6}" destId="{FA9A347C-9D58-4743-8E96-5D18D4914A95}" srcOrd="3" destOrd="0" parTransId="{0479FB69-FD56-4E94-AA43-ADF6BF829750}" sibTransId="{51D6487F-BCD6-46C3-ADD9-86BCE0BAA639}"/>
    <dgm:cxn modelId="{35931BF6-5E7B-4949-8B5E-9D35C8AFDC7B}" type="presOf" srcId="{FA9A347C-9D58-4743-8E96-5D18D4914A95}" destId="{E308D930-4235-4271-B53F-8F4E19334E82}" srcOrd="0" destOrd="3" presId="urn:microsoft.com/office/officeart/2005/8/layout/hProcess4"/>
    <dgm:cxn modelId="{384E5585-14C5-45E8-B83B-4111F605FA1B}" type="presOf" srcId="{2E826BE8-DEAA-4616-B1C8-261DA4282EAE}" destId="{8BA8F9A0-EF6A-4FD9-8668-28269192E8AD}" srcOrd="1" destOrd="2" presId="urn:microsoft.com/office/officeart/2005/8/layout/hProcess4"/>
    <dgm:cxn modelId="{607E6216-46AE-44C1-992D-ED444A729AFA}" type="presOf" srcId="{FA9A347C-9D58-4743-8E96-5D18D4914A95}" destId="{8BA8F9A0-EF6A-4FD9-8668-28269192E8AD}" srcOrd="1" destOrd="3" presId="urn:microsoft.com/office/officeart/2005/8/layout/hProcess4"/>
    <dgm:cxn modelId="{926B7EA5-B751-4B0A-878B-D55DB3B06543}" srcId="{A4C3A02C-1B2D-439F-A5E9-8AEE80CAED64}" destId="{AE05A9E4-B3DE-478B-8346-83BCD35E1AB6}" srcOrd="1" destOrd="0" parTransId="{A0D7FA11-98E5-4DC3-BC53-221B60B76C2C}" sibTransId="{FDB30A23-63A9-4D6A-97F7-D912FCA1AF30}"/>
    <dgm:cxn modelId="{6FD981B0-D95A-45B0-AC3F-9ED1CB433925}" type="presOf" srcId="{A4C3A02C-1B2D-439F-A5E9-8AEE80CAED64}" destId="{1EE58DDB-955C-4DBF-93D4-738B9D7DB151}" srcOrd="0" destOrd="0" presId="urn:microsoft.com/office/officeart/2005/8/layout/hProcess4"/>
    <dgm:cxn modelId="{3AE11D01-9E66-4DB6-BD32-28CDB4AA9F3C}" srcId="{AE05A9E4-B3DE-478B-8346-83BCD35E1AB6}" destId="{5D53E7CC-9FAD-4FC0-99A4-A80D070DB336}" srcOrd="1" destOrd="0" parTransId="{75993FDE-F824-4BD8-BA93-F2736CD46E7F}" sibTransId="{662B3D43-DCFF-4C2C-8DE1-4BF4E167D4D0}"/>
    <dgm:cxn modelId="{3DDAFF91-2DA4-4E0F-AD77-F944EE707DF2}" srcId="{AE05A9E4-B3DE-478B-8346-83BCD35E1AB6}" destId="{2E826BE8-DEAA-4616-B1C8-261DA4282EAE}" srcOrd="2" destOrd="0" parTransId="{68681865-9CF1-4303-B73D-6867C81603C1}" sibTransId="{DF656926-F427-4A1B-8A55-4A085EACE581}"/>
    <dgm:cxn modelId="{692E98C4-D573-4F1B-B712-4B9519298591}" srcId="{5C8E6468-45B6-482D-B364-B96E09993CAF}" destId="{C103D3B2-9C2C-407C-8C8E-9AAF224BC601}" srcOrd="1" destOrd="0" parTransId="{D511189D-C6DC-4786-9E61-CDDAEB6054A2}" sibTransId="{48B43D3D-2CCE-4A9A-86F2-2716175156A7}"/>
    <dgm:cxn modelId="{FA5D3CDA-F9C1-4AAC-B929-4B7B0D9EE08E}" type="presOf" srcId="{6E0DCF3C-2C73-46A1-A6C5-52BFFD419FAB}" destId="{D0DAD9F3-149F-4CE1-ABA9-6B99FF5FCD53}" srcOrd="1" destOrd="3" presId="urn:microsoft.com/office/officeart/2005/8/layout/hProcess4"/>
    <dgm:cxn modelId="{22199FF6-2C58-4CAE-A183-068BA4C89989}" srcId="{AE05A9E4-B3DE-478B-8346-83BCD35E1AB6}" destId="{413FE86C-839C-42D1-BF54-63FD206A7EB9}" srcOrd="0" destOrd="0" parTransId="{4EA699A5-1FBA-4DFA-9777-4CE3EB7611BD}" sibTransId="{1616D18E-8B08-435C-955C-4651A07335E2}"/>
    <dgm:cxn modelId="{67F6F9A1-7279-446A-8A93-D47319383790}" type="presOf" srcId="{5D53E7CC-9FAD-4FC0-99A4-A80D070DB336}" destId="{8BA8F9A0-EF6A-4FD9-8668-28269192E8AD}" srcOrd="1" destOrd="1" presId="urn:microsoft.com/office/officeart/2005/8/layout/hProcess4"/>
    <dgm:cxn modelId="{4A05CE56-BB13-4436-8DAD-BC10A29B6DAD}" srcId="{5C8E6468-45B6-482D-B364-B96E09993CAF}" destId="{A485B9F5-4E78-499A-A2DA-AE9CA1927D93}" srcOrd="2" destOrd="0" parTransId="{8441AC8C-28C8-47B1-B340-744190B21278}" sibTransId="{1FC3187A-BE68-4803-9E9E-7E30752E0DE9}"/>
    <dgm:cxn modelId="{CC05A9F4-DF68-484F-A1C9-3609EC8D4C1D}" type="presOf" srcId="{C103D3B2-9C2C-407C-8C8E-9AAF224BC601}" destId="{D0DAD9F3-149F-4CE1-ABA9-6B99FF5FCD53}" srcOrd="1" destOrd="1" presId="urn:microsoft.com/office/officeart/2005/8/layout/hProcess4"/>
    <dgm:cxn modelId="{B99DCBD6-B56D-42B4-9587-1DF3377BEBC9}" srcId="{5C8E6468-45B6-482D-B364-B96E09993CAF}" destId="{1A999AEC-21F3-4003-885E-FD1F9F8B3344}" srcOrd="0" destOrd="0" parTransId="{2917E660-74AF-47DA-A20B-394080620996}" sibTransId="{25187D2B-77AB-41AB-8DAD-BDEF02C98CD7}"/>
    <dgm:cxn modelId="{98604CF7-E7EC-4DCA-A521-6B95D4B79217}" type="presOf" srcId="{AE05A9E4-B3DE-478B-8346-83BCD35E1AB6}" destId="{921DC845-8534-43D1-A99A-4A8FCFE1C3B6}" srcOrd="0" destOrd="0" presId="urn:microsoft.com/office/officeart/2005/8/layout/hProcess4"/>
    <dgm:cxn modelId="{CA7D6FA1-1702-4CAB-AE7B-4A88F0C7FDFE}" srcId="{A4C3A02C-1B2D-439F-A5E9-8AEE80CAED64}" destId="{5C8E6468-45B6-482D-B364-B96E09993CAF}" srcOrd="2" destOrd="0" parTransId="{D5F2BF3C-A463-4F57-8284-47F508EA2924}" sibTransId="{ACA9DC55-B517-4DC5-91CE-113FCB498995}"/>
    <dgm:cxn modelId="{CF29CF73-3E6A-4B01-AC40-7C0DE31F7D6C}" type="presOf" srcId="{1A999AEC-21F3-4003-885E-FD1F9F8B3344}" destId="{A1E085D7-A3E9-4CA1-81BA-C5ACCD2DC07F}" srcOrd="0" destOrd="0" presId="urn:microsoft.com/office/officeart/2005/8/layout/hProcess4"/>
    <dgm:cxn modelId="{38D994A2-91C0-4A53-9DBA-6507DF0B2524}" type="presOf" srcId="{1A999AEC-21F3-4003-885E-FD1F9F8B3344}" destId="{D0DAD9F3-149F-4CE1-ABA9-6B99FF5FCD53}" srcOrd="1" destOrd="0" presId="urn:microsoft.com/office/officeart/2005/8/layout/hProcess4"/>
    <dgm:cxn modelId="{275C97BE-2BF6-4C69-8A22-4FA186546D4A}" type="presOf" srcId="{67B26B73-D5C4-4825-ACD7-4E737E274F1C}" destId="{C7BEB5D5-4CB8-4BC0-B3E7-005E9DCC6606}" srcOrd="0" destOrd="0" presId="urn:microsoft.com/office/officeart/2005/8/layout/hProcess4"/>
    <dgm:cxn modelId="{1DD010C1-C1EE-4AF5-90E1-74C129760A7D}" srcId="{57B1DE71-FEF3-461F-AEFF-244F7CCAA67A}" destId="{8283CEFD-0182-482B-8340-38F5EFD9AA86}" srcOrd="1" destOrd="0" parTransId="{01B9ED50-6941-4FB2-8B72-21BDA9F8413B}" sibTransId="{5E05B279-BE66-413F-93E7-98FCED8E9862}"/>
    <dgm:cxn modelId="{1870F3AB-04A9-461B-AA08-D3C2990C16A2}" type="presOf" srcId="{A485B9F5-4E78-499A-A2DA-AE9CA1927D93}" destId="{A1E085D7-A3E9-4CA1-81BA-C5ACCD2DC07F}" srcOrd="0" destOrd="2" presId="urn:microsoft.com/office/officeart/2005/8/layout/hProcess4"/>
    <dgm:cxn modelId="{6469DFC4-A6C1-4615-BDD3-227119D22EB4}" type="presOf" srcId="{C103D3B2-9C2C-407C-8C8E-9AAF224BC601}" destId="{A1E085D7-A3E9-4CA1-81BA-C5ACCD2DC07F}" srcOrd="0" destOrd="1" presId="urn:microsoft.com/office/officeart/2005/8/layout/hProcess4"/>
    <dgm:cxn modelId="{D34965A6-4FFD-4426-8674-D7334E3D9508}" type="presOf" srcId="{2E826BE8-DEAA-4616-B1C8-261DA4282EAE}" destId="{E308D930-4235-4271-B53F-8F4E19334E82}" srcOrd="0" destOrd="2" presId="urn:microsoft.com/office/officeart/2005/8/layout/hProcess4"/>
    <dgm:cxn modelId="{B1C7E486-A480-4629-A66C-2FF7967A6189}" type="presOf" srcId="{9293BB90-2B62-4D47-9DCD-A86618E771B9}" destId="{EFACE0C4-D4B6-4E3A-873B-1D174510AFF6}" srcOrd="0" destOrd="0" presId="urn:microsoft.com/office/officeart/2005/8/layout/hProcess4"/>
    <dgm:cxn modelId="{AC2657E1-61B8-4FB6-977C-7F4C99E61859}" srcId="{5C8E6468-45B6-482D-B364-B96E09993CAF}" destId="{6E0DCF3C-2C73-46A1-A6C5-52BFFD419FAB}" srcOrd="3" destOrd="0" parTransId="{98CAA575-5137-4BC0-9F5A-52F3BFDAE777}" sibTransId="{3A57DB4F-AE3F-4B74-96E9-1E6D056E7988}"/>
    <dgm:cxn modelId="{E19360C9-F99D-4DB8-B825-CE93E27E3DAF}" type="presOf" srcId="{57B1DE71-FEF3-461F-AEFF-244F7CCAA67A}" destId="{2D19E224-361B-4FEE-AB6A-2D03C6196CCD}" srcOrd="0" destOrd="0" presId="urn:microsoft.com/office/officeart/2005/8/layout/hProcess4"/>
    <dgm:cxn modelId="{EADFFC64-4015-46D4-9803-8759DE252158}" type="presParOf" srcId="{1EE58DDB-955C-4DBF-93D4-738B9D7DB151}" destId="{97F18BD6-2823-4008-97CA-71DA690E164C}" srcOrd="0" destOrd="0" presId="urn:microsoft.com/office/officeart/2005/8/layout/hProcess4"/>
    <dgm:cxn modelId="{F98E7DD2-D386-4960-9C90-FE1FC5159F80}" type="presParOf" srcId="{1EE58DDB-955C-4DBF-93D4-738B9D7DB151}" destId="{A701B0A0-F403-4C68-B051-0519D25A3BD2}" srcOrd="1" destOrd="0" presId="urn:microsoft.com/office/officeart/2005/8/layout/hProcess4"/>
    <dgm:cxn modelId="{382830B0-4EA5-4250-AEE5-B1ECA0CA6F69}" type="presParOf" srcId="{1EE58DDB-955C-4DBF-93D4-738B9D7DB151}" destId="{4D4124CA-5C11-4203-969A-5AA0B558D659}" srcOrd="2" destOrd="0" presId="urn:microsoft.com/office/officeart/2005/8/layout/hProcess4"/>
    <dgm:cxn modelId="{ECD9F7FF-BC7C-4A47-B988-945838A774B0}" type="presParOf" srcId="{4D4124CA-5C11-4203-969A-5AA0B558D659}" destId="{0E2BC3B2-9C8E-4073-9F57-7F5F121D06B6}" srcOrd="0" destOrd="0" presId="urn:microsoft.com/office/officeart/2005/8/layout/hProcess4"/>
    <dgm:cxn modelId="{C2326B29-C00C-46E2-AE9E-66C6B067AD8A}" type="presParOf" srcId="{0E2BC3B2-9C8E-4073-9F57-7F5F121D06B6}" destId="{8AB1D25F-6C08-4E7F-8A11-8CCFD90B62EA}" srcOrd="0" destOrd="0" presId="urn:microsoft.com/office/officeart/2005/8/layout/hProcess4"/>
    <dgm:cxn modelId="{41D7D1D5-2256-4377-ACB0-7FCB0B30DC10}" type="presParOf" srcId="{0E2BC3B2-9C8E-4073-9F57-7F5F121D06B6}" destId="{C7BEB5D5-4CB8-4BC0-B3E7-005E9DCC6606}" srcOrd="1" destOrd="0" presId="urn:microsoft.com/office/officeart/2005/8/layout/hProcess4"/>
    <dgm:cxn modelId="{937B1915-2164-4483-A5CF-AC45BDF0A2A0}" type="presParOf" srcId="{0E2BC3B2-9C8E-4073-9F57-7F5F121D06B6}" destId="{050660EA-D687-4663-A2A1-FED2F5EB7103}" srcOrd="2" destOrd="0" presId="urn:microsoft.com/office/officeart/2005/8/layout/hProcess4"/>
    <dgm:cxn modelId="{D2E6A408-DB00-495D-93AC-BE0ADBCD147C}" type="presParOf" srcId="{0E2BC3B2-9C8E-4073-9F57-7F5F121D06B6}" destId="{2D19E224-361B-4FEE-AB6A-2D03C6196CCD}" srcOrd="3" destOrd="0" presId="urn:microsoft.com/office/officeart/2005/8/layout/hProcess4"/>
    <dgm:cxn modelId="{C7E97306-BB01-45C6-B963-7D3347C018F8}" type="presParOf" srcId="{0E2BC3B2-9C8E-4073-9F57-7F5F121D06B6}" destId="{27AB7C55-A1CB-4213-B41A-6EF59ED4351B}" srcOrd="4" destOrd="0" presId="urn:microsoft.com/office/officeart/2005/8/layout/hProcess4"/>
    <dgm:cxn modelId="{2AB8CDD6-7707-4237-A39A-FA40D560692A}" type="presParOf" srcId="{4D4124CA-5C11-4203-969A-5AA0B558D659}" destId="{EFACE0C4-D4B6-4E3A-873B-1D174510AFF6}" srcOrd="1" destOrd="0" presId="urn:microsoft.com/office/officeart/2005/8/layout/hProcess4"/>
    <dgm:cxn modelId="{40B97971-D4E5-460D-B1FC-B897E071FDC7}" type="presParOf" srcId="{4D4124CA-5C11-4203-969A-5AA0B558D659}" destId="{A870BC73-8F45-4E97-B331-B149F4E07656}" srcOrd="2" destOrd="0" presId="urn:microsoft.com/office/officeart/2005/8/layout/hProcess4"/>
    <dgm:cxn modelId="{3761B02A-5386-48F5-8263-8442B0151925}" type="presParOf" srcId="{A870BC73-8F45-4E97-B331-B149F4E07656}" destId="{ABEB81D6-0446-42A7-94F9-23DE392ED72C}" srcOrd="0" destOrd="0" presId="urn:microsoft.com/office/officeart/2005/8/layout/hProcess4"/>
    <dgm:cxn modelId="{F17AC6D4-FFF6-4371-B30E-BBCCCED96589}" type="presParOf" srcId="{A870BC73-8F45-4E97-B331-B149F4E07656}" destId="{E308D930-4235-4271-B53F-8F4E19334E82}" srcOrd="1" destOrd="0" presId="urn:microsoft.com/office/officeart/2005/8/layout/hProcess4"/>
    <dgm:cxn modelId="{918ACC7B-39C4-44FF-97E5-45D07F6C020F}" type="presParOf" srcId="{A870BC73-8F45-4E97-B331-B149F4E07656}" destId="{8BA8F9A0-EF6A-4FD9-8668-28269192E8AD}" srcOrd="2" destOrd="0" presId="urn:microsoft.com/office/officeart/2005/8/layout/hProcess4"/>
    <dgm:cxn modelId="{39CF9EB0-BAC5-458F-9B27-ED00C2AA1AA5}" type="presParOf" srcId="{A870BC73-8F45-4E97-B331-B149F4E07656}" destId="{921DC845-8534-43D1-A99A-4A8FCFE1C3B6}" srcOrd="3" destOrd="0" presId="urn:microsoft.com/office/officeart/2005/8/layout/hProcess4"/>
    <dgm:cxn modelId="{56ABA264-65BC-4687-83B1-3AC61EA57244}" type="presParOf" srcId="{A870BC73-8F45-4E97-B331-B149F4E07656}" destId="{E9DA307F-83EF-4A34-BC2F-5C20596A52B5}" srcOrd="4" destOrd="0" presId="urn:microsoft.com/office/officeart/2005/8/layout/hProcess4"/>
    <dgm:cxn modelId="{CD9EB93B-6368-47BB-AC5B-13D36F59508D}" type="presParOf" srcId="{4D4124CA-5C11-4203-969A-5AA0B558D659}" destId="{5F0FC200-89EB-4022-925D-F649DA615028}" srcOrd="3" destOrd="0" presId="urn:microsoft.com/office/officeart/2005/8/layout/hProcess4"/>
    <dgm:cxn modelId="{AF35AD91-3C14-418D-BCC1-E9A394A92B27}" type="presParOf" srcId="{4D4124CA-5C11-4203-969A-5AA0B558D659}" destId="{3403AB77-05E7-4556-8E01-C84A15794DD6}" srcOrd="4" destOrd="0" presId="urn:microsoft.com/office/officeart/2005/8/layout/hProcess4"/>
    <dgm:cxn modelId="{C44ACE53-FED6-4C6F-9BEE-BC3E5AE555E5}" type="presParOf" srcId="{3403AB77-05E7-4556-8E01-C84A15794DD6}" destId="{34D9DCB1-EDDE-450D-AC2A-0F8AACE1DBEE}" srcOrd="0" destOrd="0" presId="urn:microsoft.com/office/officeart/2005/8/layout/hProcess4"/>
    <dgm:cxn modelId="{3E705312-AFD7-42EC-99B2-81FD5A32D463}" type="presParOf" srcId="{3403AB77-05E7-4556-8E01-C84A15794DD6}" destId="{A1E085D7-A3E9-4CA1-81BA-C5ACCD2DC07F}" srcOrd="1" destOrd="0" presId="urn:microsoft.com/office/officeart/2005/8/layout/hProcess4"/>
    <dgm:cxn modelId="{28B92C89-2B70-4943-9CE3-989CF561420B}" type="presParOf" srcId="{3403AB77-05E7-4556-8E01-C84A15794DD6}" destId="{D0DAD9F3-149F-4CE1-ABA9-6B99FF5FCD53}" srcOrd="2" destOrd="0" presId="urn:microsoft.com/office/officeart/2005/8/layout/hProcess4"/>
    <dgm:cxn modelId="{3C454866-7ED7-468C-9BCA-C56E50536C37}" type="presParOf" srcId="{3403AB77-05E7-4556-8E01-C84A15794DD6}" destId="{8C96DE7E-F92A-470C-A7B5-F48938DD8231}" srcOrd="3" destOrd="0" presId="urn:microsoft.com/office/officeart/2005/8/layout/hProcess4"/>
    <dgm:cxn modelId="{E7A21B50-D228-422F-A835-ECAE773F7FA1}" type="presParOf" srcId="{3403AB77-05E7-4556-8E01-C84A15794DD6}" destId="{54C78BDB-E1CD-4C02-9CB5-353A3109BE0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5ADC23-807A-49B4-8CC8-83059DCEFC00}" type="doc">
      <dgm:prSet loTypeId="urn:microsoft.com/office/officeart/2005/8/layout/funnel1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hr-HR"/>
        </a:p>
      </dgm:t>
    </dgm:pt>
    <dgm:pt modelId="{335DCDE4-48AE-4EBA-9474-73F426DB428C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PWC revidirana izvješća</a:t>
          </a:r>
          <a:endParaRPr lang="hr-HR" dirty="0">
            <a:latin typeface="Book Antiqua" pitchFamily="18" charset="0"/>
          </a:endParaRPr>
        </a:p>
      </dgm:t>
    </dgm:pt>
    <dgm:pt modelId="{A03550C6-682C-4362-BDF4-85B2CE6B1155}" type="parTrans" cxnId="{E460A246-BC52-4F3A-8154-B7719EBB90CB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28D425AB-2B3C-4292-8284-52017A75E01E}" type="sibTrans" cxnId="{E460A246-BC52-4F3A-8154-B7719EBB90CB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1E796CF0-F8AD-4BFB-8500-A945886A7EC3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Plan održivosti poslovanja</a:t>
          </a:r>
          <a:endParaRPr lang="hr-HR" dirty="0">
            <a:latin typeface="Book Antiqua" pitchFamily="18" charset="0"/>
          </a:endParaRPr>
        </a:p>
      </dgm:t>
    </dgm:pt>
    <dgm:pt modelId="{EFA6C5D9-C42E-4AAD-A70A-60A696925F70}" type="parTrans" cxnId="{686BB3E0-AC98-485B-988E-A458A164BCF5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14447B4F-3BE7-4C77-A5C1-D24943E6F3F2}" type="sibTrans" cxnId="{686BB3E0-AC98-485B-988E-A458A164BCF5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ED918A74-EF5D-4D12-AADC-A3A51D58E5AE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Mjesečna izvješća povjerenika</a:t>
          </a:r>
          <a:endParaRPr lang="hr-HR" dirty="0">
            <a:latin typeface="Book Antiqua" pitchFamily="18" charset="0"/>
          </a:endParaRPr>
        </a:p>
      </dgm:t>
    </dgm:pt>
    <dgm:pt modelId="{8B17B5DE-15E4-4702-B2AC-5D4789243305}" type="parTrans" cxnId="{2484787B-B82A-4E57-B672-5DD02E6D1061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CCD046CB-B336-488A-9D2C-9E9444A27466}" type="sibTrans" cxnId="{2484787B-B82A-4E57-B672-5DD02E6D1061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B3AFC24B-6BFD-4607-9BD1-5AA8463F6889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Financijski </a:t>
          </a:r>
          <a:r>
            <a:rPr lang="hr-HR" dirty="0" err="1" smtClean="0">
              <a:latin typeface="Book Antiqua" pitchFamily="18" charset="0"/>
            </a:rPr>
            <a:t>inputi</a:t>
          </a:r>
          <a:r>
            <a:rPr lang="hr-HR" dirty="0" smtClean="0">
              <a:latin typeface="Book Antiqua" pitchFamily="18" charset="0"/>
            </a:rPr>
            <a:t> za vrednovanje</a:t>
          </a:r>
          <a:endParaRPr lang="hr-HR" dirty="0">
            <a:latin typeface="Book Antiqua" pitchFamily="18" charset="0"/>
          </a:endParaRPr>
        </a:p>
      </dgm:t>
    </dgm:pt>
    <dgm:pt modelId="{D9880DC3-A6FE-46A8-8ED5-BFE2BA29532F}" type="parTrans" cxnId="{1019B61E-848D-4F75-988F-F2953BBFD858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51B0FDB5-B571-4B77-B87E-5CEE9B786B3B}" type="sibTrans" cxnId="{1019B61E-848D-4F75-988F-F2953BBFD858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35CD2B11-8BB6-435E-AF07-7D1BE91A8AFF}" type="pres">
      <dgm:prSet presAssocID="{CA5ADC23-807A-49B4-8CC8-83059DCEFC0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4A2C194-9D75-417B-8C5B-1C2071054B91}" type="pres">
      <dgm:prSet presAssocID="{CA5ADC23-807A-49B4-8CC8-83059DCEFC00}" presName="ellipse" presStyleLbl="trBgShp" presStyleIdx="0" presStyleCnt="1"/>
      <dgm:spPr/>
    </dgm:pt>
    <dgm:pt modelId="{65A6965C-828F-4D87-A2B8-087EB7C3DE1B}" type="pres">
      <dgm:prSet presAssocID="{CA5ADC23-807A-49B4-8CC8-83059DCEFC00}" presName="arrow1" presStyleLbl="fgShp" presStyleIdx="0" presStyleCnt="1"/>
      <dgm:spPr/>
      <dgm:t>
        <a:bodyPr/>
        <a:lstStyle/>
        <a:p>
          <a:endParaRPr lang="hr-HR"/>
        </a:p>
      </dgm:t>
    </dgm:pt>
    <dgm:pt modelId="{FED9E72F-8FCD-4B2D-9DB4-A07BDC8FAC7D}" type="pres">
      <dgm:prSet presAssocID="{CA5ADC23-807A-49B4-8CC8-83059DCEFC0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700A43-46D4-41A0-A591-48C2002562E9}" type="pres">
      <dgm:prSet presAssocID="{1E796CF0-F8AD-4BFB-8500-A945886A7EC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B003E52-0570-4C2D-8446-8E05C27A27AE}" type="pres">
      <dgm:prSet presAssocID="{ED918A74-EF5D-4D12-AADC-A3A51D58E5AE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D17F52-3260-43FB-A13E-A604C90358EB}" type="pres">
      <dgm:prSet presAssocID="{B3AFC24B-6BFD-4607-9BD1-5AA8463F6889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219D2D1-7BFA-427B-B1F6-31CAC05C0743}" type="pres">
      <dgm:prSet presAssocID="{CA5ADC23-807A-49B4-8CC8-83059DCEFC00}" presName="funnel" presStyleLbl="trAlignAcc1" presStyleIdx="0" presStyleCnt="1"/>
      <dgm:spPr/>
    </dgm:pt>
  </dgm:ptLst>
  <dgm:cxnLst>
    <dgm:cxn modelId="{A1710C58-D6F2-4681-B4B3-D2BC13429EA0}" type="presOf" srcId="{1E796CF0-F8AD-4BFB-8500-A945886A7EC3}" destId="{6B003E52-0570-4C2D-8446-8E05C27A27AE}" srcOrd="0" destOrd="0" presId="urn:microsoft.com/office/officeart/2005/8/layout/funnel1"/>
    <dgm:cxn modelId="{756CE1F2-C159-438F-B793-3D92528C6D52}" type="presOf" srcId="{CA5ADC23-807A-49B4-8CC8-83059DCEFC00}" destId="{35CD2B11-8BB6-435E-AF07-7D1BE91A8AFF}" srcOrd="0" destOrd="0" presId="urn:microsoft.com/office/officeart/2005/8/layout/funnel1"/>
    <dgm:cxn modelId="{686BB3E0-AC98-485B-988E-A458A164BCF5}" srcId="{CA5ADC23-807A-49B4-8CC8-83059DCEFC00}" destId="{1E796CF0-F8AD-4BFB-8500-A945886A7EC3}" srcOrd="1" destOrd="0" parTransId="{EFA6C5D9-C42E-4AAD-A70A-60A696925F70}" sibTransId="{14447B4F-3BE7-4C77-A5C1-D24943E6F3F2}"/>
    <dgm:cxn modelId="{1019B61E-848D-4F75-988F-F2953BBFD858}" srcId="{CA5ADC23-807A-49B4-8CC8-83059DCEFC00}" destId="{B3AFC24B-6BFD-4607-9BD1-5AA8463F6889}" srcOrd="3" destOrd="0" parTransId="{D9880DC3-A6FE-46A8-8ED5-BFE2BA29532F}" sibTransId="{51B0FDB5-B571-4B77-B87E-5CEE9B786B3B}"/>
    <dgm:cxn modelId="{7186EE8B-A1E2-4E9C-B507-DE0FE215EFFE}" type="presOf" srcId="{335DCDE4-48AE-4EBA-9474-73F426DB428C}" destId="{16D17F52-3260-43FB-A13E-A604C90358EB}" srcOrd="0" destOrd="0" presId="urn:microsoft.com/office/officeart/2005/8/layout/funnel1"/>
    <dgm:cxn modelId="{E460A246-BC52-4F3A-8154-B7719EBB90CB}" srcId="{CA5ADC23-807A-49B4-8CC8-83059DCEFC00}" destId="{335DCDE4-48AE-4EBA-9474-73F426DB428C}" srcOrd="0" destOrd="0" parTransId="{A03550C6-682C-4362-BDF4-85B2CE6B1155}" sibTransId="{28D425AB-2B3C-4292-8284-52017A75E01E}"/>
    <dgm:cxn modelId="{8617F8D8-95EB-4E35-8918-4D5386422A74}" type="presOf" srcId="{ED918A74-EF5D-4D12-AADC-A3A51D58E5AE}" destId="{7E700A43-46D4-41A0-A591-48C2002562E9}" srcOrd="0" destOrd="0" presId="urn:microsoft.com/office/officeart/2005/8/layout/funnel1"/>
    <dgm:cxn modelId="{2484787B-B82A-4E57-B672-5DD02E6D1061}" srcId="{CA5ADC23-807A-49B4-8CC8-83059DCEFC00}" destId="{ED918A74-EF5D-4D12-AADC-A3A51D58E5AE}" srcOrd="2" destOrd="0" parTransId="{8B17B5DE-15E4-4702-B2AC-5D4789243305}" sibTransId="{CCD046CB-B336-488A-9D2C-9E9444A27466}"/>
    <dgm:cxn modelId="{E0472C2C-AFE7-47F9-8992-2265EBDD1F50}" type="presOf" srcId="{B3AFC24B-6BFD-4607-9BD1-5AA8463F6889}" destId="{FED9E72F-8FCD-4B2D-9DB4-A07BDC8FAC7D}" srcOrd="0" destOrd="0" presId="urn:microsoft.com/office/officeart/2005/8/layout/funnel1"/>
    <dgm:cxn modelId="{D1DD53EC-BFE9-43E2-98BF-E0646597AC1D}" type="presParOf" srcId="{35CD2B11-8BB6-435E-AF07-7D1BE91A8AFF}" destId="{84A2C194-9D75-417B-8C5B-1C2071054B91}" srcOrd="0" destOrd="0" presId="urn:microsoft.com/office/officeart/2005/8/layout/funnel1"/>
    <dgm:cxn modelId="{441232C6-F4E6-41BE-9D4D-2ADE82D7364B}" type="presParOf" srcId="{35CD2B11-8BB6-435E-AF07-7D1BE91A8AFF}" destId="{65A6965C-828F-4D87-A2B8-087EB7C3DE1B}" srcOrd="1" destOrd="0" presId="urn:microsoft.com/office/officeart/2005/8/layout/funnel1"/>
    <dgm:cxn modelId="{63D5A7C2-EE7D-4D42-9A41-4527813B958E}" type="presParOf" srcId="{35CD2B11-8BB6-435E-AF07-7D1BE91A8AFF}" destId="{FED9E72F-8FCD-4B2D-9DB4-A07BDC8FAC7D}" srcOrd="2" destOrd="0" presId="urn:microsoft.com/office/officeart/2005/8/layout/funnel1"/>
    <dgm:cxn modelId="{12228850-A72A-498B-9601-07C6AC17D04A}" type="presParOf" srcId="{35CD2B11-8BB6-435E-AF07-7D1BE91A8AFF}" destId="{7E700A43-46D4-41A0-A591-48C2002562E9}" srcOrd="3" destOrd="0" presId="urn:microsoft.com/office/officeart/2005/8/layout/funnel1"/>
    <dgm:cxn modelId="{3316EAD2-041C-4008-BF69-F3E6FE04F96C}" type="presParOf" srcId="{35CD2B11-8BB6-435E-AF07-7D1BE91A8AFF}" destId="{6B003E52-0570-4C2D-8446-8E05C27A27AE}" srcOrd="4" destOrd="0" presId="urn:microsoft.com/office/officeart/2005/8/layout/funnel1"/>
    <dgm:cxn modelId="{96B8DD7F-4023-4746-83D4-FE4F46194B25}" type="presParOf" srcId="{35CD2B11-8BB6-435E-AF07-7D1BE91A8AFF}" destId="{16D17F52-3260-43FB-A13E-A604C90358EB}" srcOrd="5" destOrd="0" presId="urn:microsoft.com/office/officeart/2005/8/layout/funnel1"/>
    <dgm:cxn modelId="{9A23F30F-2E1D-47A6-BE03-558899B34B58}" type="presParOf" srcId="{35CD2B11-8BB6-435E-AF07-7D1BE91A8AFF}" destId="{5219D2D1-7BFA-427B-B1F6-31CAC05C074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F8BE3B2-51F9-480B-8BDA-9EFC26827E9B}" type="doc">
      <dgm:prSet loTypeId="urn:microsoft.com/office/officeart/2005/8/layout/gear1" loCatId="process" qsTypeId="urn:microsoft.com/office/officeart/2005/8/quickstyle/simple1" qsCatId="simple" csTypeId="urn:microsoft.com/office/officeart/2005/8/colors/accent5_4" csCatId="accent5" phldr="1"/>
      <dgm:spPr/>
    </dgm:pt>
    <dgm:pt modelId="{389377C7-31FA-43D3-8913-3B13A7B12A12}">
      <dgm:prSet phldrT="[Text]"/>
      <dgm:spPr/>
      <dgm:t>
        <a:bodyPr/>
        <a:lstStyle/>
        <a:p>
          <a:r>
            <a:rPr lang="hr-HR" dirty="0" err="1" smtClean="0">
              <a:latin typeface="Book Antiqua" pitchFamily="18" charset="0"/>
            </a:rPr>
            <a:t>Bloomberg</a:t>
          </a:r>
          <a:r>
            <a:rPr lang="hr-HR" dirty="0" smtClean="0">
              <a:latin typeface="Book Antiqua" pitchFamily="18" charset="0"/>
            </a:rPr>
            <a:t> prof. </a:t>
          </a:r>
          <a:r>
            <a:rPr lang="hr-HR" b="1" dirty="0" smtClean="0">
              <a:latin typeface="Book Antiqua" pitchFamily="18" charset="0"/>
            </a:rPr>
            <a:t>EV koeficijenti </a:t>
          </a:r>
          <a:r>
            <a:rPr lang="hr-HR" dirty="0" smtClean="0">
              <a:latin typeface="Book Antiqua" pitchFamily="18" charset="0"/>
            </a:rPr>
            <a:t>za pojedini sektor</a:t>
          </a:r>
          <a:endParaRPr lang="hr-HR" dirty="0">
            <a:latin typeface="Book Antiqua" pitchFamily="18" charset="0"/>
          </a:endParaRPr>
        </a:p>
      </dgm:t>
    </dgm:pt>
    <dgm:pt modelId="{58466F70-34C3-4068-9B6B-CF9BBB676A13}" type="parTrans" cxnId="{FE32299C-E614-4335-959B-6D32CE96F8B8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B8AA926B-BA1D-466F-8C50-D6AA2A135CD0}" type="sibTrans" cxnId="{FE32299C-E614-4335-959B-6D32CE96F8B8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FEA6D6DC-602B-446D-A990-68C96127E39E}">
      <dgm:prSet phldrT="[Text]"/>
      <dgm:spPr/>
      <dgm:t>
        <a:bodyPr/>
        <a:lstStyle/>
        <a:p>
          <a:r>
            <a:rPr lang="hr-HR" dirty="0" smtClean="0">
              <a:latin typeface="Book Antiqua" pitchFamily="18" charset="0"/>
            </a:rPr>
            <a:t>Financijski </a:t>
          </a:r>
          <a:r>
            <a:rPr lang="hr-HR" dirty="0" err="1" smtClean="0">
              <a:latin typeface="Book Antiqua" pitchFamily="18" charset="0"/>
            </a:rPr>
            <a:t>inputi</a:t>
          </a:r>
          <a:endParaRPr lang="hr-HR" dirty="0">
            <a:latin typeface="Book Antiqua" pitchFamily="18" charset="0"/>
          </a:endParaRPr>
        </a:p>
      </dgm:t>
    </dgm:pt>
    <dgm:pt modelId="{B313DE5E-1FEC-4515-9430-11757ACF222C}" type="parTrans" cxnId="{BF33EA7D-6E75-4C2F-8C75-6847E841B084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867F19CB-A57C-429F-89CF-CFE88301C11F}" type="sibTrans" cxnId="{BF33EA7D-6E75-4C2F-8C75-6847E841B084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7359E91B-A184-415D-98AC-59A75376296C}">
      <dgm:prSet phldrT="[Text]"/>
      <dgm:spPr/>
      <dgm:t>
        <a:bodyPr/>
        <a:lstStyle/>
        <a:p>
          <a:r>
            <a:rPr lang="hr-HR" b="0" dirty="0" smtClean="0">
              <a:latin typeface="Book Antiqua" pitchFamily="18" charset="0"/>
            </a:rPr>
            <a:t>Premija za kontrolu</a:t>
          </a:r>
          <a:endParaRPr lang="hr-HR" b="0" dirty="0">
            <a:latin typeface="Book Antiqua" pitchFamily="18" charset="0"/>
          </a:endParaRPr>
        </a:p>
      </dgm:t>
    </dgm:pt>
    <dgm:pt modelId="{91B31796-7027-48E4-B3F2-A547A228B6F4}" type="parTrans" cxnId="{012C0B84-4B3D-4D9D-B65F-721B67565742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628157CD-4A2C-462B-BA55-58FF3BD3CA7B}" type="sibTrans" cxnId="{012C0B84-4B3D-4D9D-B65F-721B67565742}">
      <dgm:prSet/>
      <dgm:spPr/>
      <dgm:t>
        <a:bodyPr/>
        <a:lstStyle/>
        <a:p>
          <a:endParaRPr lang="hr-HR">
            <a:latin typeface="Book Antiqua" pitchFamily="18" charset="0"/>
          </a:endParaRPr>
        </a:p>
      </dgm:t>
    </dgm:pt>
    <dgm:pt modelId="{1DD9DCA3-3FA4-4533-B192-CD0A0E3DE2CE}" type="pres">
      <dgm:prSet presAssocID="{5F8BE3B2-51F9-480B-8BDA-9EFC26827E9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391D65E-09F0-4275-BFED-AE274687B47A}" type="pres">
      <dgm:prSet presAssocID="{389377C7-31FA-43D3-8913-3B13A7B12A1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9575FF3-3A3A-4937-ABE0-7308AF985FDD}" type="pres">
      <dgm:prSet presAssocID="{389377C7-31FA-43D3-8913-3B13A7B12A12}" presName="gear1srcNode" presStyleLbl="node1" presStyleIdx="0" presStyleCnt="3"/>
      <dgm:spPr/>
      <dgm:t>
        <a:bodyPr/>
        <a:lstStyle/>
        <a:p>
          <a:endParaRPr lang="hr-HR"/>
        </a:p>
      </dgm:t>
    </dgm:pt>
    <dgm:pt modelId="{71FA0F00-9457-4FF1-9693-6ED09CBF8EDD}" type="pres">
      <dgm:prSet presAssocID="{389377C7-31FA-43D3-8913-3B13A7B12A12}" presName="gear1dstNode" presStyleLbl="node1" presStyleIdx="0" presStyleCnt="3"/>
      <dgm:spPr/>
      <dgm:t>
        <a:bodyPr/>
        <a:lstStyle/>
        <a:p>
          <a:endParaRPr lang="hr-HR"/>
        </a:p>
      </dgm:t>
    </dgm:pt>
    <dgm:pt modelId="{9E66BFA7-B38F-426F-9E8E-9F49C4BC8B8B}" type="pres">
      <dgm:prSet presAssocID="{FEA6D6DC-602B-446D-A990-68C96127E39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506AE6-9D96-4599-B804-80F50E33C74C}" type="pres">
      <dgm:prSet presAssocID="{FEA6D6DC-602B-446D-A990-68C96127E39E}" presName="gear2srcNode" presStyleLbl="node1" presStyleIdx="1" presStyleCnt="3"/>
      <dgm:spPr/>
      <dgm:t>
        <a:bodyPr/>
        <a:lstStyle/>
        <a:p>
          <a:endParaRPr lang="hr-HR"/>
        </a:p>
      </dgm:t>
    </dgm:pt>
    <dgm:pt modelId="{37A30BF9-8F1C-43A1-8212-A8F859568628}" type="pres">
      <dgm:prSet presAssocID="{FEA6D6DC-602B-446D-A990-68C96127E39E}" presName="gear2dstNode" presStyleLbl="node1" presStyleIdx="1" presStyleCnt="3"/>
      <dgm:spPr/>
      <dgm:t>
        <a:bodyPr/>
        <a:lstStyle/>
        <a:p>
          <a:endParaRPr lang="hr-HR"/>
        </a:p>
      </dgm:t>
    </dgm:pt>
    <dgm:pt modelId="{3208F982-2B88-4A91-9B27-A17D84BF4CFC}" type="pres">
      <dgm:prSet presAssocID="{7359E91B-A184-415D-98AC-59A75376296C}" presName="gear3" presStyleLbl="node1" presStyleIdx="2" presStyleCnt="3"/>
      <dgm:spPr/>
      <dgm:t>
        <a:bodyPr/>
        <a:lstStyle/>
        <a:p>
          <a:endParaRPr lang="hr-HR"/>
        </a:p>
      </dgm:t>
    </dgm:pt>
    <dgm:pt modelId="{6A3A6EBC-8BE7-465A-AD54-0CE8686D8935}" type="pres">
      <dgm:prSet presAssocID="{7359E91B-A184-415D-98AC-59A75376296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5963C60-488F-4DB6-A0CE-C44F79B16054}" type="pres">
      <dgm:prSet presAssocID="{7359E91B-A184-415D-98AC-59A75376296C}" presName="gear3srcNode" presStyleLbl="node1" presStyleIdx="2" presStyleCnt="3"/>
      <dgm:spPr/>
      <dgm:t>
        <a:bodyPr/>
        <a:lstStyle/>
        <a:p>
          <a:endParaRPr lang="hr-HR"/>
        </a:p>
      </dgm:t>
    </dgm:pt>
    <dgm:pt modelId="{2B77D716-7D37-4D7C-A517-CDCDEC6F6DE6}" type="pres">
      <dgm:prSet presAssocID="{7359E91B-A184-415D-98AC-59A75376296C}" presName="gear3dstNode" presStyleLbl="node1" presStyleIdx="2" presStyleCnt="3"/>
      <dgm:spPr/>
      <dgm:t>
        <a:bodyPr/>
        <a:lstStyle/>
        <a:p>
          <a:endParaRPr lang="hr-HR"/>
        </a:p>
      </dgm:t>
    </dgm:pt>
    <dgm:pt modelId="{9DD4EEF5-039F-41BF-865F-F3C218EA20F0}" type="pres">
      <dgm:prSet presAssocID="{B8AA926B-BA1D-466F-8C50-D6AA2A135CD0}" presName="connector1" presStyleLbl="sibTrans2D1" presStyleIdx="0" presStyleCnt="3"/>
      <dgm:spPr/>
      <dgm:t>
        <a:bodyPr/>
        <a:lstStyle/>
        <a:p>
          <a:endParaRPr lang="hr-HR"/>
        </a:p>
      </dgm:t>
    </dgm:pt>
    <dgm:pt modelId="{0832D5EC-4EB3-47F8-9A01-7F43E16C6020}" type="pres">
      <dgm:prSet presAssocID="{867F19CB-A57C-429F-89CF-CFE88301C11F}" presName="connector2" presStyleLbl="sibTrans2D1" presStyleIdx="1" presStyleCnt="3"/>
      <dgm:spPr/>
      <dgm:t>
        <a:bodyPr/>
        <a:lstStyle/>
        <a:p>
          <a:endParaRPr lang="hr-HR"/>
        </a:p>
      </dgm:t>
    </dgm:pt>
    <dgm:pt modelId="{2596DB31-578D-4DAC-A1F2-CBB496D1A752}" type="pres">
      <dgm:prSet presAssocID="{628157CD-4A2C-462B-BA55-58FF3BD3CA7B}" presName="connector3" presStyleLbl="sibTrans2D1" presStyleIdx="2" presStyleCnt="3"/>
      <dgm:spPr/>
      <dgm:t>
        <a:bodyPr/>
        <a:lstStyle/>
        <a:p>
          <a:endParaRPr lang="hr-HR"/>
        </a:p>
      </dgm:t>
    </dgm:pt>
  </dgm:ptLst>
  <dgm:cxnLst>
    <dgm:cxn modelId="{DDD3F3F9-9722-4133-9A84-23FDA21DE173}" type="presOf" srcId="{7359E91B-A184-415D-98AC-59A75376296C}" destId="{6A3A6EBC-8BE7-465A-AD54-0CE8686D8935}" srcOrd="1" destOrd="0" presId="urn:microsoft.com/office/officeart/2005/8/layout/gear1"/>
    <dgm:cxn modelId="{2EB4D5CC-97B8-4688-A78D-66E2210C2E0C}" type="presOf" srcId="{7359E91B-A184-415D-98AC-59A75376296C}" destId="{2B77D716-7D37-4D7C-A517-CDCDEC6F6DE6}" srcOrd="3" destOrd="0" presId="urn:microsoft.com/office/officeart/2005/8/layout/gear1"/>
    <dgm:cxn modelId="{CF03EA31-505E-4C76-A15B-5C9DBC8F9FE3}" type="presOf" srcId="{FEA6D6DC-602B-446D-A990-68C96127E39E}" destId="{37A30BF9-8F1C-43A1-8212-A8F859568628}" srcOrd="2" destOrd="0" presId="urn:microsoft.com/office/officeart/2005/8/layout/gear1"/>
    <dgm:cxn modelId="{FE32299C-E614-4335-959B-6D32CE96F8B8}" srcId="{5F8BE3B2-51F9-480B-8BDA-9EFC26827E9B}" destId="{389377C7-31FA-43D3-8913-3B13A7B12A12}" srcOrd="0" destOrd="0" parTransId="{58466F70-34C3-4068-9B6B-CF9BBB676A13}" sibTransId="{B8AA926B-BA1D-466F-8C50-D6AA2A135CD0}"/>
    <dgm:cxn modelId="{5C387A76-D51E-41CB-941C-EEC0DFB1D442}" type="presOf" srcId="{389377C7-31FA-43D3-8913-3B13A7B12A12}" destId="{29575FF3-3A3A-4937-ABE0-7308AF985FDD}" srcOrd="1" destOrd="0" presId="urn:microsoft.com/office/officeart/2005/8/layout/gear1"/>
    <dgm:cxn modelId="{BF33EA7D-6E75-4C2F-8C75-6847E841B084}" srcId="{5F8BE3B2-51F9-480B-8BDA-9EFC26827E9B}" destId="{FEA6D6DC-602B-446D-A990-68C96127E39E}" srcOrd="1" destOrd="0" parTransId="{B313DE5E-1FEC-4515-9430-11757ACF222C}" sibTransId="{867F19CB-A57C-429F-89CF-CFE88301C11F}"/>
    <dgm:cxn modelId="{7ED4CA95-2375-4799-BE9E-FC7923F7D558}" type="presOf" srcId="{628157CD-4A2C-462B-BA55-58FF3BD3CA7B}" destId="{2596DB31-578D-4DAC-A1F2-CBB496D1A752}" srcOrd="0" destOrd="0" presId="urn:microsoft.com/office/officeart/2005/8/layout/gear1"/>
    <dgm:cxn modelId="{C689D2E2-B7BA-4EF4-8E87-7AB4EDF707CC}" type="presOf" srcId="{7359E91B-A184-415D-98AC-59A75376296C}" destId="{95963C60-488F-4DB6-A0CE-C44F79B16054}" srcOrd="2" destOrd="0" presId="urn:microsoft.com/office/officeart/2005/8/layout/gear1"/>
    <dgm:cxn modelId="{012C0B84-4B3D-4D9D-B65F-721B67565742}" srcId="{5F8BE3B2-51F9-480B-8BDA-9EFC26827E9B}" destId="{7359E91B-A184-415D-98AC-59A75376296C}" srcOrd="2" destOrd="0" parTransId="{91B31796-7027-48E4-B3F2-A547A228B6F4}" sibTransId="{628157CD-4A2C-462B-BA55-58FF3BD3CA7B}"/>
    <dgm:cxn modelId="{D36BE1E2-C039-4F33-B58E-113E59DFDACB}" type="presOf" srcId="{FEA6D6DC-602B-446D-A990-68C96127E39E}" destId="{9E66BFA7-B38F-426F-9E8E-9F49C4BC8B8B}" srcOrd="0" destOrd="0" presId="urn:microsoft.com/office/officeart/2005/8/layout/gear1"/>
    <dgm:cxn modelId="{715CF999-C3BE-46C5-B343-A100A44CF449}" type="presOf" srcId="{FEA6D6DC-602B-446D-A990-68C96127E39E}" destId="{A8506AE6-9D96-4599-B804-80F50E33C74C}" srcOrd="1" destOrd="0" presId="urn:microsoft.com/office/officeart/2005/8/layout/gear1"/>
    <dgm:cxn modelId="{DA41E677-1A37-4BA8-9E1E-D2108EC1C051}" type="presOf" srcId="{389377C7-31FA-43D3-8913-3B13A7B12A12}" destId="{4391D65E-09F0-4275-BFED-AE274687B47A}" srcOrd="0" destOrd="0" presId="urn:microsoft.com/office/officeart/2005/8/layout/gear1"/>
    <dgm:cxn modelId="{9BF120C1-BD4A-4812-A414-510804F1E252}" type="presOf" srcId="{7359E91B-A184-415D-98AC-59A75376296C}" destId="{3208F982-2B88-4A91-9B27-A17D84BF4CFC}" srcOrd="0" destOrd="0" presId="urn:microsoft.com/office/officeart/2005/8/layout/gear1"/>
    <dgm:cxn modelId="{07BBA8BD-3EFA-4399-89FD-802E616578C1}" type="presOf" srcId="{B8AA926B-BA1D-466F-8C50-D6AA2A135CD0}" destId="{9DD4EEF5-039F-41BF-865F-F3C218EA20F0}" srcOrd="0" destOrd="0" presId="urn:microsoft.com/office/officeart/2005/8/layout/gear1"/>
    <dgm:cxn modelId="{1A44B2EC-0E27-4319-9878-14C1F929672A}" type="presOf" srcId="{389377C7-31FA-43D3-8913-3B13A7B12A12}" destId="{71FA0F00-9457-4FF1-9693-6ED09CBF8EDD}" srcOrd="2" destOrd="0" presId="urn:microsoft.com/office/officeart/2005/8/layout/gear1"/>
    <dgm:cxn modelId="{69A8ABC6-65EA-46A1-92F8-42A063D3C8AB}" type="presOf" srcId="{5F8BE3B2-51F9-480B-8BDA-9EFC26827E9B}" destId="{1DD9DCA3-3FA4-4533-B192-CD0A0E3DE2CE}" srcOrd="0" destOrd="0" presId="urn:microsoft.com/office/officeart/2005/8/layout/gear1"/>
    <dgm:cxn modelId="{186B68DB-E5E0-410D-89BD-6E02905C95D9}" type="presOf" srcId="{867F19CB-A57C-429F-89CF-CFE88301C11F}" destId="{0832D5EC-4EB3-47F8-9A01-7F43E16C6020}" srcOrd="0" destOrd="0" presId="urn:microsoft.com/office/officeart/2005/8/layout/gear1"/>
    <dgm:cxn modelId="{DB5367C5-618A-4C62-BA3F-A7E39B7E6DD9}" type="presParOf" srcId="{1DD9DCA3-3FA4-4533-B192-CD0A0E3DE2CE}" destId="{4391D65E-09F0-4275-BFED-AE274687B47A}" srcOrd="0" destOrd="0" presId="urn:microsoft.com/office/officeart/2005/8/layout/gear1"/>
    <dgm:cxn modelId="{3794DB5A-6BCB-4030-8041-51C3E4526977}" type="presParOf" srcId="{1DD9DCA3-3FA4-4533-B192-CD0A0E3DE2CE}" destId="{29575FF3-3A3A-4937-ABE0-7308AF985FDD}" srcOrd="1" destOrd="0" presId="urn:microsoft.com/office/officeart/2005/8/layout/gear1"/>
    <dgm:cxn modelId="{75361783-FB7F-40B1-8D8B-531726CDA98F}" type="presParOf" srcId="{1DD9DCA3-3FA4-4533-B192-CD0A0E3DE2CE}" destId="{71FA0F00-9457-4FF1-9693-6ED09CBF8EDD}" srcOrd="2" destOrd="0" presId="urn:microsoft.com/office/officeart/2005/8/layout/gear1"/>
    <dgm:cxn modelId="{20AEBB7A-2A27-44AE-9E24-5D58CAD182DB}" type="presParOf" srcId="{1DD9DCA3-3FA4-4533-B192-CD0A0E3DE2CE}" destId="{9E66BFA7-B38F-426F-9E8E-9F49C4BC8B8B}" srcOrd="3" destOrd="0" presId="urn:microsoft.com/office/officeart/2005/8/layout/gear1"/>
    <dgm:cxn modelId="{33C2D8D8-0CBE-4C70-919D-19E3F8CAD841}" type="presParOf" srcId="{1DD9DCA3-3FA4-4533-B192-CD0A0E3DE2CE}" destId="{A8506AE6-9D96-4599-B804-80F50E33C74C}" srcOrd="4" destOrd="0" presId="urn:microsoft.com/office/officeart/2005/8/layout/gear1"/>
    <dgm:cxn modelId="{33D2CB82-E1ED-4836-A6A3-7BAEE292E663}" type="presParOf" srcId="{1DD9DCA3-3FA4-4533-B192-CD0A0E3DE2CE}" destId="{37A30BF9-8F1C-43A1-8212-A8F859568628}" srcOrd="5" destOrd="0" presId="urn:microsoft.com/office/officeart/2005/8/layout/gear1"/>
    <dgm:cxn modelId="{C930EB09-EB0F-4270-86D1-D4AC7D4666E6}" type="presParOf" srcId="{1DD9DCA3-3FA4-4533-B192-CD0A0E3DE2CE}" destId="{3208F982-2B88-4A91-9B27-A17D84BF4CFC}" srcOrd="6" destOrd="0" presId="urn:microsoft.com/office/officeart/2005/8/layout/gear1"/>
    <dgm:cxn modelId="{E491D4E6-566E-4A46-A713-A49C172B6E46}" type="presParOf" srcId="{1DD9DCA3-3FA4-4533-B192-CD0A0E3DE2CE}" destId="{6A3A6EBC-8BE7-465A-AD54-0CE8686D8935}" srcOrd="7" destOrd="0" presId="urn:microsoft.com/office/officeart/2005/8/layout/gear1"/>
    <dgm:cxn modelId="{B2FE8716-B975-40E2-A4CB-F1EF353B7EA2}" type="presParOf" srcId="{1DD9DCA3-3FA4-4533-B192-CD0A0E3DE2CE}" destId="{95963C60-488F-4DB6-A0CE-C44F79B16054}" srcOrd="8" destOrd="0" presId="urn:microsoft.com/office/officeart/2005/8/layout/gear1"/>
    <dgm:cxn modelId="{BF870951-66EC-43F2-AC61-98143604E3F2}" type="presParOf" srcId="{1DD9DCA3-3FA4-4533-B192-CD0A0E3DE2CE}" destId="{2B77D716-7D37-4D7C-A517-CDCDEC6F6DE6}" srcOrd="9" destOrd="0" presId="urn:microsoft.com/office/officeart/2005/8/layout/gear1"/>
    <dgm:cxn modelId="{722DD1E0-ED1A-46B1-9C9A-85BFCA007FC1}" type="presParOf" srcId="{1DD9DCA3-3FA4-4533-B192-CD0A0E3DE2CE}" destId="{9DD4EEF5-039F-41BF-865F-F3C218EA20F0}" srcOrd="10" destOrd="0" presId="urn:microsoft.com/office/officeart/2005/8/layout/gear1"/>
    <dgm:cxn modelId="{CAC62BD9-0F4C-40B7-9CB6-A7F658193CA1}" type="presParOf" srcId="{1DD9DCA3-3FA4-4533-B192-CD0A0E3DE2CE}" destId="{0832D5EC-4EB3-47F8-9A01-7F43E16C6020}" srcOrd="11" destOrd="0" presId="urn:microsoft.com/office/officeart/2005/8/layout/gear1"/>
    <dgm:cxn modelId="{1EA7193F-26C4-4BD0-A98A-CEE7FDC9E9C6}" type="presParOf" srcId="{1DD9DCA3-3FA4-4533-B192-CD0A0E3DE2CE}" destId="{2596DB31-578D-4DAC-A1F2-CBB496D1A75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0726F-1B2E-4971-9918-C83FA54E6FAE}">
      <dsp:nvSpPr>
        <dsp:cNvPr id="0" name=""/>
        <dsp:cNvSpPr/>
      </dsp:nvSpPr>
      <dsp:spPr>
        <a:xfrm>
          <a:off x="0" y="2645"/>
          <a:ext cx="57961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54A9E-2568-4783-8C9F-8BDA57758E3A}">
      <dsp:nvSpPr>
        <dsp:cNvPr id="0" name=""/>
        <dsp:cNvSpPr/>
      </dsp:nvSpPr>
      <dsp:spPr>
        <a:xfrm flipH="1">
          <a:off x="0" y="2645"/>
          <a:ext cx="32597" cy="5413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500" kern="1200" dirty="0" smtClean="0">
              <a:latin typeface="Book Antiqua" panose="02040602050305030304" pitchFamily="18" charset="0"/>
            </a:rPr>
            <a:t> </a:t>
          </a:r>
          <a:endParaRPr lang="hr-HR" sz="6500" kern="1200" dirty="0">
            <a:latin typeface="Book Antiqua" panose="02040602050305030304" pitchFamily="18" charset="0"/>
          </a:endParaRPr>
        </a:p>
      </dsp:txBody>
      <dsp:txXfrm>
        <a:off x="0" y="2645"/>
        <a:ext cx="32597" cy="5413375"/>
      </dsp:txXfrm>
    </dsp:sp>
    <dsp:sp modelId="{73467E8E-F712-4122-8C09-ADAEDDC1B347}">
      <dsp:nvSpPr>
        <dsp:cNvPr id="0" name=""/>
        <dsp:cNvSpPr/>
      </dsp:nvSpPr>
      <dsp:spPr>
        <a:xfrm>
          <a:off x="119539" y="34662"/>
          <a:ext cx="4549982" cy="640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cap="small" baseline="0" dirty="0" err="1" smtClean="0">
              <a:solidFill>
                <a:schemeClr val="accent1"/>
              </a:solidFill>
              <a:latin typeface="Book Antiqua" panose="02040602050305030304" pitchFamily="18" charset="0"/>
            </a:rPr>
            <a:t>Ramljakov</a:t>
          </a:r>
          <a:r>
            <a:rPr lang="hr-HR" sz="2800" b="1" kern="1200" cap="small" baseline="0" dirty="0" smtClean="0">
              <a:solidFill>
                <a:schemeClr val="accent1"/>
              </a:solidFill>
              <a:latin typeface="Book Antiqua" panose="02040602050305030304" pitchFamily="18" charset="0"/>
            </a:rPr>
            <a:t> plan</a:t>
          </a:r>
          <a:endParaRPr lang="hr-HR" sz="2800" b="1" kern="1200" cap="small" baseline="0" dirty="0">
            <a:solidFill>
              <a:schemeClr val="accent1"/>
            </a:solidFill>
            <a:latin typeface="Book Antiqua" panose="02040602050305030304" pitchFamily="18" charset="0"/>
          </a:endParaRPr>
        </a:p>
      </dsp:txBody>
      <dsp:txXfrm>
        <a:off x="119539" y="34662"/>
        <a:ext cx="4549982" cy="640327"/>
      </dsp:txXfrm>
    </dsp:sp>
    <dsp:sp modelId="{1BF325A3-77AE-48E5-9AD6-1D3FAF09E7DB}">
      <dsp:nvSpPr>
        <dsp:cNvPr id="0" name=""/>
        <dsp:cNvSpPr/>
      </dsp:nvSpPr>
      <dsp:spPr>
        <a:xfrm>
          <a:off x="32597" y="674989"/>
          <a:ext cx="4636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698C1-D522-4623-BE99-55309F725FE7}">
      <dsp:nvSpPr>
        <dsp:cNvPr id="0" name=""/>
        <dsp:cNvSpPr/>
      </dsp:nvSpPr>
      <dsp:spPr>
        <a:xfrm>
          <a:off x="119539" y="707005"/>
          <a:ext cx="4549982" cy="640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>
              <a:latin typeface="Book Antiqua" panose="02040602050305030304" pitchFamily="18" charset="0"/>
            </a:rPr>
            <a:t>Strana „pamet” &amp; kapital</a:t>
          </a:r>
          <a:endParaRPr lang="hr-HR" sz="2100" kern="1200" dirty="0">
            <a:latin typeface="Book Antiqua" panose="02040602050305030304" pitchFamily="18" charset="0"/>
          </a:endParaRPr>
        </a:p>
      </dsp:txBody>
      <dsp:txXfrm>
        <a:off x="119539" y="707005"/>
        <a:ext cx="4549982" cy="640327"/>
      </dsp:txXfrm>
    </dsp:sp>
    <dsp:sp modelId="{C7F0EE99-C179-4B2E-84C1-0074460E959F}">
      <dsp:nvSpPr>
        <dsp:cNvPr id="0" name=""/>
        <dsp:cNvSpPr/>
      </dsp:nvSpPr>
      <dsp:spPr>
        <a:xfrm>
          <a:off x="32597" y="1347333"/>
          <a:ext cx="4636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08485-8B26-4C12-AA93-38D67A96CEE1}">
      <dsp:nvSpPr>
        <dsp:cNvPr id="0" name=""/>
        <dsp:cNvSpPr/>
      </dsp:nvSpPr>
      <dsp:spPr>
        <a:xfrm>
          <a:off x="119539" y="1379349"/>
          <a:ext cx="4549982" cy="640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>
              <a:latin typeface="Book Antiqua" panose="02040602050305030304" pitchFamily="18" charset="0"/>
            </a:rPr>
            <a:t>„Strvinari” preuzimaju vlasništvo</a:t>
          </a:r>
          <a:endParaRPr lang="hr-HR" sz="2100" kern="1200" dirty="0">
            <a:latin typeface="Book Antiqua" panose="02040602050305030304" pitchFamily="18" charset="0"/>
          </a:endParaRPr>
        </a:p>
      </dsp:txBody>
      <dsp:txXfrm>
        <a:off x="119539" y="1379349"/>
        <a:ext cx="4549982" cy="640327"/>
      </dsp:txXfrm>
    </dsp:sp>
    <dsp:sp modelId="{1BE9F90C-2AEE-40B3-AB2D-79ED5A2EDC79}">
      <dsp:nvSpPr>
        <dsp:cNvPr id="0" name=""/>
        <dsp:cNvSpPr/>
      </dsp:nvSpPr>
      <dsp:spPr>
        <a:xfrm>
          <a:off x="32597" y="2019676"/>
          <a:ext cx="4636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F9884-B8BE-402F-B585-8764386685CF}">
      <dsp:nvSpPr>
        <dsp:cNvPr id="0" name=""/>
        <dsp:cNvSpPr/>
      </dsp:nvSpPr>
      <dsp:spPr>
        <a:xfrm>
          <a:off x="119539" y="2051692"/>
          <a:ext cx="5187708" cy="640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>
              <a:latin typeface="Book Antiqua" panose="02040602050305030304" pitchFamily="18" charset="0"/>
            </a:rPr>
            <a:t>RH resursi (zemlja, voda) „putuju” za Nizozemsku</a:t>
          </a:r>
          <a:endParaRPr lang="hr-HR" sz="1700" kern="1200" dirty="0">
            <a:latin typeface="Book Antiqua" panose="02040602050305030304" pitchFamily="18" charset="0"/>
          </a:endParaRPr>
        </a:p>
      </dsp:txBody>
      <dsp:txXfrm>
        <a:off x="119539" y="2051692"/>
        <a:ext cx="5187708" cy="640327"/>
      </dsp:txXfrm>
    </dsp:sp>
    <dsp:sp modelId="{03351FF1-2885-44CD-8383-EEF33FE89AB6}">
      <dsp:nvSpPr>
        <dsp:cNvPr id="0" name=""/>
        <dsp:cNvSpPr/>
      </dsp:nvSpPr>
      <dsp:spPr>
        <a:xfrm>
          <a:off x="32597" y="2692020"/>
          <a:ext cx="4636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9C7D8-44D7-4BF9-86C2-0496A7BF66AE}">
      <dsp:nvSpPr>
        <dsp:cNvPr id="0" name=""/>
        <dsp:cNvSpPr/>
      </dsp:nvSpPr>
      <dsp:spPr>
        <a:xfrm>
          <a:off x="119539" y="2724036"/>
          <a:ext cx="4549982" cy="640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>
              <a:latin typeface="Book Antiqua" panose="02040602050305030304" pitchFamily="18" charset="0"/>
            </a:rPr>
            <a:t>Najveći gubitnici: građani RH – </a:t>
          </a:r>
          <a:r>
            <a:rPr lang="hr-HR" sz="2100" kern="1200" smtClean="0">
              <a:latin typeface="Book Antiqua" panose="02040602050305030304" pitchFamily="18" charset="0"/>
            </a:rPr>
            <a:t>porezni obveznici</a:t>
          </a:r>
          <a:endParaRPr lang="hr-HR" sz="2100" kern="1200" dirty="0">
            <a:latin typeface="Book Antiqua" panose="02040602050305030304" pitchFamily="18" charset="0"/>
          </a:endParaRPr>
        </a:p>
      </dsp:txBody>
      <dsp:txXfrm>
        <a:off x="119539" y="2724036"/>
        <a:ext cx="4549982" cy="640327"/>
      </dsp:txXfrm>
    </dsp:sp>
    <dsp:sp modelId="{235E2B32-D68D-4CC2-96B0-D70777B50F01}">
      <dsp:nvSpPr>
        <dsp:cNvPr id="0" name=""/>
        <dsp:cNvSpPr/>
      </dsp:nvSpPr>
      <dsp:spPr>
        <a:xfrm>
          <a:off x="32597" y="3364363"/>
          <a:ext cx="4636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E9F55-3BAC-4304-B2FC-F7925B36B844}">
      <dsp:nvSpPr>
        <dsp:cNvPr id="0" name=""/>
        <dsp:cNvSpPr/>
      </dsp:nvSpPr>
      <dsp:spPr>
        <a:xfrm>
          <a:off x="119539" y="3396380"/>
          <a:ext cx="4549982" cy="640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Book Antiqua" panose="02040602050305030304" pitchFamily="18" charset="0"/>
            </a:rPr>
            <a:t>Dugoročno smanjenje zaposlenosti, proizvodnje i pad vrijednosti kompanija</a:t>
          </a:r>
          <a:endParaRPr lang="hr-HR" sz="1800" kern="1200" dirty="0">
            <a:latin typeface="Book Antiqua" panose="02040602050305030304" pitchFamily="18" charset="0"/>
          </a:endParaRPr>
        </a:p>
      </dsp:txBody>
      <dsp:txXfrm>
        <a:off x="119539" y="3396380"/>
        <a:ext cx="4549982" cy="640327"/>
      </dsp:txXfrm>
    </dsp:sp>
    <dsp:sp modelId="{F70CDE8A-D54F-4F1B-B8FA-84C0D2E663E0}">
      <dsp:nvSpPr>
        <dsp:cNvPr id="0" name=""/>
        <dsp:cNvSpPr/>
      </dsp:nvSpPr>
      <dsp:spPr>
        <a:xfrm>
          <a:off x="32597" y="4036707"/>
          <a:ext cx="4636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B5073-D986-4D34-A485-B84E81C12DBF}">
      <dsp:nvSpPr>
        <dsp:cNvPr id="0" name=""/>
        <dsp:cNvSpPr/>
      </dsp:nvSpPr>
      <dsp:spPr>
        <a:xfrm>
          <a:off x="119539" y="4068723"/>
          <a:ext cx="4549982" cy="640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>
              <a:latin typeface="Book Antiqua" panose="02040602050305030304" pitchFamily="18" charset="0"/>
            </a:rPr>
            <a:t>Pogoduje određenim skupinama</a:t>
          </a:r>
          <a:endParaRPr lang="hr-HR" sz="2100" kern="1200" dirty="0">
            <a:latin typeface="Book Antiqua" panose="02040602050305030304" pitchFamily="18" charset="0"/>
          </a:endParaRPr>
        </a:p>
      </dsp:txBody>
      <dsp:txXfrm>
        <a:off x="119539" y="4068723"/>
        <a:ext cx="4549982" cy="640327"/>
      </dsp:txXfrm>
    </dsp:sp>
    <dsp:sp modelId="{48219D94-D9F8-4F59-B482-07752AB2F7F1}">
      <dsp:nvSpPr>
        <dsp:cNvPr id="0" name=""/>
        <dsp:cNvSpPr/>
      </dsp:nvSpPr>
      <dsp:spPr>
        <a:xfrm>
          <a:off x="32597" y="4709051"/>
          <a:ext cx="4636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D5D71-87FE-4C0A-940F-8EB7513A95BD}">
      <dsp:nvSpPr>
        <dsp:cNvPr id="0" name=""/>
        <dsp:cNvSpPr/>
      </dsp:nvSpPr>
      <dsp:spPr>
        <a:xfrm>
          <a:off x="119539" y="4741067"/>
          <a:ext cx="5568723" cy="640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>
              <a:latin typeface="Book Antiqua" panose="02040602050305030304" pitchFamily="18" charset="0"/>
            </a:rPr>
            <a:t>Nepovratno štetni utjecaj na domaće tržište kapitala</a:t>
          </a:r>
          <a:endParaRPr lang="hr-HR" sz="1700" kern="1200" dirty="0">
            <a:latin typeface="Book Antiqua" panose="02040602050305030304" pitchFamily="18" charset="0"/>
          </a:endParaRPr>
        </a:p>
      </dsp:txBody>
      <dsp:txXfrm>
        <a:off x="119539" y="4741067"/>
        <a:ext cx="5568723" cy="640327"/>
      </dsp:txXfrm>
    </dsp:sp>
    <dsp:sp modelId="{0FA8E5E7-60A8-4A12-8C98-C0F4F1E738B7}">
      <dsp:nvSpPr>
        <dsp:cNvPr id="0" name=""/>
        <dsp:cNvSpPr/>
      </dsp:nvSpPr>
      <dsp:spPr>
        <a:xfrm>
          <a:off x="32597" y="5381394"/>
          <a:ext cx="4636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DE93C-1CD9-430A-90BC-A876708C6E39}">
      <dsp:nvSpPr>
        <dsp:cNvPr id="0" name=""/>
        <dsp:cNvSpPr/>
      </dsp:nvSpPr>
      <dsp:spPr>
        <a:xfrm>
          <a:off x="4365" y="0"/>
          <a:ext cx="1531937" cy="5040560"/>
        </a:xfrm>
        <a:prstGeom prst="roundRect">
          <a:avLst>
            <a:gd name="adj" fmla="val 10000"/>
          </a:avLst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Book Antiqua" pitchFamily="18" charset="0"/>
            </a:rPr>
            <a:t>Maloprodaja</a:t>
          </a:r>
          <a:endParaRPr lang="hr-HR" sz="1800" kern="1200" dirty="0">
            <a:latin typeface="Book Antiqua" pitchFamily="18" charset="0"/>
          </a:endParaRPr>
        </a:p>
      </dsp:txBody>
      <dsp:txXfrm>
        <a:off x="4365" y="0"/>
        <a:ext cx="1531937" cy="1512168"/>
      </dsp:txXfrm>
    </dsp:sp>
    <dsp:sp modelId="{DEC00355-4A63-4C48-BA0B-9A739BD6A9B6}">
      <dsp:nvSpPr>
        <dsp:cNvPr id="0" name=""/>
        <dsp:cNvSpPr/>
      </dsp:nvSpPr>
      <dsp:spPr>
        <a:xfrm>
          <a:off x="157559" y="1512598"/>
          <a:ext cx="1225549" cy="99026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>
              <a:latin typeface="Book Antiqua" pitchFamily="18" charset="0"/>
            </a:rPr>
            <a:t>0,6</a:t>
          </a:r>
          <a:endParaRPr lang="hr-HR" sz="3400" kern="1200" dirty="0">
            <a:latin typeface="Book Antiqua" pitchFamily="18" charset="0"/>
          </a:endParaRPr>
        </a:p>
      </dsp:txBody>
      <dsp:txXfrm>
        <a:off x="186563" y="1541602"/>
        <a:ext cx="1167541" cy="932260"/>
      </dsp:txXfrm>
    </dsp:sp>
    <dsp:sp modelId="{11912785-864F-4A08-A078-49C764E4DA34}">
      <dsp:nvSpPr>
        <dsp:cNvPr id="0" name=""/>
        <dsp:cNvSpPr/>
      </dsp:nvSpPr>
      <dsp:spPr>
        <a:xfrm>
          <a:off x="157559" y="2655215"/>
          <a:ext cx="1225549" cy="99026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20801"/>
            <a:satOff val="-1805"/>
            <a:lumOff val="685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>
              <a:latin typeface="Book Antiqua" pitchFamily="18" charset="0"/>
            </a:rPr>
            <a:t>12,11</a:t>
          </a:r>
          <a:endParaRPr lang="hr-HR" sz="3400" kern="1200" dirty="0">
            <a:latin typeface="Book Antiqua" pitchFamily="18" charset="0"/>
          </a:endParaRPr>
        </a:p>
      </dsp:txBody>
      <dsp:txXfrm>
        <a:off x="186563" y="2684219"/>
        <a:ext cx="1167541" cy="932260"/>
      </dsp:txXfrm>
    </dsp:sp>
    <dsp:sp modelId="{C294AF10-4205-49B0-837E-D98BD0AA9C42}">
      <dsp:nvSpPr>
        <dsp:cNvPr id="0" name=""/>
        <dsp:cNvSpPr/>
      </dsp:nvSpPr>
      <dsp:spPr>
        <a:xfrm>
          <a:off x="157559" y="3797833"/>
          <a:ext cx="1225549" cy="99026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41603"/>
            <a:satOff val="-3609"/>
            <a:lumOff val="13715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>
              <a:latin typeface="Book Antiqua" pitchFamily="18" charset="0"/>
            </a:rPr>
            <a:t>6%</a:t>
          </a:r>
          <a:endParaRPr lang="hr-HR" sz="3400" kern="1200" dirty="0">
            <a:latin typeface="Book Antiqua" pitchFamily="18" charset="0"/>
          </a:endParaRPr>
        </a:p>
      </dsp:txBody>
      <dsp:txXfrm>
        <a:off x="186563" y="3826837"/>
        <a:ext cx="1167541" cy="932260"/>
      </dsp:txXfrm>
    </dsp:sp>
    <dsp:sp modelId="{AC57547A-ABDF-4DB4-9EEA-1371682FE955}">
      <dsp:nvSpPr>
        <dsp:cNvPr id="0" name=""/>
        <dsp:cNvSpPr/>
      </dsp:nvSpPr>
      <dsp:spPr>
        <a:xfrm>
          <a:off x="1651198" y="0"/>
          <a:ext cx="1531937" cy="5040560"/>
        </a:xfrm>
        <a:prstGeom prst="roundRect">
          <a:avLst>
            <a:gd name="adj" fmla="val 10000"/>
          </a:avLst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Book Antiqua" pitchFamily="18" charset="0"/>
            </a:rPr>
            <a:t>Prehrana</a:t>
          </a:r>
          <a:endParaRPr lang="hr-HR" sz="1800" kern="1200" dirty="0">
            <a:latin typeface="Book Antiqua" pitchFamily="18" charset="0"/>
          </a:endParaRPr>
        </a:p>
      </dsp:txBody>
      <dsp:txXfrm>
        <a:off x="1651198" y="0"/>
        <a:ext cx="1531937" cy="1512168"/>
      </dsp:txXfrm>
    </dsp:sp>
    <dsp:sp modelId="{0FB58C5D-687C-42B7-AEEE-56240664892A}">
      <dsp:nvSpPr>
        <dsp:cNvPr id="0" name=""/>
        <dsp:cNvSpPr/>
      </dsp:nvSpPr>
      <dsp:spPr>
        <a:xfrm>
          <a:off x="1804392" y="1512598"/>
          <a:ext cx="1225549" cy="99026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62404"/>
            <a:satOff val="-5414"/>
            <a:lumOff val="20573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>
              <a:latin typeface="Book Antiqua" pitchFamily="18" charset="0"/>
            </a:rPr>
            <a:t>1,22</a:t>
          </a:r>
          <a:endParaRPr lang="hr-HR" sz="3400" kern="1200" dirty="0">
            <a:latin typeface="Book Antiqua" pitchFamily="18" charset="0"/>
          </a:endParaRPr>
        </a:p>
      </dsp:txBody>
      <dsp:txXfrm>
        <a:off x="1833396" y="1541602"/>
        <a:ext cx="1167541" cy="932260"/>
      </dsp:txXfrm>
    </dsp:sp>
    <dsp:sp modelId="{22B66B85-27E1-4925-9268-C7AA5C78E7E1}">
      <dsp:nvSpPr>
        <dsp:cNvPr id="0" name=""/>
        <dsp:cNvSpPr/>
      </dsp:nvSpPr>
      <dsp:spPr>
        <a:xfrm>
          <a:off x="1804392" y="2655215"/>
          <a:ext cx="1225549" cy="99026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83206"/>
            <a:satOff val="-7218"/>
            <a:lumOff val="2743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>
              <a:latin typeface="Book Antiqua" pitchFamily="18" charset="0"/>
            </a:rPr>
            <a:t>10,28</a:t>
          </a:r>
          <a:endParaRPr lang="hr-HR" sz="3400" kern="1200" dirty="0">
            <a:latin typeface="Book Antiqua" pitchFamily="18" charset="0"/>
          </a:endParaRPr>
        </a:p>
      </dsp:txBody>
      <dsp:txXfrm>
        <a:off x="1833396" y="2684219"/>
        <a:ext cx="1167541" cy="932260"/>
      </dsp:txXfrm>
    </dsp:sp>
    <dsp:sp modelId="{5ACDBA1C-EEF1-427D-A4DF-E844AF6CE67E}">
      <dsp:nvSpPr>
        <dsp:cNvPr id="0" name=""/>
        <dsp:cNvSpPr/>
      </dsp:nvSpPr>
      <dsp:spPr>
        <a:xfrm>
          <a:off x="1804392" y="3797833"/>
          <a:ext cx="1225549" cy="99026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04007"/>
            <a:satOff val="-9023"/>
            <a:lumOff val="3428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>
              <a:latin typeface="Book Antiqua" pitchFamily="18" charset="0"/>
            </a:rPr>
            <a:t>18%</a:t>
          </a:r>
          <a:endParaRPr lang="hr-HR" sz="3400" kern="1200" dirty="0">
            <a:latin typeface="Book Antiqua" pitchFamily="18" charset="0"/>
          </a:endParaRPr>
        </a:p>
      </dsp:txBody>
      <dsp:txXfrm>
        <a:off x="1833396" y="3826837"/>
        <a:ext cx="1167541" cy="932260"/>
      </dsp:txXfrm>
    </dsp:sp>
    <dsp:sp modelId="{3011DB16-FC0B-44C3-93F9-9E2EBED154CA}">
      <dsp:nvSpPr>
        <dsp:cNvPr id="0" name=""/>
        <dsp:cNvSpPr/>
      </dsp:nvSpPr>
      <dsp:spPr>
        <a:xfrm>
          <a:off x="3298031" y="0"/>
          <a:ext cx="1531937" cy="5040560"/>
        </a:xfrm>
        <a:prstGeom prst="roundRect">
          <a:avLst>
            <a:gd name="adj" fmla="val 10000"/>
          </a:avLst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Book Antiqua" pitchFamily="18" charset="0"/>
            </a:rPr>
            <a:t>Pakirana hrana</a:t>
          </a:r>
          <a:endParaRPr lang="hr-HR" sz="1800" kern="1200" dirty="0">
            <a:latin typeface="Book Antiqua" pitchFamily="18" charset="0"/>
          </a:endParaRPr>
        </a:p>
      </dsp:txBody>
      <dsp:txXfrm>
        <a:off x="3298031" y="0"/>
        <a:ext cx="1531937" cy="1512168"/>
      </dsp:txXfrm>
    </dsp:sp>
    <dsp:sp modelId="{2576966B-00F6-4B5B-B09D-A318180B8C07}">
      <dsp:nvSpPr>
        <dsp:cNvPr id="0" name=""/>
        <dsp:cNvSpPr/>
      </dsp:nvSpPr>
      <dsp:spPr>
        <a:xfrm>
          <a:off x="3451225" y="1512598"/>
          <a:ext cx="1225549" cy="99026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24808"/>
            <a:satOff val="-10827"/>
            <a:lumOff val="41146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>
              <a:latin typeface="Book Antiqua" pitchFamily="18" charset="0"/>
            </a:rPr>
            <a:t>1,07</a:t>
          </a:r>
          <a:endParaRPr lang="hr-HR" sz="3400" kern="1200" dirty="0">
            <a:latin typeface="Book Antiqua" pitchFamily="18" charset="0"/>
          </a:endParaRPr>
        </a:p>
      </dsp:txBody>
      <dsp:txXfrm>
        <a:off x="3480229" y="1541602"/>
        <a:ext cx="1167541" cy="932260"/>
      </dsp:txXfrm>
    </dsp:sp>
    <dsp:sp modelId="{9426D526-AA51-4F23-9F25-A4E90B7E66DA}">
      <dsp:nvSpPr>
        <dsp:cNvPr id="0" name=""/>
        <dsp:cNvSpPr/>
      </dsp:nvSpPr>
      <dsp:spPr>
        <a:xfrm>
          <a:off x="3451225" y="2655215"/>
          <a:ext cx="1225549" cy="99026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45610"/>
            <a:satOff val="-12632"/>
            <a:lumOff val="48003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>
              <a:latin typeface="Book Antiqua" pitchFamily="18" charset="0"/>
            </a:rPr>
            <a:t>11,43</a:t>
          </a:r>
          <a:endParaRPr lang="hr-HR" sz="3400" kern="1200" dirty="0">
            <a:latin typeface="Book Antiqua" pitchFamily="18" charset="0"/>
          </a:endParaRPr>
        </a:p>
      </dsp:txBody>
      <dsp:txXfrm>
        <a:off x="3480229" y="2684219"/>
        <a:ext cx="1167541" cy="932260"/>
      </dsp:txXfrm>
    </dsp:sp>
    <dsp:sp modelId="{2E5A7240-E68A-4DF2-9F6A-068342B23278}">
      <dsp:nvSpPr>
        <dsp:cNvPr id="0" name=""/>
        <dsp:cNvSpPr/>
      </dsp:nvSpPr>
      <dsp:spPr>
        <a:xfrm>
          <a:off x="3451225" y="3797833"/>
          <a:ext cx="1225549" cy="99026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45610"/>
            <a:satOff val="-12632"/>
            <a:lumOff val="48003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>
              <a:latin typeface="Book Antiqua" pitchFamily="18" charset="0"/>
            </a:rPr>
            <a:t>18%</a:t>
          </a:r>
          <a:endParaRPr lang="hr-HR" sz="3400" kern="1200" dirty="0">
            <a:latin typeface="Book Antiqua" pitchFamily="18" charset="0"/>
          </a:endParaRPr>
        </a:p>
      </dsp:txBody>
      <dsp:txXfrm>
        <a:off x="3480229" y="3826837"/>
        <a:ext cx="1167541" cy="932260"/>
      </dsp:txXfrm>
    </dsp:sp>
    <dsp:sp modelId="{5D7941E9-5FB3-46FD-8D33-707180E18D3C}">
      <dsp:nvSpPr>
        <dsp:cNvPr id="0" name=""/>
        <dsp:cNvSpPr/>
      </dsp:nvSpPr>
      <dsp:spPr>
        <a:xfrm>
          <a:off x="4944864" y="0"/>
          <a:ext cx="1531937" cy="5040560"/>
        </a:xfrm>
        <a:prstGeom prst="roundRect">
          <a:avLst>
            <a:gd name="adj" fmla="val 10000"/>
          </a:avLst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Book Antiqua" pitchFamily="18" charset="0"/>
            </a:rPr>
            <a:t>Piće</a:t>
          </a:r>
          <a:endParaRPr lang="hr-HR" sz="1800" kern="1200" dirty="0">
            <a:latin typeface="Book Antiqua" pitchFamily="18" charset="0"/>
          </a:endParaRPr>
        </a:p>
      </dsp:txBody>
      <dsp:txXfrm>
        <a:off x="4944864" y="0"/>
        <a:ext cx="1531937" cy="1512168"/>
      </dsp:txXfrm>
    </dsp:sp>
    <dsp:sp modelId="{5BBBDADF-5091-4C20-B422-2A8BF6A90455}">
      <dsp:nvSpPr>
        <dsp:cNvPr id="0" name=""/>
        <dsp:cNvSpPr/>
      </dsp:nvSpPr>
      <dsp:spPr>
        <a:xfrm>
          <a:off x="5098057" y="1512598"/>
          <a:ext cx="1225549" cy="99026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24808"/>
            <a:satOff val="-10827"/>
            <a:lumOff val="41146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>
              <a:latin typeface="Book Antiqua" pitchFamily="18" charset="0"/>
            </a:rPr>
            <a:t>2,21</a:t>
          </a:r>
          <a:endParaRPr lang="hr-HR" sz="3400" kern="1200" dirty="0">
            <a:latin typeface="Book Antiqua" pitchFamily="18" charset="0"/>
          </a:endParaRPr>
        </a:p>
      </dsp:txBody>
      <dsp:txXfrm>
        <a:off x="5127061" y="1541602"/>
        <a:ext cx="1167541" cy="932260"/>
      </dsp:txXfrm>
    </dsp:sp>
    <dsp:sp modelId="{53EF7BF3-9B3D-4D6D-91ED-119EF075F0E3}">
      <dsp:nvSpPr>
        <dsp:cNvPr id="0" name=""/>
        <dsp:cNvSpPr/>
      </dsp:nvSpPr>
      <dsp:spPr>
        <a:xfrm>
          <a:off x="5098057" y="2655215"/>
          <a:ext cx="1225549" cy="99026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04007"/>
            <a:satOff val="-9023"/>
            <a:lumOff val="3428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>
              <a:latin typeface="Book Antiqua" pitchFamily="18" charset="0"/>
            </a:rPr>
            <a:t>12,53</a:t>
          </a:r>
          <a:endParaRPr lang="hr-HR" sz="3400" kern="1200" dirty="0">
            <a:latin typeface="Book Antiqua" pitchFamily="18" charset="0"/>
          </a:endParaRPr>
        </a:p>
      </dsp:txBody>
      <dsp:txXfrm>
        <a:off x="5127061" y="2684219"/>
        <a:ext cx="1167541" cy="932260"/>
      </dsp:txXfrm>
    </dsp:sp>
    <dsp:sp modelId="{1BF6D351-9860-418E-9052-C74F5770175E}">
      <dsp:nvSpPr>
        <dsp:cNvPr id="0" name=""/>
        <dsp:cNvSpPr/>
      </dsp:nvSpPr>
      <dsp:spPr>
        <a:xfrm>
          <a:off x="5098057" y="3797833"/>
          <a:ext cx="1225549" cy="99026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83206"/>
            <a:satOff val="-7218"/>
            <a:lumOff val="2743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>
              <a:latin typeface="Book Antiqua" pitchFamily="18" charset="0"/>
            </a:rPr>
            <a:t>18%</a:t>
          </a:r>
          <a:endParaRPr lang="hr-HR" sz="3400" kern="1200" dirty="0">
            <a:latin typeface="Book Antiqua" pitchFamily="18" charset="0"/>
          </a:endParaRPr>
        </a:p>
      </dsp:txBody>
      <dsp:txXfrm>
        <a:off x="5127061" y="3826837"/>
        <a:ext cx="1167541" cy="932260"/>
      </dsp:txXfrm>
    </dsp:sp>
    <dsp:sp modelId="{82D55532-ED60-4EAA-AC3F-90B63CED9783}">
      <dsp:nvSpPr>
        <dsp:cNvPr id="0" name=""/>
        <dsp:cNvSpPr/>
      </dsp:nvSpPr>
      <dsp:spPr>
        <a:xfrm>
          <a:off x="6591696" y="0"/>
          <a:ext cx="1531937" cy="5040560"/>
        </a:xfrm>
        <a:prstGeom prst="roundRect">
          <a:avLst>
            <a:gd name="adj" fmla="val 10000"/>
          </a:avLst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Book Antiqua" pitchFamily="18" charset="0"/>
            </a:rPr>
            <a:t>Poljoprivreda</a:t>
          </a:r>
          <a:endParaRPr lang="hr-HR" sz="1800" kern="1200" dirty="0">
            <a:latin typeface="Book Antiqua" pitchFamily="18" charset="0"/>
          </a:endParaRPr>
        </a:p>
      </dsp:txBody>
      <dsp:txXfrm>
        <a:off x="6591696" y="0"/>
        <a:ext cx="1531937" cy="1512168"/>
      </dsp:txXfrm>
    </dsp:sp>
    <dsp:sp modelId="{BAA167D0-2202-454F-9639-AB8BD99DB941}">
      <dsp:nvSpPr>
        <dsp:cNvPr id="0" name=""/>
        <dsp:cNvSpPr/>
      </dsp:nvSpPr>
      <dsp:spPr>
        <a:xfrm>
          <a:off x="6744890" y="1512598"/>
          <a:ext cx="1225549" cy="99026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62404"/>
            <a:satOff val="-5414"/>
            <a:lumOff val="20573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>
              <a:latin typeface="Book Antiqua" pitchFamily="18" charset="0"/>
            </a:rPr>
            <a:t>1,48</a:t>
          </a:r>
          <a:endParaRPr lang="hr-HR" sz="3400" kern="1200" dirty="0">
            <a:latin typeface="Book Antiqua" pitchFamily="18" charset="0"/>
          </a:endParaRPr>
        </a:p>
      </dsp:txBody>
      <dsp:txXfrm>
        <a:off x="6773894" y="1541602"/>
        <a:ext cx="1167541" cy="932260"/>
      </dsp:txXfrm>
    </dsp:sp>
    <dsp:sp modelId="{D8F109E3-381A-46FE-93F8-90B84643D50A}">
      <dsp:nvSpPr>
        <dsp:cNvPr id="0" name=""/>
        <dsp:cNvSpPr/>
      </dsp:nvSpPr>
      <dsp:spPr>
        <a:xfrm>
          <a:off x="6744890" y="2655215"/>
          <a:ext cx="1225549" cy="99026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41603"/>
            <a:satOff val="-3609"/>
            <a:lumOff val="13715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>
              <a:latin typeface="Book Antiqua" pitchFamily="18" charset="0"/>
            </a:rPr>
            <a:t>8,36</a:t>
          </a:r>
          <a:endParaRPr lang="hr-HR" sz="3400" kern="1200" dirty="0">
            <a:latin typeface="Book Antiqua" pitchFamily="18" charset="0"/>
          </a:endParaRPr>
        </a:p>
      </dsp:txBody>
      <dsp:txXfrm>
        <a:off x="6773894" y="2684219"/>
        <a:ext cx="1167541" cy="932260"/>
      </dsp:txXfrm>
    </dsp:sp>
    <dsp:sp modelId="{368B8E67-25EC-4AFB-84C2-EB6AD3B20184}">
      <dsp:nvSpPr>
        <dsp:cNvPr id="0" name=""/>
        <dsp:cNvSpPr/>
      </dsp:nvSpPr>
      <dsp:spPr>
        <a:xfrm>
          <a:off x="6744890" y="3797833"/>
          <a:ext cx="1225549" cy="99026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20801"/>
            <a:satOff val="-1805"/>
            <a:lumOff val="685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>
              <a:latin typeface="Book Antiqua" pitchFamily="18" charset="0"/>
            </a:rPr>
            <a:t>19%</a:t>
          </a:r>
          <a:endParaRPr lang="hr-HR" sz="3400" kern="1200" dirty="0">
            <a:latin typeface="Book Antiqua" pitchFamily="18" charset="0"/>
          </a:endParaRPr>
        </a:p>
      </dsp:txBody>
      <dsp:txXfrm>
        <a:off x="6773894" y="3826837"/>
        <a:ext cx="1167541" cy="9322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5C288-F4B3-42D1-AEFF-B35209D63D34}">
      <dsp:nvSpPr>
        <dsp:cNvPr id="0" name=""/>
        <dsp:cNvSpPr/>
      </dsp:nvSpPr>
      <dsp:spPr>
        <a:xfrm rot="21300000">
          <a:off x="180822" y="1258937"/>
          <a:ext cx="7229244" cy="632476"/>
        </a:xfrm>
        <a:prstGeom prst="mathMinus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456F4-7C8D-41F9-9AA4-AABDF2467FF5}">
      <dsp:nvSpPr>
        <dsp:cNvPr id="0" name=""/>
        <dsp:cNvSpPr/>
      </dsp:nvSpPr>
      <dsp:spPr>
        <a:xfrm>
          <a:off x="910906" y="157517"/>
          <a:ext cx="2277267" cy="1260140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6FAF8-2E36-4E56-ABAC-A4DC30684BFA}">
      <dsp:nvSpPr>
        <dsp:cNvPr id="0" name=""/>
        <dsp:cNvSpPr/>
      </dsp:nvSpPr>
      <dsp:spPr>
        <a:xfrm>
          <a:off x="3784635" y="0"/>
          <a:ext cx="2906157" cy="1323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>
              <a:latin typeface="Book Antiqua" pitchFamily="18" charset="0"/>
            </a:rPr>
            <a:t>Metoda diskontiranih novčanih tokova</a:t>
          </a:r>
          <a:endParaRPr lang="hr-HR" sz="2300" kern="1200" dirty="0">
            <a:latin typeface="Book Antiqua" pitchFamily="18" charset="0"/>
          </a:endParaRPr>
        </a:p>
      </dsp:txBody>
      <dsp:txXfrm>
        <a:off x="3784635" y="0"/>
        <a:ext cx="2906157" cy="1323147"/>
      </dsp:txXfrm>
    </dsp:sp>
    <dsp:sp modelId="{F7C5F61A-F31C-4204-B4C2-E2EEC47031D6}">
      <dsp:nvSpPr>
        <dsp:cNvPr id="0" name=""/>
        <dsp:cNvSpPr/>
      </dsp:nvSpPr>
      <dsp:spPr>
        <a:xfrm>
          <a:off x="4402716" y="1732693"/>
          <a:ext cx="2277267" cy="1260140"/>
        </a:xfrm>
        <a:prstGeom prst="up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DE2B1-0802-476F-8E05-A01035BE05F6}">
      <dsp:nvSpPr>
        <dsp:cNvPr id="0" name=""/>
        <dsp:cNvSpPr/>
      </dsp:nvSpPr>
      <dsp:spPr>
        <a:xfrm>
          <a:off x="930145" y="1827203"/>
          <a:ext cx="2846061" cy="1323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>
              <a:latin typeface="Book Antiqua" pitchFamily="18" charset="0"/>
            </a:rPr>
            <a:t>Poredbena metoda</a:t>
          </a:r>
          <a:endParaRPr lang="hr-HR" sz="2300" kern="1200" dirty="0">
            <a:latin typeface="Book Antiqua" pitchFamily="18" charset="0"/>
          </a:endParaRPr>
        </a:p>
      </dsp:txBody>
      <dsp:txXfrm>
        <a:off x="930145" y="1827203"/>
        <a:ext cx="2846061" cy="13231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30A34-EE30-47A3-9750-E0611A26E7CD}">
      <dsp:nvSpPr>
        <dsp:cNvPr id="0" name=""/>
        <dsp:cNvSpPr/>
      </dsp:nvSpPr>
      <dsp:spPr>
        <a:xfrm>
          <a:off x="2842966" y="946"/>
          <a:ext cx="2203491" cy="1101745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>
              <a:latin typeface="Book Antiqua" pitchFamily="18" charset="0"/>
            </a:rPr>
            <a:t>prioritetni zajam      (</a:t>
          </a:r>
          <a:r>
            <a:rPr lang="hr-HR" sz="1500" kern="1200" dirty="0" err="1" smtClean="0">
              <a:latin typeface="Book Antiqua" pitchFamily="18" charset="0"/>
            </a:rPr>
            <a:t>roll</a:t>
          </a:r>
          <a:r>
            <a:rPr lang="hr-HR" sz="1500" kern="1200" dirty="0" smtClean="0">
              <a:latin typeface="Book Antiqua" pitchFamily="18" charset="0"/>
            </a:rPr>
            <a:t>-</a:t>
          </a:r>
          <a:r>
            <a:rPr lang="hr-HR" sz="1500" kern="1200" dirty="0" err="1" smtClean="0">
              <a:latin typeface="Book Antiqua" pitchFamily="18" charset="0"/>
            </a:rPr>
            <a:t>up</a:t>
          </a:r>
          <a:r>
            <a:rPr lang="hr-HR" sz="1500" kern="1200" dirty="0" smtClean="0">
              <a:latin typeface="Book Antiqua" pitchFamily="18" charset="0"/>
            </a:rPr>
            <a:t>)</a:t>
          </a:r>
          <a:endParaRPr lang="hr-HR" sz="1500" kern="1200" dirty="0">
            <a:latin typeface="Book Antiqua" pitchFamily="18" charset="0"/>
          </a:endParaRPr>
        </a:p>
      </dsp:txBody>
      <dsp:txXfrm>
        <a:off x="2875235" y="33215"/>
        <a:ext cx="2138953" cy="1037207"/>
      </dsp:txXfrm>
    </dsp:sp>
    <dsp:sp modelId="{558663F5-152A-4422-B9B9-8328F5D2CE37}">
      <dsp:nvSpPr>
        <dsp:cNvPr id="0" name=""/>
        <dsp:cNvSpPr/>
      </dsp:nvSpPr>
      <dsp:spPr>
        <a:xfrm rot="3600000">
          <a:off x="4280569" y="1933852"/>
          <a:ext cx="1146753" cy="38561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>
            <a:latin typeface="Book Antiqua" pitchFamily="18" charset="0"/>
          </a:endParaRPr>
        </a:p>
      </dsp:txBody>
      <dsp:txXfrm>
        <a:off x="4396252" y="2010974"/>
        <a:ext cx="915387" cy="231367"/>
      </dsp:txXfrm>
    </dsp:sp>
    <dsp:sp modelId="{229D1D53-A72B-46B5-8FD3-779E47184BF2}">
      <dsp:nvSpPr>
        <dsp:cNvPr id="0" name=""/>
        <dsp:cNvSpPr/>
      </dsp:nvSpPr>
      <dsp:spPr>
        <a:xfrm>
          <a:off x="4661433" y="3150623"/>
          <a:ext cx="2203491" cy="1101745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04007"/>
            <a:satOff val="-9023"/>
            <a:lumOff val="3428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>
              <a:latin typeface="Book Antiqua" pitchFamily="18" charset="0"/>
            </a:rPr>
            <a:t>Zamjena „starih”obveza prema dobavljačima novim financijskim obvezama</a:t>
          </a:r>
          <a:endParaRPr lang="hr-HR" sz="1500" kern="1200" dirty="0">
            <a:latin typeface="Book Antiqua" pitchFamily="18" charset="0"/>
          </a:endParaRPr>
        </a:p>
      </dsp:txBody>
      <dsp:txXfrm>
        <a:off x="4693702" y="3182892"/>
        <a:ext cx="2138953" cy="1037207"/>
      </dsp:txXfrm>
    </dsp:sp>
    <dsp:sp modelId="{2CCA9C11-596E-4807-A8DD-CD18A4A4710E}">
      <dsp:nvSpPr>
        <dsp:cNvPr id="0" name=""/>
        <dsp:cNvSpPr/>
      </dsp:nvSpPr>
      <dsp:spPr>
        <a:xfrm rot="10800000">
          <a:off x="3371335" y="3508691"/>
          <a:ext cx="1146753" cy="38561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105444"/>
            <a:satOff val="-8501"/>
            <a:lumOff val="312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>
            <a:latin typeface="Book Antiqua" pitchFamily="18" charset="0"/>
          </a:endParaRPr>
        </a:p>
      </dsp:txBody>
      <dsp:txXfrm rot="10800000">
        <a:off x="3487018" y="3585813"/>
        <a:ext cx="915387" cy="231367"/>
      </dsp:txXfrm>
    </dsp:sp>
    <dsp:sp modelId="{F098C1CF-E399-45B4-87D3-62ECBD3EFF5E}">
      <dsp:nvSpPr>
        <dsp:cNvPr id="0" name=""/>
        <dsp:cNvSpPr/>
      </dsp:nvSpPr>
      <dsp:spPr>
        <a:xfrm>
          <a:off x="1024499" y="3150623"/>
          <a:ext cx="2203491" cy="1101745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04007"/>
            <a:satOff val="-9023"/>
            <a:lumOff val="3428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>
              <a:latin typeface="Book Antiqua" pitchFamily="18" charset="0"/>
            </a:rPr>
            <a:t>Povećanje obveza vladajućeg društva</a:t>
          </a:r>
          <a:endParaRPr lang="hr-HR" sz="1500" kern="1200" dirty="0">
            <a:latin typeface="Book Antiqua" pitchFamily="18" charset="0"/>
          </a:endParaRPr>
        </a:p>
      </dsp:txBody>
      <dsp:txXfrm>
        <a:off x="1056768" y="3182892"/>
        <a:ext cx="2138953" cy="1037207"/>
      </dsp:txXfrm>
    </dsp:sp>
    <dsp:sp modelId="{8B838727-943F-4CC9-9372-94F0B551A0D2}">
      <dsp:nvSpPr>
        <dsp:cNvPr id="0" name=""/>
        <dsp:cNvSpPr/>
      </dsp:nvSpPr>
      <dsp:spPr>
        <a:xfrm rot="18000000">
          <a:off x="2462102" y="1933852"/>
          <a:ext cx="1146753" cy="38561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105444"/>
            <a:satOff val="-8501"/>
            <a:lumOff val="312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>
            <a:latin typeface="Book Antiqua" pitchFamily="18" charset="0"/>
          </a:endParaRPr>
        </a:p>
      </dsp:txBody>
      <dsp:txXfrm>
        <a:off x="2577785" y="2010974"/>
        <a:ext cx="915387" cy="23136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BC9E2-87C6-4BC9-AB9D-A02B14CE4253}">
      <dsp:nvSpPr>
        <dsp:cNvPr id="0" name=""/>
        <dsp:cNvSpPr/>
      </dsp:nvSpPr>
      <dsp:spPr>
        <a:xfrm>
          <a:off x="1959" y="0"/>
          <a:ext cx="1922859" cy="4050449"/>
        </a:xfrm>
        <a:prstGeom prst="roundRect">
          <a:avLst>
            <a:gd name="adj" fmla="val 10000"/>
          </a:avLst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Agrokor</a:t>
          </a:r>
          <a:endParaRPr lang="hr-HR" sz="2500" kern="1200" dirty="0"/>
        </a:p>
      </dsp:txBody>
      <dsp:txXfrm>
        <a:off x="1959" y="0"/>
        <a:ext cx="1922859" cy="1215134"/>
      </dsp:txXfrm>
    </dsp:sp>
    <dsp:sp modelId="{989CEA24-6BBD-4701-A5A7-65C7B9A2395A}">
      <dsp:nvSpPr>
        <dsp:cNvPr id="0" name=""/>
        <dsp:cNvSpPr/>
      </dsp:nvSpPr>
      <dsp:spPr>
        <a:xfrm>
          <a:off x="194245" y="1215480"/>
          <a:ext cx="1538287" cy="795751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Dionice (redovne i povlaštene) u zamjenu za dug</a:t>
          </a:r>
          <a:endParaRPr lang="hr-HR" sz="1200" kern="1200" dirty="0"/>
        </a:p>
      </dsp:txBody>
      <dsp:txXfrm>
        <a:off x="217552" y="1238787"/>
        <a:ext cx="1491673" cy="749137"/>
      </dsp:txXfrm>
    </dsp:sp>
    <dsp:sp modelId="{FAF6D69E-A2B3-4EFB-8C35-1FE94114F093}">
      <dsp:nvSpPr>
        <dsp:cNvPr id="0" name=""/>
        <dsp:cNvSpPr/>
      </dsp:nvSpPr>
      <dsp:spPr>
        <a:xfrm>
          <a:off x="194245" y="2133655"/>
          <a:ext cx="1538287" cy="795751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26002"/>
            <a:satOff val="-2256"/>
            <a:lumOff val="8572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Obveznice (</a:t>
          </a:r>
          <a:r>
            <a:rPr lang="hr-HR" sz="1200" kern="1200" dirty="0" err="1" smtClean="0"/>
            <a:t>refinance</a:t>
          </a:r>
          <a:r>
            <a:rPr lang="hr-HR" sz="1200" kern="1200" dirty="0" smtClean="0"/>
            <a:t> </a:t>
          </a:r>
          <a:r>
            <a:rPr lang="hr-HR" sz="1200" kern="1200" dirty="0" err="1" smtClean="0"/>
            <a:t>roll</a:t>
          </a:r>
          <a:r>
            <a:rPr lang="hr-HR" sz="1200" kern="1200" dirty="0" smtClean="0"/>
            <a:t>-</a:t>
          </a:r>
          <a:r>
            <a:rPr lang="hr-HR" sz="1200" kern="1200" dirty="0" err="1" smtClean="0"/>
            <a:t>up</a:t>
          </a:r>
          <a:r>
            <a:rPr lang="hr-HR" sz="1200" kern="1200" dirty="0" smtClean="0"/>
            <a:t>)</a:t>
          </a:r>
          <a:endParaRPr lang="hr-HR" sz="1200" kern="1200" dirty="0"/>
        </a:p>
      </dsp:txBody>
      <dsp:txXfrm>
        <a:off x="217552" y="2156962"/>
        <a:ext cx="1491673" cy="749137"/>
      </dsp:txXfrm>
    </dsp:sp>
    <dsp:sp modelId="{2C41986D-F10F-4C82-B420-02FCB79AFF8A}">
      <dsp:nvSpPr>
        <dsp:cNvPr id="0" name=""/>
        <dsp:cNvSpPr/>
      </dsp:nvSpPr>
      <dsp:spPr>
        <a:xfrm>
          <a:off x="194245" y="3051829"/>
          <a:ext cx="1538287" cy="795751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52003"/>
            <a:satOff val="-4511"/>
            <a:lumOff val="17144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Zajmovi (</a:t>
          </a:r>
          <a:r>
            <a:rPr lang="hr-HR" sz="1200" kern="1200" dirty="0" err="1" smtClean="0"/>
            <a:t>razlučni</a:t>
          </a:r>
          <a:r>
            <a:rPr lang="hr-HR" sz="1200" kern="1200" dirty="0" smtClean="0"/>
            <a:t> vjerovnici)</a:t>
          </a:r>
          <a:endParaRPr lang="hr-HR" sz="1200" kern="1200" dirty="0"/>
        </a:p>
      </dsp:txBody>
      <dsp:txXfrm>
        <a:off x="217552" y="3075136"/>
        <a:ext cx="1491673" cy="749137"/>
      </dsp:txXfrm>
    </dsp:sp>
    <dsp:sp modelId="{F44CDF36-909B-449A-87BA-2DC840587D12}">
      <dsp:nvSpPr>
        <dsp:cNvPr id="0" name=""/>
        <dsp:cNvSpPr/>
      </dsp:nvSpPr>
      <dsp:spPr>
        <a:xfrm>
          <a:off x="2069033" y="0"/>
          <a:ext cx="1922859" cy="4050449"/>
        </a:xfrm>
        <a:prstGeom prst="roundRect">
          <a:avLst>
            <a:gd name="adj" fmla="val 10000"/>
          </a:avLst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Konzum</a:t>
          </a:r>
          <a:endParaRPr lang="hr-HR" sz="2500" kern="1200" dirty="0"/>
        </a:p>
      </dsp:txBody>
      <dsp:txXfrm>
        <a:off x="2069033" y="0"/>
        <a:ext cx="1922859" cy="1215134"/>
      </dsp:txXfrm>
    </dsp:sp>
    <dsp:sp modelId="{42CE53F1-9186-4B76-91D2-237D8F4143E9}">
      <dsp:nvSpPr>
        <dsp:cNvPr id="0" name=""/>
        <dsp:cNvSpPr/>
      </dsp:nvSpPr>
      <dsp:spPr>
        <a:xfrm>
          <a:off x="2261319" y="1215233"/>
          <a:ext cx="1538287" cy="590064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78005"/>
            <a:satOff val="-6767"/>
            <a:lumOff val="25716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Dionice (redovne i povlaštene) u zamjenu za dug</a:t>
          </a:r>
          <a:endParaRPr lang="hr-HR" sz="1200" kern="1200" dirty="0"/>
        </a:p>
      </dsp:txBody>
      <dsp:txXfrm>
        <a:off x="2278601" y="1232515"/>
        <a:ext cx="1503723" cy="555500"/>
      </dsp:txXfrm>
    </dsp:sp>
    <dsp:sp modelId="{4836F12F-BE2C-4B62-BC6F-0FD8A89B80B9}">
      <dsp:nvSpPr>
        <dsp:cNvPr id="0" name=""/>
        <dsp:cNvSpPr/>
      </dsp:nvSpPr>
      <dsp:spPr>
        <a:xfrm>
          <a:off x="2261319" y="1896076"/>
          <a:ext cx="1538287" cy="590064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04007"/>
            <a:satOff val="-9023"/>
            <a:lumOff val="3428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Komercijalni zapisi (preostali dug prema dobavljačima)</a:t>
          </a:r>
          <a:endParaRPr lang="hr-HR" sz="1200" kern="1200" dirty="0"/>
        </a:p>
      </dsp:txBody>
      <dsp:txXfrm>
        <a:off x="2278601" y="1913358"/>
        <a:ext cx="1503723" cy="555500"/>
      </dsp:txXfrm>
    </dsp:sp>
    <dsp:sp modelId="{FEC79E28-BB6F-459A-A326-9C25A9AF1643}">
      <dsp:nvSpPr>
        <dsp:cNvPr id="0" name=""/>
        <dsp:cNvSpPr/>
      </dsp:nvSpPr>
      <dsp:spPr>
        <a:xfrm>
          <a:off x="2261319" y="2576920"/>
          <a:ext cx="1538287" cy="590064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30009"/>
            <a:satOff val="-11278"/>
            <a:lumOff val="4286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Operativni i financijski </a:t>
          </a:r>
          <a:r>
            <a:rPr lang="hr-HR" sz="1200" kern="1200" dirty="0" err="1" smtClean="0"/>
            <a:t>leasing</a:t>
          </a:r>
          <a:r>
            <a:rPr lang="hr-HR" sz="1200" kern="1200" dirty="0" smtClean="0"/>
            <a:t> (postojeći)</a:t>
          </a:r>
          <a:endParaRPr lang="hr-HR" sz="1200" kern="1200" dirty="0"/>
        </a:p>
      </dsp:txBody>
      <dsp:txXfrm>
        <a:off x="2278601" y="2594202"/>
        <a:ext cx="1503723" cy="555500"/>
      </dsp:txXfrm>
    </dsp:sp>
    <dsp:sp modelId="{D12BB0A5-FD4D-4833-984E-FF7208E9EC53}">
      <dsp:nvSpPr>
        <dsp:cNvPr id="0" name=""/>
        <dsp:cNvSpPr/>
      </dsp:nvSpPr>
      <dsp:spPr>
        <a:xfrm>
          <a:off x="2261319" y="3257763"/>
          <a:ext cx="1538287" cy="590064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56010"/>
            <a:satOff val="-13534"/>
            <a:lumOff val="51432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Zajmovi (</a:t>
          </a:r>
          <a:r>
            <a:rPr lang="hr-HR" sz="1200" kern="1200" dirty="0" err="1" smtClean="0"/>
            <a:t>razlučni</a:t>
          </a:r>
          <a:r>
            <a:rPr lang="hr-HR" sz="1200" kern="1200" dirty="0" smtClean="0"/>
            <a:t> vjerovnici)</a:t>
          </a:r>
          <a:endParaRPr lang="hr-HR" sz="1200" kern="1200" dirty="0"/>
        </a:p>
      </dsp:txBody>
      <dsp:txXfrm>
        <a:off x="2278601" y="3275045"/>
        <a:ext cx="1503723" cy="555500"/>
      </dsp:txXfrm>
    </dsp:sp>
    <dsp:sp modelId="{6E6C2CB0-8AEA-41DC-9503-8D93BD489482}">
      <dsp:nvSpPr>
        <dsp:cNvPr id="0" name=""/>
        <dsp:cNvSpPr/>
      </dsp:nvSpPr>
      <dsp:spPr>
        <a:xfrm>
          <a:off x="4136107" y="0"/>
          <a:ext cx="1922859" cy="4050449"/>
        </a:xfrm>
        <a:prstGeom prst="roundRect">
          <a:avLst>
            <a:gd name="adj" fmla="val 10000"/>
          </a:avLst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Ostala nesolventna društva</a:t>
          </a:r>
          <a:endParaRPr lang="hr-HR" sz="2500" kern="1200" dirty="0"/>
        </a:p>
      </dsp:txBody>
      <dsp:txXfrm>
        <a:off x="4136107" y="0"/>
        <a:ext cx="1922859" cy="1215134"/>
      </dsp:txXfrm>
    </dsp:sp>
    <dsp:sp modelId="{7E9B3A99-73FC-4B50-950D-1D5CCAFA4CDC}">
      <dsp:nvSpPr>
        <dsp:cNvPr id="0" name=""/>
        <dsp:cNvSpPr/>
      </dsp:nvSpPr>
      <dsp:spPr>
        <a:xfrm>
          <a:off x="4328393" y="1215480"/>
          <a:ext cx="1538287" cy="795751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30009"/>
            <a:satOff val="-11278"/>
            <a:lumOff val="4286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Redovne dionice kroz konverziju duga prema Agrokoru (do razine održivog duga)</a:t>
          </a:r>
          <a:endParaRPr lang="hr-HR" sz="1200" kern="1200" dirty="0"/>
        </a:p>
      </dsp:txBody>
      <dsp:txXfrm>
        <a:off x="4351700" y="1238787"/>
        <a:ext cx="1491673" cy="749137"/>
      </dsp:txXfrm>
    </dsp:sp>
    <dsp:sp modelId="{E8C84681-A5D1-47CB-A849-296BF51533D7}">
      <dsp:nvSpPr>
        <dsp:cNvPr id="0" name=""/>
        <dsp:cNvSpPr/>
      </dsp:nvSpPr>
      <dsp:spPr>
        <a:xfrm>
          <a:off x="4328393" y="2133655"/>
          <a:ext cx="1538287" cy="795751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04007"/>
            <a:satOff val="-9023"/>
            <a:lumOff val="3428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Komercijalni zapisi (dug prema dobavljačima)</a:t>
          </a:r>
          <a:endParaRPr lang="hr-HR" sz="1200" kern="1200" dirty="0"/>
        </a:p>
      </dsp:txBody>
      <dsp:txXfrm>
        <a:off x="4351700" y="2156962"/>
        <a:ext cx="1491673" cy="749137"/>
      </dsp:txXfrm>
    </dsp:sp>
    <dsp:sp modelId="{88170351-C562-4E4C-8805-49CF8741059C}">
      <dsp:nvSpPr>
        <dsp:cNvPr id="0" name=""/>
        <dsp:cNvSpPr/>
      </dsp:nvSpPr>
      <dsp:spPr>
        <a:xfrm>
          <a:off x="4328393" y="3051829"/>
          <a:ext cx="1538287" cy="795751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78005"/>
            <a:satOff val="-6767"/>
            <a:lumOff val="25716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Ostale obveze </a:t>
          </a:r>
          <a:r>
            <a:rPr lang="hr-HR" sz="1200" kern="1200" dirty="0" smtClean="0"/>
            <a:t>(refinancirane)</a:t>
          </a:r>
          <a:endParaRPr lang="hr-HR" sz="1200" kern="1200" dirty="0"/>
        </a:p>
      </dsp:txBody>
      <dsp:txXfrm>
        <a:off x="4351700" y="3075136"/>
        <a:ext cx="1491673" cy="749137"/>
      </dsp:txXfrm>
    </dsp:sp>
    <dsp:sp modelId="{4445DD50-661F-40C7-B599-AA528A3ABF10}">
      <dsp:nvSpPr>
        <dsp:cNvPr id="0" name=""/>
        <dsp:cNvSpPr/>
      </dsp:nvSpPr>
      <dsp:spPr>
        <a:xfrm>
          <a:off x="6203181" y="0"/>
          <a:ext cx="1922859" cy="4050449"/>
        </a:xfrm>
        <a:prstGeom prst="roundRect">
          <a:avLst>
            <a:gd name="adj" fmla="val 10000"/>
          </a:avLst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Ostala solventna društva</a:t>
          </a:r>
          <a:endParaRPr lang="hr-HR" sz="2500" kern="1200" dirty="0"/>
        </a:p>
      </dsp:txBody>
      <dsp:txXfrm>
        <a:off x="6203181" y="0"/>
        <a:ext cx="1922859" cy="1215134"/>
      </dsp:txXfrm>
    </dsp:sp>
    <dsp:sp modelId="{A39EA097-65FA-41BE-A387-619BDB1A0D7E}">
      <dsp:nvSpPr>
        <dsp:cNvPr id="0" name=""/>
        <dsp:cNvSpPr/>
      </dsp:nvSpPr>
      <dsp:spPr>
        <a:xfrm>
          <a:off x="6395466" y="1216321"/>
          <a:ext cx="1538287" cy="1221265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52003"/>
            <a:satOff val="-4511"/>
            <a:lumOff val="17144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Komercijalni zapisi (dug prema dobavljačima)</a:t>
          </a:r>
          <a:endParaRPr lang="hr-HR" sz="1200" kern="1200" dirty="0"/>
        </a:p>
      </dsp:txBody>
      <dsp:txXfrm>
        <a:off x="6431236" y="1252091"/>
        <a:ext cx="1466747" cy="1149725"/>
      </dsp:txXfrm>
    </dsp:sp>
    <dsp:sp modelId="{841195DC-AE65-4446-9C25-21D4D36FBCBD}">
      <dsp:nvSpPr>
        <dsp:cNvPr id="0" name=""/>
        <dsp:cNvSpPr/>
      </dsp:nvSpPr>
      <dsp:spPr>
        <a:xfrm>
          <a:off x="6395466" y="2625474"/>
          <a:ext cx="1538287" cy="1221265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26002"/>
            <a:satOff val="-2256"/>
            <a:lumOff val="8572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Ostale obveze </a:t>
          </a:r>
          <a:r>
            <a:rPr lang="hr-HR" sz="1200" kern="1200" dirty="0" smtClean="0"/>
            <a:t>(refinancirane)</a:t>
          </a:r>
          <a:endParaRPr lang="hr-HR" sz="1200" kern="1200" dirty="0"/>
        </a:p>
      </dsp:txBody>
      <dsp:txXfrm>
        <a:off x="6431236" y="2661244"/>
        <a:ext cx="1466747" cy="114972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335F3-4813-4439-9980-949B2F844FC6}">
      <dsp:nvSpPr>
        <dsp:cNvPr id="0" name=""/>
        <dsp:cNvSpPr/>
      </dsp:nvSpPr>
      <dsp:spPr>
        <a:xfrm rot="16200000">
          <a:off x="1151302" y="1645161"/>
          <a:ext cx="3599841" cy="21288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127000" rIns="114300" bIns="1270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latin typeface="Book Antiqua" panose="02040602050305030304" pitchFamily="18" charset="0"/>
            </a:rPr>
            <a:t>Alternativa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latin typeface="Book Antiqua" panose="02040602050305030304" pitchFamily="18" charset="0"/>
            </a:rPr>
            <a:t>- Struktura Grupe se u načelu ne mijenja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latin typeface="Book Antiqua" panose="02040602050305030304" pitchFamily="18" charset="0"/>
            </a:rPr>
            <a:t>- Provodi se restrukturiranje konverzijom duga u vlasničku glavnicu uslijed kojeg dolazi do razvodnjavanja postojećih dioničara (ali ostaju u </a:t>
          </a:r>
          <a:r>
            <a:rPr lang="hr-HR" sz="1200" kern="1200" dirty="0" err="1" smtClean="0">
              <a:latin typeface="Book Antiqua" panose="02040602050305030304" pitchFamily="18" charset="0"/>
            </a:rPr>
            <a:t>vl</a:t>
          </a:r>
          <a:r>
            <a:rPr lang="hr-HR" sz="1200" kern="1200" dirty="0" smtClean="0">
              <a:latin typeface="Book Antiqua" panose="02040602050305030304" pitchFamily="18" charset="0"/>
            </a:rPr>
            <a:t>. strukturi </a:t>
          </a:r>
          <a:r>
            <a:rPr lang="hr-HR" sz="1200" kern="1200" dirty="0" err="1" smtClean="0">
              <a:latin typeface="Book Antiqua" panose="02040602050305030304" pitchFamily="18" charset="0"/>
            </a:rPr>
            <a:t>op</a:t>
          </a:r>
          <a:r>
            <a:rPr lang="hr-HR" sz="1200" kern="1200" dirty="0" smtClean="0">
              <a:latin typeface="Book Antiqua" panose="02040602050305030304" pitchFamily="18" charset="0"/>
            </a:rPr>
            <a:t>. društava)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latin typeface="Book Antiqua" panose="02040602050305030304" pitchFamily="18" charset="0"/>
            </a:rPr>
            <a:t>- Manjinski dioničari nisu u vlasničkoj strukturi matice, već </a:t>
          </a:r>
          <a:r>
            <a:rPr lang="hr-HR" sz="1200" b="1" kern="1200" dirty="0" smtClean="0">
              <a:latin typeface="Book Antiqua" panose="02040602050305030304" pitchFamily="18" charset="0"/>
            </a:rPr>
            <a:t>100% vlasništva pripada vjerovnicima</a:t>
          </a:r>
          <a:endParaRPr lang="hr-HR" sz="1200" kern="1200" dirty="0">
            <a:latin typeface="Book Antiqua" panose="02040602050305030304" pitchFamily="18" charset="0"/>
          </a:endParaRPr>
        </a:p>
      </dsp:txBody>
      <dsp:txXfrm rot="5400000">
        <a:off x="1990721" y="1013626"/>
        <a:ext cx="2024944" cy="3391957"/>
      </dsp:txXfrm>
    </dsp:sp>
    <dsp:sp modelId="{7584E275-2DBE-4B65-A055-48463A5CDCBC}">
      <dsp:nvSpPr>
        <dsp:cNvPr id="0" name=""/>
        <dsp:cNvSpPr/>
      </dsp:nvSpPr>
      <dsp:spPr>
        <a:xfrm rot="5400000">
          <a:off x="3376839" y="1645161"/>
          <a:ext cx="3599875" cy="21288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7556"/>
            <a:satOff val="-411"/>
            <a:lumOff val="15333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err="1" smtClean="0">
              <a:latin typeface="Book Antiqua" panose="02040602050305030304" pitchFamily="18" charset="0"/>
            </a:rPr>
            <a:t>Ramljakov</a:t>
          </a:r>
          <a:r>
            <a:rPr lang="hr-HR" sz="2000" kern="1200" dirty="0" smtClean="0">
              <a:latin typeface="Book Antiqua" panose="02040602050305030304" pitchFamily="18" charset="0"/>
            </a:rPr>
            <a:t> plan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latin typeface="Book Antiqua" panose="02040602050305030304" pitchFamily="18" charset="0"/>
            </a:rPr>
            <a:t>- Cjelokupna struktura Grupe se konsolidira i koncentrira na vladajuće društvo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latin typeface="Book Antiqua" panose="02040602050305030304" pitchFamily="18" charset="0"/>
            </a:rPr>
            <a:t>- Potrebno je provesti istiskivanje manjinskih dioničara putem zamjene dionica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latin typeface="Book Antiqua" panose="02040602050305030304" pitchFamily="18" charset="0"/>
            </a:rPr>
            <a:t>- Manjinskim dioničarima pripada </a:t>
          </a:r>
          <a:r>
            <a:rPr lang="hr-HR" sz="1200" b="1" kern="1200" dirty="0" smtClean="0">
              <a:latin typeface="Book Antiqua" panose="02040602050305030304" pitchFamily="18" charset="0"/>
            </a:rPr>
            <a:t>10-15%</a:t>
          </a:r>
          <a:r>
            <a:rPr lang="hr-HR" sz="1200" kern="1200" dirty="0" smtClean="0">
              <a:latin typeface="Book Antiqua" panose="02040602050305030304" pitchFamily="18" charset="0"/>
            </a:rPr>
            <a:t> udjela u vlasništvu novog Agrokora (a trenutno se bespravno otima)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latin typeface="Book Antiqua" panose="02040602050305030304" pitchFamily="18" charset="0"/>
            </a:rPr>
            <a:t>- Značajan rizik sudskih sporova</a:t>
          </a:r>
          <a:endParaRPr lang="hr-HR" sz="1200" kern="1200" dirty="0">
            <a:latin typeface="Book Antiqua" panose="02040602050305030304" pitchFamily="18" charset="0"/>
          </a:endParaRPr>
        </a:p>
      </dsp:txBody>
      <dsp:txXfrm rot="-5400000">
        <a:off x="4112333" y="1013609"/>
        <a:ext cx="2024944" cy="3391991"/>
      </dsp:txXfrm>
    </dsp:sp>
    <dsp:sp modelId="{7EED8588-0ED6-4FCE-BDF6-093C32563C1E}">
      <dsp:nvSpPr>
        <dsp:cNvPr id="0" name=""/>
        <dsp:cNvSpPr/>
      </dsp:nvSpPr>
      <dsp:spPr>
        <a:xfrm>
          <a:off x="2951004" y="0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37810-6E0E-4A8C-9391-6863C6F5047C}">
      <dsp:nvSpPr>
        <dsp:cNvPr id="0" name=""/>
        <dsp:cNvSpPr/>
      </dsp:nvSpPr>
      <dsp:spPr>
        <a:xfrm rot="10800000">
          <a:off x="2951004" y="3193220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0726F-1B2E-4971-9918-C83FA54E6FAE}">
      <dsp:nvSpPr>
        <dsp:cNvPr id="0" name=""/>
        <dsp:cNvSpPr/>
      </dsp:nvSpPr>
      <dsp:spPr>
        <a:xfrm>
          <a:off x="0" y="0"/>
          <a:ext cx="64008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54A9E-2568-4783-8C9F-8BDA57758E3A}">
      <dsp:nvSpPr>
        <dsp:cNvPr id="0" name=""/>
        <dsp:cNvSpPr/>
      </dsp:nvSpPr>
      <dsp:spPr>
        <a:xfrm flipH="1">
          <a:off x="0" y="2645"/>
          <a:ext cx="35259" cy="5413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>
              <a:latin typeface="Book Antiqua" panose="02040602050305030304" pitchFamily="18" charset="0"/>
            </a:rPr>
            <a:t> </a:t>
          </a:r>
          <a:endParaRPr lang="hr-HR" sz="2100" kern="1200" dirty="0">
            <a:latin typeface="Book Antiqua" panose="02040602050305030304" pitchFamily="18" charset="0"/>
          </a:endParaRPr>
        </a:p>
      </dsp:txBody>
      <dsp:txXfrm>
        <a:off x="0" y="2645"/>
        <a:ext cx="35259" cy="5413375"/>
      </dsp:txXfrm>
    </dsp:sp>
    <dsp:sp modelId="{73467E8E-F712-4122-8C09-ADAEDDC1B347}">
      <dsp:nvSpPr>
        <dsp:cNvPr id="0" name=""/>
        <dsp:cNvSpPr/>
      </dsp:nvSpPr>
      <dsp:spPr>
        <a:xfrm>
          <a:off x="129302" y="34662"/>
          <a:ext cx="4921584" cy="640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cap="small" baseline="0" dirty="0" smtClean="0">
              <a:solidFill>
                <a:schemeClr val="accent4"/>
              </a:solidFill>
              <a:latin typeface="Book Antiqua" panose="02040602050305030304" pitchFamily="18" charset="0"/>
            </a:rPr>
            <a:t>Plan udruge</a:t>
          </a:r>
          <a:endParaRPr lang="hr-HR" sz="2800" b="1" kern="1200" cap="small" baseline="0" dirty="0">
            <a:solidFill>
              <a:schemeClr val="accent4"/>
            </a:solidFill>
            <a:latin typeface="Book Antiqua" panose="02040602050305030304" pitchFamily="18" charset="0"/>
          </a:endParaRPr>
        </a:p>
      </dsp:txBody>
      <dsp:txXfrm>
        <a:off x="129302" y="34662"/>
        <a:ext cx="4921584" cy="640327"/>
      </dsp:txXfrm>
    </dsp:sp>
    <dsp:sp modelId="{1BF325A3-77AE-48E5-9AD6-1D3FAF09E7DB}">
      <dsp:nvSpPr>
        <dsp:cNvPr id="0" name=""/>
        <dsp:cNvSpPr/>
      </dsp:nvSpPr>
      <dsp:spPr>
        <a:xfrm>
          <a:off x="35259" y="674989"/>
          <a:ext cx="50156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698C1-D522-4623-BE99-55309F725FE7}">
      <dsp:nvSpPr>
        <dsp:cNvPr id="0" name=""/>
        <dsp:cNvSpPr/>
      </dsp:nvSpPr>
      <dsp:spPr>
        <a:xfrm>
          <a:off x="129302" y="707005"/>
          <a:ext cx="6072054" cy="640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>
              <a:latin typeface="Book Antiqua" panose="02040602050305030304" pitchFamily="18" charset="0"/>
            </a:rPr>
            <a:t>Domaća „pamet” &amp; kapital</a:t>
          </a:r>
        </a:p>
      </dsp:txBody>
      <dsp:txXfrm>
        <a:off x="129302" y="707005"/>
        <a:ext cx="6072054" cy="640327"/>
      </dsp:txXfrm>
    </dsp:sp>
    <dsp:sp modelId="{C7F0EE99-C179-4B2E-84C1-0074460E959F}">
      <dsp:nvSpPr>
        <dsp:cNvPr id="0" name=""/>
        <dsp:cNvSpPr/>
      </dsp:nvSpPr>
      <dsp:spPr>
        <a:xfrm>
          <a:off x="35259" y="1347333"/>
          <a:ext cx="50156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0D038-1D1E-4BB2-B93F-B7855AFEDA2C}">
      <dsp:nvSpPr>
        <dsp:cNvPr id="0" name=""/>
        <dsp:cNvSpPr/>
      </dsp:nvSpPr>
      <dsp:spPr>
        <a:xfrm>
          <a:off x="129302" y="1379349"/>
          <a:ext cx="6002167" cy="640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>
              <a:latin typeface="Book Antiqua" panose="02040602050305030304" pitchFamily="18" charset="0"/>
            </a:rPr>
            <a:t>Udjeli „strvinara” </a:t>
          </a:r>
          <a:r>
            <a:rPr lang="hr-HR" sz="2100" kern="1200" smtClean="0">
              <a:latin typeface="Book Antiqua" panose="02040602050305030304" pitchFamily="18" charset="0"/>
            </a:rPr>
            <a:t>se refinanciraju</a:t>
          </a:r>
          <a:endParaRPr lang="hr-HR" sz="2100" kern="1200" dirty="0" smtClean="0">
            <a:latin typeface="Book Antiqua" panose="02040602050305030304" pitchFamily="18" charset="0"/>
          </a:endParaRPr>
        </a:p>
      </dsp:txBody>
      <dsp:txXfrm>
        <a:off x="129302" y="1379349"/>
        <a:ext cx="6002167" cy="640327"/>
      </dsp:txXfrm>
    </dsp:sp>
    <dsp:sp modelId="{0DC3645F-1FC1-4049-9537-4FDB2130DF9E}">
      <dsp:nvSpPr>
        <dsp:cNvPr id="0" name=""/>
        <dsp:cNvSpPr/>
      </dsp:nvSpPr>
      <dsp:spPr>
        <a:xfrm>
          <a:off x="35259" y="2019676"/>
          <a:ext cx="50156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B6203-68EE-4358-8610-F09F2B189B47}">
      <dsp:nvSpPr>
        <dsp:cNvPr id="0" name=""/>
        <dsp:cNvSpPr/>
      </dsp:nvSpPr>
      <dsp:spPr>
        <a:xfrm>
          <a:off x="129302" y="2051692"/>
          <a:ext cx="6269557" cy="640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latin typeface="Book Antiqua" panose="02040602050305030304" pitchFamily="18" charset="0"/>
            </a:rPr>
            <a:t>RH resursi ostaju u RH</a:t>
          </a:r>
          <a:endParaRPr lang="hr-HR" sz="1900" kern="1200" dirty="0" smtClean="0">
            <a:latin typeface="Book Antiqua" panose="02040602050305030304" pitchFamily="18" charset="0"/>
          </a:endParaRPr>
        </a:p>
      </dsp:txBody>
      <dsp:txXfrm>
        <a:off x="129302" y="2051692"/>
        <a:ext cx="6269557" cy="640327"/>
      </dsp:txXfrm>
    </dsp:sp>
    <dsp:sp modelId="{1047DD70-B7B6-4775-B786-86DEA28D7724}">
      <dsp:nvSpPr>
        <dsp:cNvPr id="0" name=""/>
        <dsp:cNvSpPr/>
      </dsp:nvSpPr>
      <dsp:spPr>
        <a:xfrm>
          <a:off x="35259" y="2692020"/>
          <a:ext cx="50156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874B5-829C-4EA9-8C32-D1A92B17A2AF}">
      <dsp:nvSpPr>
        <dsp:cNvPr id="0" name=""/>
        <dsp:cNvSpPr/>
      </dsp:nvSpPr>
      <dsp:spPr>
        <a:xfrm>
          <a:off x="129302" y="2724036"/>
          <a:ext cx="4921584" cy="640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>
              <a:latin typeface="Book Antiqua" panose="02040602050305030304" pitchFamily="18" charset="0"/>
            </a:rPr>
            <a:t>Pravična distribucija vrijednosti</a:t>
          </a:r>
        </a:p>
      </dsp:txBody>
      <dsp:txXfrm>
        <a:off x="129302" y="2724036"/>
        <a:ext cx="4921584" cy="640327"/>
      </dsp:txXfrm>
    </dsp:sp>
    <dsp:sp modelId="{B68868E4-6548-4557-8F5A-C64052C88848}">
      <dsp:nvSpPr>
        <dsp:cNvPr id="0" name=""/>
        <dsp:cNvSpPr/>
      </dsp:nvSpPr>
      <dsp:spPr>
        <a:xfrm>
          <a:off x="35259" y="3364363"/>
          <a:ext cx="50156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6398E-D174-408E-8567-157F223F15B5}">
      <dsp:nvSpPr>
        <dsp:cNvPr id="0" name=""/>
        <dsp:cNvSpPr/>
      </dsp:nvSpPr>
      <dsp:spPr>
        <a:xfrm>
          <a:off x="129302" y="3396380"/>
          <a:ext cx="5811653" cy="640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Book Antiqua" panose="02040602050305030304" pitchFamily="18" charset="0"/>
            </a:rPr>
            <a:t>Dugoročno zadržavanje proizvodnje, zaposlenosti i rast vrijednosti kompanija</a:t>
          </a:r>
        </a:p>
      </dsp:txBody>
      <dsp:txXfrm>
        <a:off x="129302" y="3396380"/>
        <a:ext cx="5811653" cy="640327"/>
      </dsp:txXfrm>
    </dsp:sp>
    <dsp:sp modelId="{71394E18-716F-483E-B058-78ED3BC8076A}">
      <dsp:nvSpPr>
        <dsp:cNvPr id="0" name=""/>
        <dsp:cNvSpPr/>
      </dsp:nvSpPr>
      <dsp:spPr>
        <a:xfrm>
          <a:off x="35259" y="4036707"/>
          <a:ext cx="50156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8CEA3-97D8-4BD6-A1A0-1FE23943763F}">
      <dsp:nvSpPr>
        <dsp:cNvPr id="0" name=""/>
        <dsp:cNvSpPr/>
      </dsp:nvSpPr>
      <dsp:spPr>
        <a:xfrm>
          <a:off x="129302" y="4068723"/>
          <a:ext cx="6255924" cy="640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>
              <a:latin typeface="Book Antiqua" panose="02040602050305030304" pitchFamily="18" charset="0"/>
            </a:rPr>
            <a:t>Ravnomjerno raspoređuje troškove restrukturiranja</a:t>
          </a:r>
        </a:p>
      </dsp:txBody>
      <dsp:txXfrm>
        <a:off x="129302" y="4068723"/>
        <a:ext cx="6255924" cy="640327"/>
      </dsp:txXfrm>
    </dsp:sp>
    <dsp:sp modelId="{48301725-6A27-49BC-808D-F702AE9E0F9B}">
      <dsp:nvSpPr>
        <dsp:cNvPr id="0" name=""/>
        <dsp:cNvSpPr/>
      </dsp:nvSpPr>
      <dsp:spPr>
        <a:xfrm>
          <a:off x="35259" y="4709051"/>
          <a:ext cx="50156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DD121-F199-4CAA-B9EF-87B38CC62E81}">
      <dsp:nvSpPr>
        <dsp:cNvPr id="0" name=""/>
        <dsp:cNvSpPr/>
      </dsp:nvSpPr>
      <dsp:spPr>
        <a:xfrm>
          <a:off x="129302" y="4741067"/>
          <a:ext cx="4921584" cy="640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>
              <a:latin typeface="Book Antiqua" panose="02040602050305030304" pitchFamily="18" charset="0"/>
            </a:rPr>
            <a:t>Razvija domaće tržište kapitala</a:t>
          </a:r>
        </a:p>
      </dsp:txBody>
      <dsp:txXfrm>
        <a:off x="129302" y="4741067"/>
        <a:ext cx="4921584" cy="640327"/>
      </dsp:txXfrm>
    </dsp:sp>
    <dsp:sp modelId="{6722A3EE-F4E2-4537-BE54-C8FC0A85FF17}">
      <dsp:nvSpPr>
        <dsp:cNvPr id="0" name=""/>
        <dsp:cNvSpPr/>
      </dsp:nvSpPr>
      <dsp:spPr>
        <a:xfrm>
          <a:off x="35259" y="5381394"/>
          <a:ext cx="50156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0726F-1B2E-4971-9918-C83FA54E6FAE}">
      <dsp:nvSpPr>
        <dsp:cNvPr id="0" name=""/>
        <dsp:cNvSpPr/>
      </dsp:nvSpPr>
      <dsp:spPr>
        <a:xfrm>
          <a:off x="0" y="0"/>
          <a:ext cx="57961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54A9E-2568-4783-8C9F-8BDA57758E3A}">
      <dsp:nvSpPr>
        <dsp:cNvPr id="0" name=""/>
        <dsp:cNvSpPr/>
      </dsp:nvSpPr>
      <dsp:spPr>
        <a:xfrm flipH="1">
          <a:off x="0" y="0"/>
          <a:ext cx="32597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500" kern="1200" dirty="0" smtClean="0">
              <a:latin typeface="Book Antiqua" panose="02040602050305030304" pitchFamily="18" charset="0"/>
            </a:rPr>
            <a:t> </a:t>
          </a:r>
          <a:endParaRPr lang="hr-HR" sz="6500" kern="1200" dirty="0">
            <a:latin typeface="Book Antiqua" panose="02040602050305030304" pitchFamily="18" charset="0"/>
          </a:endParaRPr>
        </a:p>
      </dsp:txBody>
      <dsp:txXfrm>
        <a:off x="0" y="0"/>
        <a:ext cx="32597" cy="5418667"/>
      </dsp:txXfrm>
    </dsp:sp>
    <dsp:sp modelId="{73467E8E-F712-4122-8C09-ADAEDDC1B347}">
      <dsp:nvSpPr>
        <dsp:cNvPr id="0" name=""/>
        <dsp:cNvSpPr/>
      </dsp:nvSpPr>
      <dsp:spPr>
        <a:xfrm>
          <a:off x="119539" y="32047"/>
          <a:ext cx="4549982" cy="64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cap="small" baseline="0" dirty="0" err="1" smtClean="0">
              <a:solidFill>
                <a:schemeClr val="accent1"/>
              </a:solidFill>
              <a:latin typeface="Book Antiqua" panose="02040602050305030304" pitchFamily="18" charset="0"/>
            </a:rPr>
            <a:t>Ramljakov</a:t>
          </a:r>
          <a:r>
            <a:rPr lang="hr-HR" sz="2800" b="1" kern="1200" cap="small" baseline="0" dirty="0" smtClean="0">
              <a:solidFill>
                <a:schemeClr val="accent1"/>
              </a:solidFill>
              <a:latin typeface="Book Antiqua" panose="02040602050305030304" pitchFamily="18" charset="0"/>
            </a:rPr>
            <a:t> plan</a:t>
          </a:r>
          <a:endParaRPr lang="hr-HR" sz="2800" b="1" kern="1200" cap="small" baseline="0" dirty="0">
            <a:solidFill>
              <a:schemeClr val="accent1"/>
            </a:solidFill>
            <a:latin typeface="Book Antiqua" panose="02040602050305030304" pitchFamily="18" charset="0"/>
          </a:endParaRPr>
        </a:p>
      </dsp:txBody>
      <dsp:txXfrm>
        <a:off x="119539" y="32047"/>
        <a:ext cx="4549982" cy="640953"/>
      </dsp:txXfrm>
    </dsp:sp>
    <dsp:sp modelId="{1BF325A3-77AE-48E5-9AD6-1D3FAF09E7DB}">
      <dsp:nvSpPr>
        <dsp:cNvPr id="0" name=""/>
        <dsp:cNvSpPr/>
      </dsp:nvSpPr>
      <dsp:spPr>
        <a:xfrm>
          <a:off x="32597" y="673000"/>
          <a:ext cx="4636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698C1-D522-4623-BE99-55309F725FE7}">
      <dsp:nvSpPr>
        <dsp:cNvPr id="0" name=""/>
        <dsp:cNvSpPr/>
      </dsp:nvSpPr>
      <dsp:spPr>
        <a:xfrm>
          <a:off x="119539" y="705048"/>
          <a:ext cx="4549982" cy="64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>
              <a:latin typeface="Book Antiqua" panose="02040602050305030304" pitchFamily="18" charset="0"/>
            </a:rPr>
            <a:t>Prosječni otpisi dobavljačima 70%</a:t>
          </a:r>
          <a:endParaRPr lang="hr-HR" sz="1700" kern="1200" dirty="0">
            <a:latin typeface="Book Antiqua" panose="02040602050305030304" pitchFamily="18" charset="0"/>
          </a:endParaRPr>
        </a:p>
      </dsp:txBody>
      <dsp:txXfrm>
        <a:off x="119539" y="705048"/>
        <a:ext cx="4549982" cy="640953"/>
      </dsp:txXfrm>
    </dsp:sp>
    <dsp:sp modelId="{C7F0EE99-C179-4B2E-84C1-0074460E959F}">
      <dsp:nvSpPr>
        <dsp:cNvPr id="0" name=""/>
        <dsp:cNvSpPr/>
      </dsp:nvSpPr>
      <dsp:spPr>
        <a:xfrm>
          <a:off x="32597" y="1346001"/>
          <a:ext cx="4636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08485-8B26-4C12-AA93-38D67A96CEE1}">
      <dsp:nvSpPr>
        <dsp:cNvPr id="0" name=""/>
        <dsp:cNvSpPr/>
      </dsp:nvSpPr>
      <dsp:spPr>
        <a:xfrm>
          <a:off x="119539" y="1378049"/>
          <a:ext cx="4549982" cy="64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>
              <a:latin typeface="Book Antiqua" panose="02040602050305030304" pitchFamily="18" charset="0"/>
            </a:rPr>
            <a:t>Temeljen na </a:t>
          </a:r>
          <a:r>
            <a:rPr lang="hr-HR" sz="1700" kern="1200" dirty="0" err="1" smtClean="0">
              <a:latin typeface="Book Antiqua" panose="02040602050305030304" pitchFamily="18" charset="0"/>
            </a:rPr>
            <a:t>knjigovod</a:t>
          </a:r>
          <a:r>
            <a:rPr lang="hr-HR" sz="1700" kern="1200" dirty="0" smtClean="0">
              <a:latin typeface="Book Antiqua" panose="02040602050305030304" pitchFamily="18" charset="0"/>
            </a:rPr>
            <a:t>.  (likvidacijskoj) vrij. imovine</a:t>
          </a:r>
          <a:endParaRPr lang="hr-HR" sz="1700" kern="1200" dirty="0">
            <a:latin typeface="Book Antiqua" panose="02040602050305030304" pitchFamily="18" charset="0"/>
          </a:endParaRPr>
        </a:p>
      </dsp:txBody>
      <dsp:txXfrm>
        <a:off x="119539" y="1378049"/>
        <a:ext cx="4549982" cy="640953"/>
      </dsp:txXfrm>
    </dsp:sp>
    <dsp:sp modelId="{1BE9F90C-2AEE-40B3-AB2D-79ED5A2EDC79}">
      <dsp:nvSpPr>
        <dsp:cNvPr id="0" name=""/>
        <dsp:cNvSpPr/>
      </dsp:nvSpPr>
      <dsp:spPr>
        <a:xfrm>
          <a:off x="32597" y="2019002"/>
          <a:ext cx="4636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F9884-B8BE-402F-B585-8764386685CF}">
      <dsp:nvSpPr>
        <dsp:cNvPr id="0" name=""/>
        <dsp:cNvSpPr/>
      </dsp:nvSpPr>
      <dsp:spPr>
        <a:xfrm>
          <a:off x="119539" y="2051050"/>
          <a:ext cx="4549982" cy="64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>
              <a:latin typeface="Book Antiqua" panose="02040602050305030304" pitchFamily="18" charset="0"/>
            </a:rPr>
            <a:t>Dobavljači se namiruju vlasništvom „novog Agrokora”</a:t>
          </a:r>
          <a:endParaRPr lang="hr-HR" sz="1700" kern="1200" dirty="0">
            <a:latin typeface="Book Antiqua" panose="02040602050305030304" pitchFamily="18" charset="0"/>
          </a:endParaRPr>
        </a:p>
      </dsp:txBody>
      <dsp:txXfrm>
        <a:off x="119539" y="2051050"/>
        <a:ext cx="4549982" cy="640953"/>
      </dsp:txXfrm>
    </dsp:sp>
    <dsp:sp modelId="{03351FF1-2885-44CD-8383-EEF33FE89AB6}">
      <dsp:nvSpPr>
        <dsp:cNvPr id="0" name=""/>
        <dsp:cNvSpPr/>
      </dsp:nvSpPr>
      <dsp:spPr>
        <a:xfrm>
          <a:off x="32597" y="2692003"/>
          <a:ext cx="4636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9C7D8-44D7-4BF9-86C2-0496A7BF66AE}">
      <dsp:nvSpPr>
        <dsp:cNvPr id="0" name=""/>
        <dsp:cNvSpPr/>
      </dsp:nvSpPr>
      <dsp:spPr>
        <a:xfrm>
          <a:off x="119539" y="2724050"/>
          <a:ext cx="4549982" cy="64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>
              <a:latin typeface="Book Antiqua" panose="02040602050305030304" pitchFamily="18" charset="0"/>
            </a:rPr>
            <a:t>Neusklađen s pravnom stečevinom EU</a:t>
          </a:r>
          <a:endParaRPr lang="hr-HR" sz="1700" kern="1200" dirty="0">
            <a:latin typeface="Book Antiqua" panose="02040602050305030304" pitchFamily="18" charset="0"/>
          </a:endParaRPr>
        </a:p>
      </dsp:txBody>
      <dsp:txXfrm>
        <a:off x="119539" y="2724050"/>
        <a:ext cx="4549982" cy="640953"/>
      </dsp:txXfrm>
    </dsp:sp>
    <dsp:sp modelId="{235E2B32-D68D-4CC2-96B0-D70777B50F01}">
      <dsp:nvSpPr>
        <dsp:cNvPr id="0" name=""/>
        <dsp:cNvSpPr/>
      </dsp:nvSpPr>
      <dsp:spPr>
        <a:xfrm>
          <a:off x="32597" y="3365004"/>
          <a:ext cx="4636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E9F55-3BAC-4304-B2FC-F7925B36B844}">
      <dsp:nvSpPr>
        <dsp:cNvPr id="0" name=""/>
        <dsp:cNvSpPr/>
      </dsp:nvSpPr>
      <dsp:spPr>
        <a:xfrm>
          <a:off x="119539" y="3397051"/>
          <a:ext cx="4549982" cy="64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>
              <a:latin typeface="Book Antiqua" panose="02040602050305030304" pitchFamily="18" charset="0"/>
            </a:rPr>
            <a:t>„novi Agrokor” u Nizozemskoj</a:t>
          </a:r>
          <a:endParaRPr lang="hr-HR" sz="1700" kern="1200" dirty="0">
            <a:latin typeface="Book Antiqua" panose="02040602050305030304" pitchFamily="18" charset="0"/>
          </a:endParaRPr>
        </a:p>
      </dsp:txBody>
      <dsp:txXfrm>
        <a:off x="119539" y="3397051"/>
        <a:ext cx="4549982" cy="640953"/>
      </dsp:txXfrm>
    </dsp:sp>
    <dsp:sp modelId="{F70CDE8A-D54F-4F1B-B8FA-84C0D2E663E0}">
      <dsp:nvSpPr>
        <dsp:cNvPr id="0" name=""/>
        <dsp:cNvSpPr/>
      </dsp:nvSpPr>
      <dsp:spPr>
        <a:xfrm>
          <a:off x="32597" y="4038004"/>
          <a:ext cx="4636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B5073-D986-4D34-A485-B84E81C12DBF}">
      <dsp:nvSpPr>
        <dsp:cNvPr id="0" name=""/>
        <dsp:cNvSpPr/>
      </dsp:nvSpPr>
      <dsp:spPr>
        <a:xfrm>
          <a:off x="119539" y="4070052"/>
          <a:ext cx="4549982" cy="64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>
              <a:latin typeface="Book Antiqua" panose="02040602050305030304" pitchFamily="18" charset="0"/>
            </a:rPr>
            <a:t>U restrukturiranje matice „uvlače se” zdrave i likvidne tvrtke</a:t>
          </a:r>
          <a:endParaRPr lang="hr-HR" sz="1700" kern="1200" dirty="0">
            <a:latin typeface="Book Antiqua" panose="02040602050305030304" pitchFamily="18" charset="0"/>
          </a:endParaRPr>
        </a:p>
      </dsp:txBody>
      <dsp:txXfrm>
        <a:off x="119539" y="4070052"/>
        <a:ext cx="4549982" cy="640953"/>
      </dsp:txXfrm>
    </dsp:sp>
    <dsp:sp modelId="{48219D94-D9F8-4F59-B482-07752AB2F7F1}">
      <dsp:nvSpPr>
        <dsp:cNvPr id="0" name=""/>
        <dsp:cNvSpPr/>
      </dsp:nvSpPr>
      <dsp:spPr>
        <a:xfrm>
          <a:off x="32597" y="4711005"/>
          <a:ext cx="4636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D5D71-87FE-4C0A-940F-8EB7513A95BD}">
      <dsp:nvSpPr>
        <dsp:cNvPr id="0" name=""/>
        <dsp:cNvSpPr/>
      </dsp:nvSpPr>
      <dsp:spPr>
        <a:xfrm>
          <a:off x="119539" y="4743053"/>
          <a:ext cx="4549982" cy="64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>
              <a:latin typeface="Book Antiqua" panose="02040602050305030304" pitchFamily="18" charset="0"/>
            </a:rPr>
            <a:t>Neusklađen s ciljem donošenja LEX-a</a:t>
          </a:r>
          <a:endParaRPr lang="hr-HR" sz="1700" kern="1200" dirty="0">
            <a:latin typeface="Book Antiqua" panose="02040602050305030304" pitchFamily="18" charset="0"/>
          </a:endParaRPr>
        </a:p>
      </dsp:txBody>
      <dsp:txXfrm>
        <a:off x="119539" y="4743053"/>
        <a:ext cx="4549982" cy="640953"/>
      </dsp:txXfrm>
    </dsp:sp>
    <dsp:sp modelId="{0FA8E5E7-60A8-4A12-8C98-C0F4F1E738B7}">
      <dsp:nvSpPr>
        <dsp:cNvPr id="0" name=""/>
        <dsp:cNvSpPr/>
      </dsp:nvSpPr>
      <dsp:spPr>
        <a:xfrm>
          <a:off x="32597" y="5384006"/>
          <a:ext cx="4636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0726F-1B2E-4971-9918-C83FA54E6FAE}">
      <dsp:nvSpPr>
        <dsp:cNvPr id="0" name=""/>
        <dsp:cNvSpPr/>
      </dsp:nvSpPr>
      <dsp:spPr>
        <a:xfrm>
          <a:off x="0" y="0"/>
          <a:ext cx="64008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54A9E-2568-4783-8C9F-8BDA57758E3A}">
      <dsp:nvSpPr>
        <dsp:cNvPr id="0" name=""/>
        <dsp:cNvSpPr/>
      </dsp:nvSpPr>
      <dsp:spPr>
        <a:xfrm flipH="1">
          <a:off x="0" y="2645"/>
          <a:ext cx="35259" cy="5413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>
              <a:latin typeface="Book Antiqua" panose="02040602050305030304" pitchFamily="18" charset="0"/>
            </a:rPr>
            <a:t> </a:t>
          </a:r>
          <a:endParaRPr lang="hr-HR" sz="2100" kern="1200" dirty="0">
            <a:latin typeface="Book Antiqua" panose="02040602050305030304" pitchFamily="18" charset="0"/>
          </a:endParaRPr>
        </a:p>
      </dsp:txBody>
      <dsp:txXfrm>
        <a:off x="0" y="2645"/>
        <a:ext cx="35259" cy="5413375"/>
      </dsp:txXfrm>
    </dsp:sp>
    <dsp:sp modelId="{73467E8E-F712-4122-8C09-ADAEDDC1B347}">
      <dsp:nvSpPr>
        <dsp:cNvPr id="0" name=""/>
        <dsp:cNvSpPr/>
      </dsp:nvSpPr>
      <dsp:spPr>
        <a:xfrm>
          <a:off x="129302" y="34662"/>
          <a:ext cx="4921584" cy="640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cap="small" baseline="0" dirty="0" smtClean="0">
              <a:solidFill>
                <a:schemeClr val="accent4"/>
              </a:solidFill>
              <a:latin typeface="Book Antiqua" panose="02040602050305030304" pitchFamily="18" charset="0"/>
            </a:rPr>
            <a:t>Plan udruge</a:t>
          </a:r>
          <a:endParaRPr lang="hr-HR" sz="2800" b="1" kern="1200" cap="small" baseline="0" dirty="0">
            <a:solidFill>
              <a:schemeClr val="accent4"/>
            </a:solidFill>
            <a:latin typeface="Book Antiqua" panose="02040602050305030304" pitchFamily="18" charset="0"/>
          </a:endParaRPr>
        </a:p>
      </dsp:txBody>
      <dsp:txXfrm>
        <a:off x="129302" y="34662"/>
        <a:ext cx="4921584" cy="640327"/>
      </dsp:txXfrm>
    </dsp:sp>
    <dsp:sp modelId="{1BF325A3-77AE-48E5-9AD6-1D3FAF09E7DB}">
      <dsp:nvSpPr>
        <dsp:cNvPr id="0" name=""/>
        <dsp:cNvSpPr/>
      </dsp:nvSpPr>
      <dsp:spPr>
        <a:xfrm>
          <a:off x="35259" y="674989"/>
          <a:ext cx="50156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698C1-D522-4623-BE99-55309F725FE7}">
      <dsp:nvSpPr>
        <dsp:cNvPr id="0" name=""/>
        <dsp:cNvSpPr/>
      </dsp:nvSpPr>
      <dsp:spPr>
        <a:xfrm>
          <a:off x="129302" y="707005"/>
          <a:ext cx="6072054" cy="640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>
              <a:latin typeface="Book Antiqua" panose="02040602050305030304" pitchFamily="18" charset="0"/>
            </a:rPr>
            <a:t>Potraživanja dobavljača (bez otpisa) djelomično se pretvaraju u vlasnički udjel Konzuma</a:t>
          </a:r>
        </a:p>
      </dsp:txBody>
      <dsp:txXfrm>
        <a:off x="129302" y="707005"/>
        <a:ext cx="6072054" cy="640327"/>
      </dsp:txXfrm>
    </dsp:sp>
    <dsp:sp modelId="{C7F0EE99-C179-4B2E-84C1-0074460E959F}">
      <dsp:nvSpPr>
        <dsp:cNvPr id="0" name=""/>
        <dsp:cNvSpPr/>
      </dsp:nvSpPr>
      <dsp:spPr>
        <a:xfrm>
          <a:off x="35259" y="1347333"/>
          <a:ext cx="50156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0D038-1D1E-4BB2-B93F-B7855AFEDA2C}">
      <dsp:nvSpPr>
        <dsp:cNvPr id="0" name=""/>
        <dsp:cNvSpPr/>
      </dsp:nvSpPr>
      <dsp:spPr>
        <a:xfrm>
          <a:off x="129302" y="1379349"/>
          <a:ext cx="5830699" cy="640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>
              <a:latin typeface="Book Antiqua" panose="02040602050305030304" pitchFamily="18" charset="0"/>
            </a:rPr>
            <a:t>Temeljen na fer vrijednostima imovine </a:t>
          </a:r>
        </a:p>
      </dsp:txBody>
      <dsp:txXfrm>
        <a:off x="129302" y="1379349"/>
        <a:ext cx="5830699" cy="640327"/>
      </dsp:txXfrm>
    </dsp:sp>
    <dsp:sp modelId="{0DC3645F-1FC1-4049-9537-4FDB2130DF9E}">
      <dsp:nvSpPr>
        <dsp:cNvPr id="0" name=""/>
        <dsp:cNvSpPr/>
      </dsp:nvSpPr>
      <dsp:spPr>
        <a:xfrm>
          <a:off x="35259" y="2019676"/>
          <a:ext cx="50156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B6203-68EE-4358-8610-F09F2B189B47}">
      <dsp:nvSpPr>
        <dsp:cNvPr id="0" name=""/>
        <dsp:cNvSpPr/>
      </dsp:nvSpPr>
      <dsp:spPr>
        <a:xfrm>
          <a:off x="129302" y="2051692"/>
          <a:ext cx="6269557" cy="640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smtClean="0">
              <a:latin typeface="Book Antiqua" panose="02040602050305030304" pitchFamily="18" charset="0"/>
            </a:rPr>
            <a:t>Konzum kontroliraju dobavljači</a:t>
          </a:r>
          <a:endParaRPr lang="hr-HR" sz="1900" kern="1200" dirty="0" smtClean="0">
            <a:latin typeface="Book Antiqua" panose="02040602050305030304" pitchFamily="18" charset="0"/>
          </a:endParaRPr>
        </a:p>
      </dsp:txBody>
      <dsp:txXfrm>
        <a:off x="129302" y="2051692"/>
        <a:ext cx="6269557" cy="640327"/>
      </dsp:txXfrm>
    </dsp:sp>
    <dsp:sp modelId="{1047DD70-B7B6-4775-B786-86DEA28D7724}">
      <dsp:nvSpPr>
        <dsp:cNvPr id="0" name=""/>
        <dsp:cNvSpPr/>
      </dsp:nvSpPr>
      <dsp:spPr>
        <a:xfrm>
          <a:off x="35259" y="2692020"/>
          <a:ext cx="50156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874B5-829C-4EA9-8C32-D1A92B17A2AF}">
      <dsp:nvSpPr>
        <dsp:cNvPr id="0" name=""/>
        <dsp:cNvSpPr/>
      </dsp:nvSpPr>
      <dsp:spPr>
        <a:xfrm>
          <a:off x="129302" y="2724036"/>
          <a:ext cx="4921584" cy="640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>
              <a:latin typeface="Book Antiqua" panose="02040602050305030304" pitchFamily="18" charset="0"/>
            </a:rPr>
            <a:t>Usklađen s pravnom stečevinom EU</a:t>
          </a:r>
        </a:p>
      </dsp:txBody>
      <dsp:txXfrm>
        <a:off x="129302" y="2724036"/>
        <a:ext cx="4921584" cy="640327"/>
      </dsp:txXfrm>
    </dsp:sp>
    <dsp:sp modelId="{B68868E4-6548-4557-8F5A-C64052C88848}">
      <dsp:nvSpPr>
        <dsp:cNvPr id="0" name=""/>
        <dsp:cNvSpPr/>
      </dsp:nvSpPr>
      <dsp:spPr>
        <a:xfrm>
          <a:off x="35259" y="3364363"/>
          <a:ext cx="50156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6398E-D174-408E-8567-157F223F15B5}">
      <dsp:nvSpPr>
        <dsp:cNvPr id="0" name=""/>
        <dsp:cNvSpPr/>
      </dsp:nvSpPr>
      <dsp:spPr>
        <a:xfrm>
          <a:off x="129302" y="3396380"/>
          <a:ext cx="4921584" cy="640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>
              <a:latin typeface="Book Antiqua" panose="02040602050305030304" pitchFamily="18" charset="0"/>
            </a:rPr>
            <a:t>restrukturirani </a:t>
          </a:r>
          <a:r>
            <a:rPr lang="hr-HR" sz="2100" kern="1200" dirty="0" smtClean="0">
              <a:latin typeface="Book Antiqua" panose="02040602050305030304" pitchFamily="18" charset="0"/>
            </a:rPr>
            <a:t>u RH na ZSE</a:t>
          </a:r>
        </a:p>
      </dsp:txBody>
      <dsp:txXfrm>
        <a:off x="129302" y="3396380"/>
        <a:ext cx="4921584" cy="640327"/>
      </dsp:txXfrm>
    </dsp:sp>
    <dsp:sp modelId="{71394E18-716F-483E-B058-78ED3BC8076A}">
      <dsp:nvSpPr>
        <dsp:cNvPr id="0" name=""/>
        <dsp:cNvSpPr/>
      </dsp:nvSpPr>
      <dsp:spPr>
        <a:xfrm>
          <a:off x="35259" y="4036707"/>
          <a:ext cx="50156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8CEA3-97D8-4BD6-A1A0-1FE23943763F}">
      <dsp:nvSpPr>
        <dsp:cNvPr id="0" name=""/>
        <dsp:cNvSpPr/>
      </dsp:nvSpPr>
      <dsp:spPr>
        <a:xfrm>
          <a:off x="129302" y="4068723"/>
          <a:ext cx="6115610" cy="640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>
              <a:latin typeface="Book Antiqua" panose="02040602050305030304" pitchFamily="18" charset="0"/>
            </a:rPr>
            <a:t>Restrukturiraju se samo tvrtke sa </a:t>
          </a:r>
          <a:r>
            <a:rPr lang="hr-HR" sz="2100" kern="1200" dirty="0" err="1" smtClean="0">
              <a:latin typeface="Book Antiqua" panose="02040602050305030304" pitchFamily="18" charset="0"/>
            </a:rPr>
            <a:t>neg</a:t>
          </a:r>
          <a:r>
            <a:rPr lang="hr-HR" sz="2100" kern="1200" dirty="0" smtClean="0">
              <a:latin typeface="Book Antiqua" panose="02040602050305030304" pitchFamily="18" charset="0"/>
            </a:rPr>
            <a:t>. kapitalom</a:t>
          </a:r>
        </a:p>
      </dsp:txBody>
      <dsp:txXfrm>
        <a:off x="129302" y="4068723"/>
        <a:ext cx="6115610" cy="640327"/>
      </dsp:txXfrm>
    </dsp:sp>
    <dsp:sp modelId="{48301725-6A27-49BC-808D-F702AE9E0F9B}">
      <dsp:nvSpPr>
        <dsp:cNvPr id="0" name=""/>
        <dsp:cNvSpPr/>
      </dsp:nvSpPr>
      <dsp:spPr>
        <a:xfrm>
          <a:off x="35259" y="4709051"/>
          <a:ext cx="50156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DD121-F199-4CAA-B9EF-87B38CC62E81}">
      <dsp:nvSpPr>
        <dsp:cNvPr id="0" name=""/>
        <dsp:cNvSpPr/>
      </dsp:nvSpPr>
      <dsp:spPr>
        <a:xfrm>
          <a:off x="129302" y="4741067"/>
          <a:ext cx="4921584" cy="640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>
              <a:latin typeface="Book Antiqua" panose="02040602050305030304" pitchFamily="18" charset="0"/>
            </a:rPr>
            <a:t>U skladu sa ciljevima LEX-a</a:t>
          </a:r>
        </a:p>
      </dsp:txBody>
      <dsp:txXfrm>
        <a:off x="129302" y="4741067"/>
        <a:ext cx="4921584" cy="640327"/>
      </dsp:txXfrm>
    </dsp:sp>
    <dsp:sp modelId="{6722A3EE-F4E2-4537-BE54-C8FC0A85FF17}">
      <dsp:nvSpPr>
        <dsp:cNvPr id="0" name=""/>
        <dsp:cNvSpPr/>
      </dsp:nvSpPr>
      <dsp:spPr>
        <a:xfrm>
          <a:off x="35259" y="5381394"/>
          <a:ext cx="50156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46658-A7EC-407E-B70A-55FED0C32423}">
      <dsp:nvSpPr>
        <dsp:cNvPr id="0" name=""/>
        <dsp:cNvSpPr/>
      </dsp:nvSpPr>
      <dsp:spPr>
        <a:xfrm>
          <a:off x="6677928" y="3730774"/>
          <a:ext cx="4513309" cy="2121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shade val="50000"/>
              <a:hueOff val="156010"/>
              <a:satOff val="-13534"/>
              <a:lumOff val="51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350" kern="1200" dirty="0" smtClean="0">
              <a:latin typeface="Book Antiqua" pitchFamily="18" charset="0"/>
            </a:rPr>
            <a:t>Portfelj već namijenjen prodaji </a:t>
          </a:r>
          <a:endParaRPr lang="hr-HR" sz="1350" kern="1200" dirty="0">
            <a:latin typeface="Book Antiqua" pitchFamily="18" charset="0"/>
          </a:endParaRP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350" kern="1200" dirty="0" smtClean="0">
              <a:latin typeface="Book Antiqua" pitchFamily="18" charset="0"/>
            </a:rPr>
            <a:t>potrebno razmotriti konačnu strukturu portfelja, npr. uklapa li se Solana Pag u dugoročnu strategiju, obzirom da je namijenjena prodaji ?</a:t>
          </a:r>
          <a:endParaRPr lang="hr-HR" sz="1350" kern="1200" dirty="0">
            <a:latin typeface="Book Antiqua" pitchFamily="18" charset="0"/>
          </a:endParaRPr>
        </a:p>
      </dsp:txBody>
      <dsp:txXfrm>
        <a:off x="8078533" y="4307868"/>
        <a:ext cx="3066092" cy="1498224"/>
      </dsp:txXfrm>
    </dsp:sp>
    <dsp:sp modelId="{226FD3CF-7937-4B95-89D7-B96B471A96C2}">
      <dsp:nvSpPr>
        <dsp:cNvPr id="0" name=""/>
        <dsp:cNvSpPr/>
      </dsp:nvSpPr>
      <dsp:spPr>
        <a:xfrm>
          <a:off x="451464" y="3654855"/>
          <a:ext cx="4486971" cy="2191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shade val="50000"/>
              <a:hueOff val="78005"/>
              <a:satOff val="-6767"/>
              <a:lumOff val="257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350" kern="1200" dirty="0" smtClean="0">
              <a:latin typeface="Book Antiqua" pitchFamily="18" charset="0"/>
            </a:rPr>
            <a:t>Značajne investicije prethodnih godina rezultirale su superiornim prinosima u odnosu na usporediva poljoprivredna društva</a:t>
          </a:r>
          <a:endParaRPr lang="hr-HR" sz="1350" kern="1200" dirty="0">
            <a:latin typeface="Book Antiqua" pitchFamily="18" charset="0"/>
          </a:endParaRP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350" kern="1200" dirty="0" smtClean="0">
              <a:latin typeface="Book Antiqua" pitchFamily="18" charset="0"/>
            </a:rPr>
            <a:t>Potrebno je provesti na pojedinačnoj osnovi financijsko restrukturiranje sukladno kapacitetu servisiranja dugova</a:t>
          </a:r>
          <a:endParaRPr lang="hr-HR" sz="1350" kern="1200" dirty="0">
            <a:latin typeface="Book Antiqua" pitchFamily="18" charset="0"/>
          </a:endParaRP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350" kern="1200" dirty="0" smtClean="0">
              <a:latin typeface="Book Antiqua" pitchFamily="18" charset="0"/>
            </a:rPr>
            <a:t>PIK Vinkovci i </a:t>
          </a:r>
          <a:r>
            <a:rPr lang="hr-HR" sz="1350" kern="1200" dirty="0" err="1" smtClean="0">
              <a:latin typeface="Book Antiqua" pitchFamily="18" charset="0"/>
            </a:rPr>
            <a:t>Agrk</a:t>
          </a:r>
          <a:r>
            <a:rPr lang="hr-HR" sz="1350" kern="1200" dirty="0" smtClean="0">
              <a:latin typeface="Book Antiqua" pitchFamily="18" charset="0"/>
            </a:rPr>
            <a:t>. trgovina (kritični)</a:t>
          </a:r>
          <a:endParaRPr lang="hr-HR" sz="1350" kern="1200" dirty="0">
            <a:latin typeface="Book Antiqua" pitchFamily="18" charset="0"/>
          </a:endParaRPr>
        </a:p>
      </dsp:txBody>
      <dsp:txXfrm>
        <a:off x="499596" y="4250773"/>
        <a:ext cx="3044615" cy="1547095"/>
      </dsp:txXfrm>
    </dsp:sp>
    <dsp:sp modelId="{C9604FBA-BDA5-43CF-999F-4C824FAF0DF4}">
      <dsp:nvSpPr>
        <dsp:cNvPr id="0" name=""/>
        <dsp:cNvSpPr/>
      </dsp:nvSpPr>
      <dsp:spPr>
        <a:xfrm>
          <a:off x="6653678" y="427972"/>
          <a:ext cx="4492051" cy="22214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shade val="50000"/>
              <a:hueOff val="78005"/>
              <a:satOff val="-6767"/>
              <a:lumOff val="257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350" kern="1200" dirty="0" smtClean="0">
              <a:latin typeface="Book Antiqua" pitchFamily="18" charset="0"/>
            </a:rPr>
            <a:t>Najpotentniji sektor grupe</a:t>
          </a:r>
          <a:endParaRPr lang="hr-HR" sz="1350" kern="1200" dirty="0">
            <a:latin typeface="Book Antiqua" pitchFamily="18" charset="0"/>
          </a:endParaRP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350" kern="1200" dirty="0" smtClean="0">
              <a:latin typeface="Book Antiqua" pitchFamily="18" charset="0"/>
            </a:rPr>
            <a:t>U ovom trenutku ima daleko veći kapacitet servisiranja duga nego što ima financijskih obveza</a:t>
          </a:r>
          <a:endParaRPr lang="hr-HR" sz="1350" kern="1200" dirty="0">
            <a:latin typeface="Book Antiqua" pitchFamily="18" charset="0"/>
          </a:endParaRP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350" kern="1200" dirty="0" smtClean="0">
              <a:latin typeface="Book Antiqua" pitchFamily="18" charset="0"/>
            </a:rPr>
            <a:t>Preko 150m € EBITDA se planira u 2018., odnosno 181mln € do 2021.</a:t>
          </a:r>
          <a:endParaRPr lang="hr-HR" sz="1350" kern="1200" dirty="0">
            <a:latin typeface="Book Antiqua" pitchFamily="18" charset="0"/>
          </a:endParaRPr>
        </a:p>
      </dsp:txBody>
      <dsp:txXfrm>
        <a:off x="8050091" y="476770"/>
        <a:ext cx="3046840" cy="1568494"/>
      </dsp:txXfrm>
    </dsp:sp>
    <dsp:sp modelId="{13868CF3-01CC-4C0A-A5B2-5BFCBCAAD9E6}">
      <dsp:nvSpPr>
        <dsp:cNvPr id="0" name=""/>
        <dsp:cNvSpPr/>
      </dsp:nvSpPr>
      <dsp:spPr>
        <a:xfrm>
          <a:off x="498033" y="429234"/>
          <a:ext cx="4655975" cy="23164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350" kern="1200" dirty="0" smtClean="0">
              <a:latin typeface="Book Antiqua" pitchFamily="18" charset="0"/>
            </a:rPr>
            <a:t>Mercator je izvan postupka IU (planira se rasterećenje kroz prodaju imovine prema planu održivosti poslovanja)</a:t>
          </a:r>
          <a:endParaRPr lang="hr-HR" sz="1350" kern="1200" dirty="0">
            <a:latin typeface="Book Antiqua" pitchFamily="18" charset="0"/>
          </a:endParaRP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350" kern="1200" dirty="0" smtClean="0">
              <a:latin typeface="Book Antiqua" pitchFamily="18" charset="0"/>
            </a:rPr>
            <a:t>Konzum prolazi kroz operativno i financijsko restrukturiranje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350" kern="1200" dirty="0" smtClean="0">
              <a:latin typeface="Book Antiqua" pitchFamily="18" charset="0"/>
            </a:rPr>
            <a:t>Tisak: potrebno razmotriti prodaju ili </a:t>
          </a:r>
          <a:r>
            <a:rPr lang="hr-HR" sz="1350" kern="1200" dirty="0" smtClean="0">
              <a:latin typeface="Book Antiqua" pitchFamily="18" charset="0"/>
            </a:rPr>
            <a:t>restrukturiranje – </a:t>
          </a:r>
          <a:r>
            <a:rPr lang="hr-HR" sz="1350" kern="1200" dirty="0" smtClean="0">
              <a:latin typeface="Book Antiqua" pitchFamily="18" charset="0"/>
            </a:rPr>
            <a:t>veliki uteg vertikalni zajam prema Agrokor d.d.</a:t>
          </a:r>
          <a:endParaRPr lang="hr-HR" sz="1350" kern="1200" dirty="0">
            <a:latin typeface="Book Antiqua" pitchFamily="18" charset="0"/>
          </a:endParaRPr>
        </a:p>
      </dsp:txBody>
      <dsp:txXfrm>
        <a:off x="548917" y="480118"/>
        <a:ext cx="3157414" cy="1635541"/>
      </dsp:txXfrm>
    </dsp:sp>
    <dsp:sp modelId="{B0E5B904-D18D-4864-A2A9-D324664A884D}">
      <dsp:nvSpPr>
        <dsp:cNvPr id="0" name=""/>
        <dsp:cNvSpPr/>
      </dsp:nvSpPr>
      <dsp:spPr>
        <a:xfrm>
          <a:off x="3802935" y="997908"/>
          <a:ext cx="2172635" cy="2172635"/>
        </a:xfrm>
        <a:prstGeom prst="pieWedg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latin typeface="Book Antiqua" pitchFamily="18" charset="0"/>
            </a:rPr>
            <a:t>Maloprodaja</a:t>
          </a:r>
          <a:endParaRPr lang="hr-HR" sz="1600" kern="1200" dirty="0">
            <a:latin typeface="Book Antiqua" pitchFamily="18" charset="0"/>
          </a:endParaRPr>
        </a:p>
      </dsp:txBody>
      <dsp:txXfrm>
        <a:off x="4439285" y="1634258"/>
        <a:ext cx="1536285" cy="1536285"/>
      </dsp:txXfrm>
    </dsp:sp>
    <dsp:sp modelId="{43B75ABF-E092-40FC-A05A-83DD08141988}">
      <dsp:nvSpPr>
        <dsp:cNvPr id="0" name=""/>
        <dsp:cNvSpPr/>
      </dsp:nvSpPr>
      <dsp:spPr>
        <a:xfrm rot="5400000">
          <a:off x="6003983" y="997908"/>
          <a:ext cx="2172635" cy="2172635"/>
        </a:xfrm>
        <a:prstGeom prst="pieWedge">
          <a:avLst/>
        </a:prstGeom>
        <a:solidFill>
          <a:schemeClr val="accent5">
            <a:shade val="50000"/>
            <a:hueOff val="78005"/>
            <a:satOff val="-6767"/>
            <a:lumOff val="25716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latin typeface="Book Antiqua" pitchFamily="18" charset="0"/>
            </a:rPr>
            <a:t>Prehrana</a:t>
          </a:r>
          <a:endParaRPr lang="hr-HR" sz="1600" kern="1200" dirty="0">
            <a:latin typeface="Book Antiqua" pitchFamily="18" charset="0"/>
          </a:endParaRPr>
        </a:p>
      </dsp:txBody>
      <dsp:txXfrm rot="-5400000">
        <a:off x="6003983" y="1634258"/>
        <a:ext cx="1536285" cy="1536285"/>
      </dsp:txXfrm>
    </dsp:sp>
    <dsp:sp modelId="{55510B16-36CE-4AA1-AB56-40ADA1A6F7C0}">
      <dsp:nvSpPr>
        <dsp:cNvPr id="0" name=""/>
        <dsp:cNvSpPr/>
      </dsp:nvSpPr>
      <dsp:spPr>
        <a:xfrm rot="10800000">
          <a:off x="6003983" y="3170542"/>
          <a:ext cx="2172635" cy="2172635"/>
        </a:xfrm>
        <a:prstGeom prst="pieWedge">
          <a:avLst/>
        </a:prstGeom>
        <a:solidFill>
          <a:schemeClr val="accent5">
            <a:shade val="50000"/>
            <a:hueOff val="156010"/>
            <a:satOff val="-13534"/>
            <a:lumOff val="51432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solidFill>
                <a:schemeClr val="tx1"/>
              </a:solidFill>
              <a:latin typeface="Book Antiqua" pitchFamily="18" charset="0"/>
            </a:rPr>
            <a:t>APH </a:t>
          </a:r>
          <a:r>
            <a:rPr lang="hr-HR" sz="1100" b="0" kern="1200" dirty="0" smtClean="0">
              <a:solidFill>
                <a:schemeClr val="tx1"/>
              </a:solidFill>
              <a:latin typeface="Book Antiqua" pitchFamily="18" charset="0"/>
            </a:rPr>
            <a:t>(Agrokor </a:t>
          </a:r>
          <a:r>
            <a:rPr lang="hr-HR" sz="1100" b="0" kern="1200" dirty="0" err="1" smtClean="0">
              <a:solidFill>
                <a:schemeClr val="tx1"/>
              </a:solidFill>
              <a:latin typeface="Book Antiqua" pitchFamily="18" charset="0"/>
            </a:rPr>
            <a:t>Portfolio</a:t>
          </a:r>
          <a:r>
            <a:rPr lang="hr-HR" sz="1100" b="0" kern="1200" dirty="0" smtClean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hr-HR" sz="1100" b="0" kern="1200" dirty="0" err="1" smtClean="0">
              <a:solidFill>
                <a:schemeClr val="tx1"/>
              </a:solidFill>
              <a:latin typeface="Book Antiqua" pitchFamily="18" charset="0"/>
            </a:rPr>
            <a:t>Holdings</a:t>
          </a:r>
          <a:r>
            <a:rPr lang="hr-HR" sz="1100" b="0" kern="1200" dirty="0" smtClean="0">
              <a:solidFill>
                <a:schemeClr val="tx1"/>
              </a:solidFill>
              <a:latin typeface="Book Antiqua" pitchFamily="18" charset="0"/>
            </a:rPr>
            <a:t>)</a:t>
          </a:r>
          <a:endParaRPr lang="hr-HR" sz="1600" b="0" kern="1200" dirty="0">
            <a:solidFill>
              <a:schemeClr val="tx1"/>
            </a:solidFill>
            <a:latin typeface="Book Antiqua" pitchFamily="18" charset="0"/>
          </a:endParaRPr>
        </a:p>
      </dsp:txBody>
      <dsp:txXfrm rot="10800000">
        <a:off x="6003983" y="3170542"/>
        <a:ext cx="1536285" cy="1536285"/>
      </dsp:txXfrm>
    </dsp:sp>
    <dsp:sp modelId="{78159B60-49AA-402A-8162-C8F138AF1A14}">
      <dsp:nvSpPr>
        <dsp:cNvPr id="0" name=""/>
        <dsp:cNvSpPr/>
      </dsp:nvSpPr>
      <dsp:spPr>
        <a:xfrm rot="16200000">
          <a:off x="3802935" y="3170542"/>
          <a:ext cx="2172635" cy="2172635"/>
        </a:xfrm>
        <a:prstGeom prst="pieWedge">
          <a:avLst/>
        </a:prstGeom>
        <a:solidFill>
          <a:schemeClr val="accent5">
            <a:shade val="50000"/>
            <a:hueOff val="78005"/>
            <a:satOff val="-6767"/>
            <a:lumOff val="25716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latin typeface="Book Antiqua" pitchFamily="18" charset="0"/>
            </a:rPr>
            <a:t>Poljoprivreda</a:t>
          </a:r>
          <a:endParaRPr lang="hr-HR" sz="1600" kern="1200" dirty="0">
            <a:latin typeface="Book Antiqua" pitchFamily="18" charset="0"/>
          </a:endParaRPr>
        </a:p>
      </dsp:txBody>
      <dsp:txXfrm rot="5400000">
        <a:off x="4439285" y="3170542"/>
        <a:ext cx="1536285" cy="1536285"/>
      </dsp:txXfrm>
    </dsp:sp>
    <dsp:sp modelId="{681BEB2F-10D9-4876-8F87-1E5CCB4D29B3}">
      <dsp:nvSpPr>
        <dsp:cNvPr id="0" name=""/>
        <dsp:cNvSpPr/>
      </dsp:nvSpPr>
      <dsp:spPr>
        <a:xfrm>
          <a:off x="5514011" y="2602652"/>
          <a:ext cx="943306" cy="820266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EC9EC-07FD-4C2A-9BF9-FFEF7656122F}">
      <dsp:nvSpPr>
        <dsp:cNvPr id="0" name=""/>
        <dsp:cNvSpPr/>
      </dsp:nvSpPr>
      <dsp:spPr>
        <a:xfrm rot="10800000">
          <a:off x="5514011" y="2918139"/>
          <a:ext cx="943306" cy="820266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42674-5C53-41D6-83EF-80ED9C133473}">
      <dsp:nvSpPr>
        <dsp:cNvPr id="0" name=""/>
        <dsp:cNvSpPr/>
      </dsp:nvSpPr>
      <dsp:spPr>
        <a:xfrm>
          <a:off x="195729" y="1313340"/>
          <a:ext cx="2920666" cy="962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>
              <a:latin typeface="Book Antiqua" pitchFamily="18" charset="0"/>
            </a:rPr>
            <a:t>Operativna društva</a:t>
          </a:r>
          <a:endParaRPr lang="hr-HR" sz="3100" kern="1200" dirty="0">
            <a:latin typeface="Book Antiqua" pitchFamily="18" charset="0"/>
          </a:endParaRPr>
        </a:p>
      </dsp:txBody>
      <dsp:txXfrm>
        <a:off x="195729" y="1313340"/>
        <a:ext cx="2920666" cy="962492"/>
      </dsp:txXfrm>
    </dsp:sp>
    <dsp:sp modelId="{6CAF56EC-AF72-4630-9AF4-E14939DC65F4}">
      <dsp:nvSpPr>
        <dsp:cNvPr id="0" name=""/>
        <dsp:cNvSpPr/>
      </dsp:nvSpPr>
      <dsp:spPr>
        <a:xfrm>
          <a:off x="195729" y="3342904"/>
          <a:ext cx="2920666" cy="1803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900" kern="1200" dirty="0" smtClean="0">
              <a:latin typeface="Book Antiqua" pitchFamily="18" charset="0"/>
            </a:rPr>
            <a:t>Vrednovanje</a:t>
          </a:r>
          <a:endParaRPr lang="hr-HR" sz="3900" kern="1200" dirty="0">
            <a:latin typeface="Book Antiqua" pitchFamily="18" charset="0"/>
          </a:endParaRPr>
        </a:p>
      </dsp:txBody>
      <dsp:txXfrm>
        <a:off x="195729" y="3342904"/>
        <a:ext cx="2920666" cy="1803241"/>
      </dsp:txXfrm>
    </dsp:sp>
    <dsp:sp modelId="{2B989862-1F0D-4481-B0EB-A0F45CD3DBE7}">
      <dsp:nvSpPr>
        <dsp:cNvPr id="0" name=""/>
        <dsp:cNvSpPr/>
      </dsp:nvSpPr>
      <dsp:spPr>
        <a:xfrm>
          <a:off x="192410" y="1020609"/>
          <a:ext cx="232325" cy="232325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5F065-CA55-4638-8E64-92876FB8E381}">
      <dsp:nvSpPr>
        <dsp:cNvPr id="0" name=""/>
        <dsp:cNvSpPr/>
      </dsp:nvSpPr>
      <dsp:spPr>
        <a:xfrm>
          <a:off x="355038" y="695353"/>
          <a:ext cx="232325" cy="232325"/>
        </a:xfrm>
        <a:prstGeom prst="ellipse">
          <a:avLst/>
        </a:prstGeom>
        <a:solidFill>
          <a:schemeClr val="accent5">
            <a:shade val="50000"/>
            <a:hueOff val="16422"/>
            <a:satOff val="-1425"/>
            <a:lumOff val="5414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A1307-7BB1-48D1-85B6-34F1B28F9CB6}">
      <dsp:nvSpPr>
        <dsp:cNvPr id="0" name=""/>
        <dsp:cNvSpPr/>
      </dsp:nvSpPr>
      <dsp:spPr>
        <a:xfrm>
          <a:off x="745345" y="760404"/>
          <a:ext cx="365083" cy="365083"/>
        </a:xfrm>
        <a:prstGeom prst="ellipse">
          <a:avLst/>
        </a:prstGeom>
        <a:solidFill>
          <a:schemeClr val="accent5">
            <a:shade val="50000"/>
            <a:hueOff val="32844"/>
            <a:satOff val="-2849"/>
            <a:lumOff val="1082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A6384-9BEC-4D3B-8078-FEA0073EFDC9}">
      <dsp:nvSpPr>
        <dsp:cNvPr id="0" name=""/>
        <dsp:cNvSpPr/>
      </dsp:nvSpPr>
      <dsp:spPr>
        <a:xfrm>
          <a:off x="1070601" y="402623"/>
          <a:ext cx="232325" cy="232325"/>
        </a:xfrm>
        <a:prstGeom prst="ellipse">
          <a:avLst/>
        </a:prstGeom>
        <a:solidFill>
          <a:schemeClr val="accent5">
            <a:shade val="50000"/>
            <a:hueOff val="49266"/>
            <a:satOff val="-4274"/>
            <a:lumOff val="16242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6A1A8-DD8B-4F5E-8DCD-A44C44AED636}">
      <dsp:nvSpPr>
        <dsp:cNvPr id="0" name=""/>
        <dsp:cNvSpPr/>
      </dsp:nvSpPr>
      <dsp:spPr>
        <a:xfrm>
          <a:off x="1493434" y="272520"/>
          <a:ext cx="232325" cy="232325"/>
        </a:xfrm>
        <a:prstGeom prst="ellipse">
          <a:avLst/>
        </a:prstGeom>
        <a:solidFill>
          <a:schemeClr val="accent5">
            <a:shade val="50000"/>
            <a:hueOff val="65689"/>
            <a:satOff val="-5699"/>
            <a:lumOff val="21656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C9CEC-7E54-4CAA-A701-5977332D9BDC}">
      <dsp:nvSpPr>
        <dsp:cNvPr id="0" name=""/>
        <dsp:cNvSpPr/>
      </dsp:nvSpPr>
      <dsp:spPr>
        <a:xfrm>
          <a:off x="2013843" y="500200"/>
          <a:ext cx="232325" cy="232325"/>
        </a:xfrm>
        <a:prstGeom prst="ellipse">
          <a:avLst/>
        </a:prstGeom>
        <a:solidFill>
          <a:schemeClr val="accent5">
            <a:shade val="50000"/>
            <a:hueOff val="82111"/>
            <a:satOff val="-7123"/>
            <a:lumOff val="27069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575D0-4057-4391-B507-326A22D17258}">
      <dsp:nvSpPr>
        <dsp:cNvPr id="0" name=""/>
        <dsp:cNvSpPr/>
      </dsp:nvSpPr>
      <dsp:spPr>
        <a:xfrm>
          <a:off x="2339099" y="662828"/>
          <a:ext cx="365083" cy="365083"/>
        </a:xfrm>
        <a:prstGeom prst="ellipse">
          <a:avLst/>
        </a:prstGeom>
        <a:solidFill>
          <a:schemeClr val="accent5">
            <a:shade val="50000"/>
            <a:hueOff val="98533"/>
            <a:satOff val="-8548"/>
            <a:lumOff val="32483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FC6EC-61FC-441E-A9F0-BF1039CD8ACB}">
      <dsp:nvSpPr>
        <dsp:cNvPr id="0" name=""/>
        <dsp:cNvSpPr/>
      </dsp:nvSpPr>
      <dsp:spPr>
        <a:xfrm>
          <a:off x="2794458" y="1020609"/>
          <a:ext cx="232325" cy="232325"/>
        </a:xfrm>
        <a:prstGeom prst="ellipse">
          <a:avLst/>
        </a:prstGeom>
        <a:solidFill>
          <a:schemeClr val="accent5">
            <a:shade val="50000"/>
            <a:hueOff val="114955"/>
            <a:satOff val="-9972"/>
            <a:lumOff val="37897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AC2FD-03DA-4BBE-BD4D-BDCD2BB1BC57}">
      <dsp:nvSpPr>
        <dsp:cNvPr id="0" name=""/>
        <dsp:cNvSpPr/>
      </dsp:nvSpPr>
      <dsp:spPr>
        <a:xfrm>
          <a:off x="2989611" y="1378391"/>
          <a:ext cx="232325" cy="232325"/>
        </a:xfrm>
        <a:prstGeom prst="ellipse">
          <a:avLst/>
        </a:prstGeom>
        <a:solidFill>
          <a:schemeClr val="accent5">
            <a:shade val="50000"/>
            <a:hueOff val="131377"/>
            <a:satOff val="-11397"/>
            <a:lumOff val="4331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8019C-6018-4FBA-A2F2-730C301AFE35}">
      <dsp:nvSpPr>
        <dsp:cNvPr id="0" name=""/>
        <dsp:cNvSpPr/>
      </dsp:nvSpPr>
      <dsp:spPr>
        <a:xfrm>
          <a:off x="1298280" y="695353"/>
          <a:ext cx="597408" cy="597408"/>
        </a:xfrm>
        <a:prstGeom prst="ellipse">
          <a:avLst/>
        </a:prstGeom>
        <a:solidFill>
          <a:schemeClr val="accent5">
            <a:shade val="50000"/>
            <a:hueOff val="147799"/>
            <a:satOff val="-12822"/>
            <a:lumOff val="48725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A74E8-8675-48BA-B142-C61DBCC384A1}">
      <dsp:nvSpPr>
        <dsp:cNvPr id="0" name=""/>
        <dsp:cNvSpPr/>
      </dsp:nvSpPr>
      <dsp:spPr>
        <a:xfrm>
          <a:off x="29782" y="1931326"/>
          <a:ext cx="232325" cy="232325"/>
        </a:xfrm>
        <a:prstGeom prst="ellipse">
          <a:avLst/>
        </a:prstGeom>
        <a:solidFill>
          <a:schemeClr val="accent5">
            <a:shade val="50000"/>
            <a:hueOff val="147799"/>
            <a:satOff val="-12822"/>
            <a:lumOff val="48725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C0A00-7F39-45BE-952F-919D4091F2DF}">
      <dsp:nvSpPr>
        <dsp:cNvPr id="0" name=""/>
        <dsp:cNvSpPr/>
      </dsp:nvSpPr>
      <dsp:spPr>
        <a:xfrm>
          <a:off x="224935" y="2224056"/>
          <a:ext cx="365083" cy="365083"/>
        </a:xfrm>
        <a:prstGeom prst="ellipse">
          <a:avLst/>
        </a:prstGeom>
        <a:solidFill>
          <a:schemeClr val="accent5">
            <a:shade val="50000"/>
            <a:hueOff val="131377"/>
            <a:satOff val="-11397"/>
            <a:lumOff val="4331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69454-FCFB-479F-979C-FFCA17434152}">
      <dsp:nvSpPr>
        <dsp:cNvPr id="0" name=""/>
        <dsp:cNvSpPr/>
      </dsp:nvSpPr>
      <dsp:spPr>
        <a:xfrm>
          <a:off x="712819" y="2484261"/>
          <a:ext cx="531030" cy="531030"/>
        </a:xfrm>
        <a:prstGeom prst="ellipse">
          <a:avLst/>
        </a:prstGeom>
        <a:solidFill>
          <a:schemeClr val="accent5">
            <a:shade val="50000"/>
            <a:hueOff val="114955"/>
            <a:satOff val="-9972"/>
            <a:lumOff val="37897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0CB7C-9093-43C8-B924-22E08614729D}">
      <dsp:nvSpPr>
        <dsp:cNvPr id="0" name=""/>
        <dsp:cNvSpPr/>
      </dsp:nvSpPr>
      <dsp:spPr>
        <a:xfrm>
          <a:off x="1395857" y="2907094"/>
          <a:ext cx="232325" cy="232325"/>
        </a:xfrm>
        <a:prstGeom prst="ellipse">
          <a:avLst/>
        </a:prstGeom>
        <a:solidFill>
          <a:schemeClr val="accent5">
            <a:shade val="50000"/>
            <a:hueOff val="98533"/>
            <a:satOff val="-8548"/>
            <a:lumOff val="32483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9BE82-39CE-426E-B8DB-3EF22682DC20}">
      <dsp:nvSpPr>
        <dsp:cNvPr id="0" name=""/>
        <dsp:cNvSpPr/>
      </dsp:nvSpPr>
      <dsp:spPr>
        <a:xfrm>
          <a:off x="1525959" y="2484261"/>
          <a:ext cx="365083" cy="365083"/>
        </a:xfrm>
        <a:prstGeom prst="ellipse">
          <a:avLst/>
        </a:prstGeom>
        <a:solidFill>
          <a:schemeClr val="accent5">
            <a:shade val="50000"/>
            <a:hueOff val="82111"/>
            <a:satOff val="-7123"/>
            <a:lumOff val="27069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FB1D3-E141-46CD-9AEA-9F47479A0515}">
      <dsp:nvSpPr>
        <dsp:cNvPr id="0" name=""/>
        <dsp:cNvSpPr/>
      </dsp:nvSpPr>
      <dsp:spPr>
        <a:xfrm>
          <a:off x="1851215" y="2939620"/>
          <a:ext cx="232325" cy="232325"/>
        </a:xfrm>
        <a:prstGeom prst="ellipse">
          <a:avLst/>
        </a:prstGeom>
        <a:solidFill>
          <a:schemeClr val="accent5">
            <a:shade val="50000"/>
            <a:hueOff val="65689"/>
            <a:satOff val="-5699"/>
            <a:lumOff val="21656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08EAD-22AA-4130-A115-3D77ED1B1336}">
      <dsp:nvSpPr>
        <dsp:cNvPr id="0" name=""/>
        <dsp:cNvSpPr/>
      </dsp:nvSpPr>
      <dsp:spPr>
        <a:xfrm>
          <a:off x="2143946" y="2419210"/>
          <a:ext cx="531030" cy="531030"/>
        </a:xfrm>
        <a:prstGeom prst="ellipse">
          <a:avLst/>
        </a:prstGeom>
        <a:solidFill>
          <a:schemeClr val="accent5">
            <a:shade val="50000"/>
            <a:hueOff val="49266"/>
            <a:satOff val="-4274"/>
            <a:lumOff val="16242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3E057-B19D-421D-B016-C865AC906CF2}">
      <dsp:nvSpPr>
        <dsp:cNvPr id="0" name=""/>
        <dsp:cNvSpPr/>
      </dsp:nvSpPr>
      <dsp:spPr>
        <a:xfrm>
          <a:off x="2859509" y="2289108"/>
          <a:ext cx="365083" cy="365083"/>
        </a:xfrm>
        <a:prstGeom prst="ellipse">
          <a:avLst/>
        </a:prstGeom>
        <a:solidFill>
          <a:schemeClr val="accent5">
            <a:shade val="50000"/>
            <a:hueOff val="32844"/>
            <a:satOff val="-2849"/>
            <a:lumOff val="1082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A3E94-B19F-4963-BC55-C6BAC58D14BC}">
      <dsp:nvSpPr>
        <dsp:cNvPr id="0" name=""/>
        <dsp:cNvSpPr/>
      </dsp:nvSpPr>
      <dsp:spPr>
        <a:xfrm>
          <a:off x="3224592" y="759863"/>
          <a:ext cx="1072197" cy="2046942"/>
        </a:xfrm>
        <a:prstGeom prst="chevron">
          <a:avLst>
            <a:gd name="adj" fmla="val 6231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895B4-37D7-4993-9DB2-99AE7E3DC955}">
      <dsp:nvSpPr>
        <dsp:cNvPr id="0" name=""/>
        <dsp:cNvSpPr/>
      </dsp:nvSpPr>
      <dsp:spPr>
        <a:xfrm>
          <a:off x="4101845" y="759863"/>
          <a:ext cx="1072197" cy="2046942"/>
        </a:xfrm>
        <a:prstGeom prst="chevron">
          <a:avLst>
            <a:gd name="adj" fmla="val 62310"/>
          </a:avLst>
        </a:prstGeom>
        <a:solidFill>
          <a:schemeClr val="accent5">
            <a:shade val="90000"/>
            <a:hueOff val="158167"/>
            <a:satOff val="-12752"/>
            <a:lumOff val="468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45ED5-0CA4-4494-AD39-53BB4C86E6A3}">
      <dsp:nvSpPr>
        <dsp:cNvPr id="0" name=""/>
        <dsp:cNvSpPr/>
      </dsp:nvSpPr>
      <dsp:spPr>
        <a:xfrm>
          <a:off x="5393355" y="614649"/>
          <a:ext cx="2485548" cy="2485548"/>
        </a:xfrm>
        <a:prstGeom prst="ellipse">
          <a:avLst/>
        </a:prstGeom>
        <a:solidFill>
          <a:schemeClr val="accent5">
            <a:shade val="50000"/>
            <a:hueOff val="16422"/>
            <a:satOff val="-1425"/>
            <a:lumOff val="5414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>
              <a:latin typeface="Book Antiqua" pitchFamily="18" charset="0"/>
            </a:rPr>
            <a:t>Agrokor</a:t>
          </a:r>
          <a:endParaRPr lang="hr-HR" sz="3100" kern="1200" dirty="0">
            <a:latin typeface="Book Antiqua" pitchFamily="18" charset="0"/>
          </a:endParaRPr>
        </a:p>
      </dsp:txBody>
      <dsp:txXfrm>
        <a:off x="5757355" y="978649"/>
        <a:ext cx="1757548" cy="1757548"/>
      </dsp:txXfrm>
    </dsp:sp>
    <dsp:sp modelId="{F425E41A-5D77-423E-B55F-E61475F99192}">
      <dsp:nvSpPr>
        <dsp:cNvPr id="0" name=""/>
        <dsp:cNvSpPr/>
      </dsp:nvSpPr>
      <dsp:spPr>
        <a:xfrm>
          <a:off x="5174042" y="3342904"/>
          <a:ext cx="2924175" cy="1803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Book Antiqua" pitchFamily="18" charset="0"/>
            </a:rPr>
            <a:t>Vrijednost ukupne imovine nakon restrukturiranja</a:t>
          </a:r>
          <a:endParaRPr lang="hr-HR" sz="2400" kern="1200" dirty="0">
            <a:latin typeface="Book Antiqua" pitchFamily="18" charset="0"/>
          </a:endParaRPr>
        </a:p>
      </dsp:txBody>
      <dsp:txXfrm>
        <a:off x="5174042" y="3342904"/>
        <a:ext cx="2924175" cy="18032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EB5D5-4CB8-4BC0-B3E7-005E9DCC6606}">
      <dsp:nvSpPr>
        <dsp:cNvPr id="0" name=""/>
        <dsp:cNvSpPr/>
      </dsp:nvSpPr>
      <dsp:spPr>
        <a:xfrm>
          <a:off x="141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>
              <a:latin typeface="Book Antiqua" pitchFamily="18" charset="0"/>
            </a:rPr>
            <a:t>Operativna društva izradila petogodišnje planove</a:t>
          </a:r>
          <a:endParaRPr lang="hr-HR" sz="1400" kern="1200" dirty="0">
            <a:latin typeface="Book Antiqu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>
              <a:latin typeface="Book Antiqua" pitchFamily="18" charset="0"/>
            </a:rPr>
            <a:t>Financijski savjetnici izradili plan održivosti</a:t>
          </a:r>
          <a:endParaRPr lang="hr-HR" sz="1400" kern="1200" dirty="0">
            <a:latin typeface="Book Antiqua" pitchFamily="18" charset="0"/>
          </a:endParaRPr>
        </a:p>
      </dsp:txBody>
      <dsp:txXfrm>
        <a:off x="43163" y="1817608"/>
        <a:ext cx="2180582" cy="1382843"/>
      </dsp:txXfrm>
    </dsp:sp>
    <dsp:sp modelId="{EFACE0C4-D4B6-4E3A-873B-1D174510AFF6}">
      <dsp:nvSpPr>
        <dsp:cNvPr id="0" name=""/>
        <dsp:cNvSpPr/>
      </dsp:nvSpPr>
      <dsp:spPr>
        <a:xfrm>
          <a:off x="1300946" y="2316885"/>
          <a:ext cx="2356306" cy="2356306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9E224-361B-4FEE-AB6A-2D03C6196CCD}">
      <dsp:nvSpPr>
        <dsp:cNvPr id="0" name=""/>
        <dsp:cNvSpPr/>
      </dsp:nvSpPr>
      <dsp:spPr>
        <a:xfrm>
          <a:off x="503836" y="3243474"/>
          <a:ext cx="2014779" cy="80121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latin typeface="Book Antiqua" pitchFamily="18" charset="0"/>
            </a:rPr>
            <a:t>Plan održivosti poslovanja</a:t>
          </a:r>
          <a:endParaRPr lang="hr-HR" sz="2200" kern="1200" dirty="0">
            <a:latin typeface="Book Antiqua" pitchFamily="18" charset="0"/>
          </a:endParaRPr>
        </a:p>
      </dsp:txBody>
      <dsp:txXfrm>
        <a:off x="527303" y="3266941"/>
        <a:ext cx="1967845" cy="754277"/>
      </dsp:txXfrm>
    </dsp:sp>
    <dsp:sp modelId="{E308D930-4235-4271-B53F-8F4E19334E82}">
      <dsp:nvSpPr>
        <dsp:cNvPr id="0" name=""/>
        <dsp:cNvSpPr/>
      </dsp:nvSpPr>
      <dsp:spPr>
        <a:xfrm>
          <a:off x="2804762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150" kern="1200" dirty="0" smtClean="0">
              <a:latin typeface="Book Antiqua" pitchFamily="18" charset="0"/>
            </a:rPr>
            <a:t>Planirane financijske veličine za 2018. godinu</a:t>
          </a:r>
          <a:endParaRPr lang="hr-HR" sz="1150" kern="1200" dirty="0">
            <a:latin typeface="Book Antiqua" pitchFamily="18" charset="0"/>
          </a:endParaRPr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150" kern="1200" dirty="0" smtClean="0">
              <a:latin typeface="Book Antiqua" pitchFamily="18" charset="0"/>
            </a:rPr>
            <a:t>Grupe usporedivih društava</a:t>
          </a:r>
          <a:endParaRPr lang="hr-HR" sz="1150" kern="1200" dirty="0">
            <a:latin typeface="Book Antiqua" pitchFamily="18" charset="0"/>
          </a:endParaRPr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150" kern="1200" dirty="0" smtClean="0">
              <a:latin typeface="Book Antiqua" pitchFamily="18" charset="0"/>
            </a:rPr>
            <a:t>Metoda diskontiranih novčanih tokova (potporna metoda)</a:t>
          </a:r>
          <a:endParaRPr lang="hr-HR" sz="1150" kern="1200" dirty="0">
            <a:latin typeface="Book Antiqua" pitchFamily="18" charset="0"/>
          </a:endParaRPr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150" kern="1200" dirty="0" smtClean="0">
              <a:latin typeface="Book Antiqua" pitchFamily="18" charset="0"/>
            </a:rPr>
            <a:t>Premija za kontrolu po sektoru</a:t>
          </a:r>
          <a:endParaRPr lang="hr-HR" sz="1150" kern="1200" dirty="0">
            <a:latin typeface="Book Antiqua" pitchFamily="18" charset="0"/>
          </a:endParaRPr>
        </a:p>
      </dsp:txBody>
      <dsp:txXfrm>
        <a:off x="2847784" y="2218214"/>
        <a:ext cx="2180582" cy="1382843"/>
      </dsp:txXfrm>
    </dsp:sp>
    <dsp:sp modelId="{5F0FC200-89EB-4022-925D-F649DA615028}">
      <dsp:nvSpPr>
        <dsp:cNvPr id="0" name=""/>
        <dsp:cNvSpPr/>
      </dsp:nvSpPr>
      <dsp:spPr>
        <a:xfrm>
          <a:off x="4086679" y="672173"/>
          <a:ext cx="2645930" cy="2645930"/>
        </a:xfrm>
        <a:prstGeom prst="circularArrow">
          <a:avLst>
            <a:gd name="adj1" fmla="val 2271"/>
            <a:gd name="adj2" fmla="val 273786"/>
            <a:gd name="adj3" fmla="val 19550703"/>
            <a:gd name="adj4" fmla="val 12575511"/>
            <a:gd name="adj5" fmla="val 2650"/>
          </a:avLst>
        </a:prstGeom>
        <a:solidFill>
          <a:schemeClr val="accent5">
            <a:shade val="90000"/>
            <a:hueOff val="158167"/>
            <a:satOff val="-12752"/>
            <a:lumOff val="468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DC845-8534-43D1-A99A-4A8FCFE1C3B6}">
      <dsp:nvSpPr>
        <dsp:cNvPr id="0" name=""/>
        <dsp:cNvSpPr/>
      </dsp:nvSpPr>
      <dsp:spPr>
        <a:xfrm>
          <a:off x="3308457" y="1373981"/>
          <a:ext cx="2014779" cy="80121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latin typeface="Book Antiqua" pitchFamily="18" charset="0"/>
            </a:rPr>
            <a:t>Vrednovanje društava</a:t>
          </a:r>
          <a:endParaRPr lang="hr-HR" sz="2200" kern="1200" dirty="0">
            <a:latin typeface="Book Antiqua" pitchFamily="18" charset="0"/>
          </a:endParaRPr>
        </a:p>
      </dsp:txBody>
      <dsp:txXfrm>
        <a:off x="3331924" y="1397448"/>
        <a:ext cx="1967845" cy="754277"/>
      </dsp:txXfrm>
    </dsp:sp>
    <dsp:sp modelId="{A1E085D7-A3E9-4CA1-81BA-C5ACCD2DC07F}">
      <dsp:nvSpPr>
        <dsp:cNvPr id="0" name=""/>
        <dsp:cNvSpPr/>
      </dsp:nvSpPr>
      <dsp:spPr>
        <a:xfrm>
          <a:off x="5609383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>
              <a:latin typeface="Book Antiqua" pitchFamily="18" charset="0"/>
            </a:rPr>
            <a:t>Vrijednost ulaganja u operativna društva</a:t>
          </a:r>
          <a:endParaRPr lang="hr-HR" sz="1400" kern="1200" dirty="0">
            <a:latin typeface="Book Antiqu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>
              <a:latin typeface="Book Antiqua" pitchFamily="18" charset="0"/>
            </a:rPr>
            <a:t>Vrijednost APH portfelja</a:t>
          </a:r>
          <a:endParaRPr lang="hr-HR" sz="1400" kern="1200" dirty="0">
            <a:latin typeface="Book Antiqu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>
              <a:latin typeface="Book Antiqua" pitchFamily="18" charset="0"/>
            </a:rPr>
            <a:t>Porezni zaklon</a:t>
          </a:r>
          <a:endParaRPr lang="hr-HR" sz="1400" kern="1200" dirty="0">
            <a:latin typeface="Book Antiqu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>
              <a:latin typeface="Book Antiqua" pitchFamily="18" charset="0"/>
            </a:rPr>
            <a:t>Ostala ulaganja</a:t>
          </a:r>
          <a:endParaRPr lang="hr-HR" sz="1400" kern="1200" dirty="0">
            <a:latin typeface="Book Antiqua" pitchFamily="18" charset="0"/>
          </a:endParaRPr>
        </a:p>
      </dsp:txBody>
      <dsp:txXfrm>
        <a:off x="5652405" y="1817608"/>
        <a:ext cx="2180582" cy="1382843"/>
      </dsp:txXfrm>
    </dsp:sp>
    <dsp:sp modelId="{8C96DE7E-F92A-470C-A7B5-F48938DD8231}">
      <dsp:nvSpPr>
        <dsp:cNvPr id="0" name=""/>
        <dsp:cNvSpPr/>
      </dsp:nvSpPr>
      <dsp:spPr>
        <a:xfrm>
          <a:off x="6113078" y="3243474"/>
          <a:ext cx="2014779" cy="80121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latin typeface="Book Antiqua" pitchFamily="18" charset="0"/>
            </a:rPr>
            <a:t>Vrijednost imovine</a:t>
          </a:r>
          <a:endParaRPr lang="hr-HR" sz="2200" kern="1200" dirty="0">
            <a:latin typeface="Book Antiqua" pitchFamily="18" charset="0"/>
          </a:endParaRPr>
        </a:p>
      </dsp:txBody>
      <dsp:txXfrm>
        <a:off x="6136545" y="3266941"/>
        <a:ext cx="1967845" cy="7542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2C194-9D75-417B-8C5B-1C2071054B91}">
      <dsp:nvSpPr>
        <dsp:cNvPr id="0" name=""/>
        <dsp:cNvSpPr/>
      </dsp:nvSpPr>
      <dsp:spPr>
        <a:xfrm>
          <a:off x="1667459" y="195994"/>
          <a:ext cx="3889735" cy="1350853"/>
        </a:xfrm>
        <a:prstGeom prst="ellipse">
          <a:avLst/>
        </a:prstGeom>
        <a:solidFill>
          <a:schemeClr val="accent5">
            <a:tint val="50000"/>
            <a:alpha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6965C-828F-4D87-A2B8-087EB7C3DE1B}">
      <dsp:nvSpPr>
        <dsp:cNvPr id="0" name=""/>
        <dsp:cNvSpPr/>
      </dsp:nvSpPr>
      <dsp:spPr>
        <a:xfrm>
          <a:off x="3241445" y="3503777"/>
          <a:ext cx="753824" cy="482447"/>
        </a:xfrm>
        <a:prstGeom prst="down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9E72F-8FCD-4B2D-9DB4-A07BDC8FAC7D}">
      <dsp:nvSpPr>
        <dsp:cNvPr id="0" name=""/>
        <dsp:cNvSpPr/>
      </dsp:nvSpPr>
      <dsp:spPr>
        <a:xfrm>
          <a:off x="1809178" y="3889735"/>
          <a:ext cx="3618358" cy="904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>
              <a:latin typeface="Book Antiqua" pitchFamily="18" charset="0"/>
            </a:rPr>
            <a:t>Financijski </a:t>
          </a:r>
          <a:r>
            <a:rPr lang="hr-HR" sz="2100" kern="1200" dirty="0" err="1" smtClean="0">
              <a:latin typeface="Book Antiqua" pitchFamily="18" charset="0"/>
            </a:rPr>
            <a:t>inputi</a:t>
          </a:r>
          <a:r>
            <a:rPr lang="hr-HR" sz="2100" kern="1200" dirty="0" smtClean="0">
              <a:latin typeface="Book Antiqua" pitchFamily="18" charset="0"/>
            </a:rPr>
            <a:t> za vrednovanje</a:t>
          </a:r>
          <a:endParaRPr lang="hr-HR" sz="2100" kern="1200" dirty="0">
            <a:latin typeface="Book Antiqua" pitchFamily="18" charset="0"/>
          </a:endParaRPr>
        </a:p>
      </dsp:txBody>
      <dsp:txXfrm>
        <a:off x="1809178" y="3889735"/>
        <a:ext cx="3618358" cy="904589"/>
      </dsp:txXfrm>
    </dsp:sp>
    <dsp:sp modelId="{7E700A43-46D4-41A0-A591-48C2002562E9}">
      <dsp:nvSpPr>
        <dsp:cNvPr id="0" name=""/>
        <dsp:cNvSpPr/>
      </dsp:nvSpPr>
      <dsp:spPr>
        <a:xfrm>
          <a:off x="3081634" y="1651177"/>
          <a:ext cx="1356884" cy="1356884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>
              <a:latin typeface="Book Antiqua" pitchFamily="18" charset="0"/>
            </a:rPr>
            <a:t>Mjesečna izvješća povjerenika</a:t>
          </a:r>
          <a:endParaRPr lang="hr-HR" sz="1300" kern="1200" dirty="0">
            <a:latin typeface="Book Antiqua" pitchFamily="18" charset="0"/>
          </a:endParaRPr>
        </a:p>
      </dsp:txBody>
      <dsp:txXfrm>
        <a:off x="3280345" y="1849888"/>
        <a:ext cx="959462" cy="959462"/>
      </dsp:txXfrm>
    </dsp:sp>
    <dsp:sp modelId="{6B003E52-0570-4C2D-8446-8E05C27A27AE}">
      <dsp:nvSpPr>
        <dsp:cNvPr id="0" name=""/>
        <dsp:cNvSpPr/>
      </dsp:nvSpPr>
      <dsp:spPr>
        <a:xfrm>
          <a:off x="2110708" y="633212"/>
          <a:ext cx="1356884" cy="1356884"/>
        </a:xfrm>
        <a:prstGeom prst="ellipse">
          <a:avLst/>
        </a:prstGeom>
        <a:solidFill>
          <a:schemeClr val="accent5">
            <a:shade val="50000"/>
            <a:hueOff val="104007"/>
            <a:satOff val="-9023"/>
            <a:lumOff val="3428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>
              <a:latin typeface="Book Antiqua" pitchFamily="18" charset="0"/>
            </a:rPr>
            <a:t>Plan održivosti poslovanja</a:t>
          </a:r>
          <a:endParaRPr lang="hr-HR" sz="1300" kern="1200" dirty="0">
            <a:latin typeface="Book Antiqua" pitchFamily="18" charset="0"/>
          </a:endParaRPr>
        </a:p>
      </dsp:txBody>
      <dsp:txXfrm>
        <a:off x="2309419" y="831923"/>
        <a:ext cx="959462" cy="959462"/>
      </dsp:txXfrm>
    </dsp:sp>
    <dsp:sp modelId="{16D17F52-3260-43FB-A13E-A604C90358EB}">
      <dsp:nvSpPr>
        <dsp:cNvPr id="0" name=""/>
        <dsp:cNvSpPr/>
      </dsp:nvSpPr>
      <dsp:spPr>
        <a:xfrm>
          <a:off x="3497746" y="305148"/>
          <a:ext cx="1356884" cy="1356884"/>
        </a:xfrm>
        <a:prstGeom prst="ellipse">
          <a:avLst/>
        </a:prstGeom>
        <a:solidFill>
          <a:schemeClr val="accent5">
            <a:shade val="50000"/>
            <a:hueOff val="104007"/>
            <a:satOff val="-9023"/>
            <a:lumOff val="3428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>
              <a:latin typeface="Book Antiqua" pitchFamily="18" charset="0"/>
            </a:rPr>
            <a:t>PWC revidirana izvješća</a:t>
          </a:r>
          <a:endParaRPr lang="hr-HR" sz="1300" kern="1200" dirty="0">
            <a:latin typeface="Book Antiqua" pitchFamily="18" charset="0"/>
          </a:endParaRPr>
        </a:p>
      </dsp:txBody>
      <dsp:txXfrm>
        <a:off x="3696457" y="503859"/>
        <a:ext cx="959462" cy="959462"/>
      </dsp:txXfrm>
    </dsp:sp>
    <dsp:sp modelId="{5219D2D1-7BFA-427B-B1F6-31CAC05C0743}">
      <dsp:nvSpPr>
        <dsp:cNvPr id="0" name=""/>
        <dsp:cNvSpPr/>
      </dsp:nvSpPr>
      <dsp:spPr>
        <a:xfrm>
          <a:off x="1507648" y="30152"/>
          <a:ext cx="4221418" cy="3377134"/>
        </a:xfrm>
        <a:prstGeom prst="funnel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1D65E-09F0-4275-BFED-AE274687B47A}">
      <dsp:nvSpPr>
        <dsp:cNvPr id="0" name=""/>
        <dsp:cNvSpPr/>
      </dsp:nvSpPr>
      <dsp:spPr>
        <a:xfrm>
          <a:off x="3849322" y="1932093"/>
          <a:ext cx="2361448" cy="2361448"/>
        </a:xfrm>
        <a:prstGeom prst="gear9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err="1" smtClean="0">
              <a:latin typeface="Book Antiqua" pitchFamily="18" charset="0"/>
            </a:rPr>
            <a:t>Bloomberg</a:t>
          </a:r>
          <a:r>
            <a:rPr lang="hr-HR" sz="1300" kern="1200" dirty="0" smtClean="0">
              <a:latin typeface="Book Antiqua" pitchFamily="18" charset="0"/>
            </a:rPr>
            <a:t> prof. </a:t>
          </a:r>
          <a:r>
            <a:rPr lang="hr-HR" sz="1300" b="1" kern="1200" dirty="0" smtClean="0">
              <a:latin typeface="Book Antiqua" pitchFamily="18" charset="0"/>
            </a:rPr>
            <a:t>EV koeficijenti </a:t>
          </a:r>
          <a:r>
            <a:rPr lang="hr-HR" sz="1300" kern="1200" dirty="0" smtClean="0">
              <a:latin typeface="Book Antiqua" pitchFamily="18" charset="0"/>
            </a:rPr>
            <a:t>za pojedini sektor</a:t>
          </a:r>
          <a:endParaRPr lang="hr-HR" sz="1300" kern="1200" dirty="0">
            <a:latin typeface="Book Antiqua" pitchFamily="18" charset="0"/>
          </a:endParaRPr>
        </a:p>
      </dsp:txBody>
      <dsp:txXfrm>
        <a:off x="4324078" y="2485251"/>
        <a:ext cx="1411936" cy="1213833"/>
      </dsp:txXfrm>
    </dsp:sp>
    <dsp:sp modelId="{9E66BFA7-B38F-426F-9E8E-9F49C4BC8B8B}">
      <dsp:nvSpPr>
        <dsp:cNvPr id="0" name=""/>
        <dsp:cNvSpPr/>
      </dsp:nvSpPr>
      <dsp:spPr>
        <a:xfrm>
          <a:off x="2475389" y="1373933"/>
          <a:ext cx="1717416" cy="1717416"/>
        </a:xfrm>
        <a:prstGeom prst="gear6">
          <a:avLst/>
        </a:prstGeom>
        <a:solidFill>
          <a:schemeClr val="accent5">
            <a:shade val="50000"/>
            <a:hueOff val="104007"/>
            <a:satOff val="-9023"/>
            <a:lumOff val="3428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>
              <a:latin typeface="Book Antiqua" pitchFamily="18" charset="0"/>
            </a:rPr>
            <a:t>Financijski </a:t>
          </a:r>
          <a:r>
            <a:rPr lang="hr-HR" sz="1300" kern="1200" dirty="0" err="1" smtClean="0">
              <a:latin typeface="Book Antiqua" pitchFamily="18" charset="0"/>
            </a:rPr>
            <a:t>inputi</a:t>
          </a:r>
          <a:endParaRPr lang="hr-HR" sz="1300" kern="1200" dirty="0">
            <a:latin typeface="Book Antiqua" pitchFamily="18" charset="0"/>
          </a:endParaRPr>
        </a:p>
      </dsp:txBody>
      <dsp:txXfrm>
        <a:off x="2907754" y="1808911"/>
        <a:ext cx="852686" cy="847460"/>
      </dsp:txXfrm>
    </dsp:sp>
    <dsp:sp modelId="{3208F982-2B88-4A91-9B27-A17D84BF4CFC}">
      <dsp:nvSpPr>
        <dsp:cNvPr id="0" name=""/>
        <dsp:cNvSpPr/>
      </dsp:nvSpPr>
      <dsp:spPr>
        <a:xfrm rot="20700000">
          <a:off x="3437318" y="189091"/>
          <a:ext cx="1682717" cy="1682717"/>
        </a:xfrm>
        <a:prstGeom prst="gear6">
          <a:avLst/>
        </a:prstGeom>
        <a:solidFill>
          <a:schemeClr val="accent5">
            <a:shade val="50000"/>
            <a:hueOff val="104007"/>
            <a:satOff val="-9023"/>
            <a:lumOff val="3428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0" kern="1200" dirty="0" smtClean="0">
              <a:latin typeface="Book Antiqua" pitchFamily="18" charset="0"/>
            </a:rPr>
            <a:t>Premija za kontrolu</a:t>
          </a:r>
          <a:endParaRPr lang="hr-HR" sz="1300" b="0" kern="1200" dirty="0">
            <a:latin typeface="Book Antiqua" pitchFamily="18" charset="0"/>
          </a:endParaRPr>
        </a:p>
      </dsp:txBody>
      <dsp:txXfrm rot="-20700000">
        <a:off x="3806387" y="558160"/>
        <a:ext cx="944579" cy="944579"/>
      </dsp:txXfrm>
    </dsp:sp>
    <dsp:sp modelId="{9DD4EEF5-039F-41BF-865F-F3C218EA20F0}">
      <dsp:nvSpPr>
        <dsp:cNvPr id="0" name=""/>
        <dsp:cNvSpPr/>
      </dsp:nvSpPr>
      <dsp:spPr>
        <a:xfrm>
          <a:off x="3668832" y="1575136"/>
          <a:ext cx="3022653" cy="3022653"/>
        </a:xfrm>
        <a:prstGeom prst="circularArrow">
          <a:avLst>
            <a:gd name="adj1" fmla="val 4687"/>
            <a:gd name="adj2" fmla="val 299029"/>
            <a:gd name="adj3" fmla="val 2518542"/>
            <a:gd name="adj4" fmla="val 15856168"/>
            <a:gd name="adj5" fmla="val 5469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2D5EC-4EB3-47F8-9A01-7F43E16C6020}">
      <dsp:nvSpPr>
        <dsp:cNvPr id="0" name=""/>
        <dsp:cNvSpPr/>
      </dsp:nvSpPr>
      <dsp:spPr>
        <a:xfrm>
          <a:off x="2171238" y="993508"/>
          <a:ext cx="2196146" cy="219614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shade val="90000"/>
            <a:hueOff val="105444"/>
            <a:satOff val="-8501"/>
            <a:lumOff val="312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6DB31-578D-4DAC-A1F2-CBB496D1A752}">
      <dsp:nvSpPr>
        <dsp:cNvPr id="0" name=""/>
        <dsp:cNvSpPr/>
      </dsp:nvSpPr>
      <dsp:spPr>
        <a:xfrm>
          <a:off x="3048088" y="-179913"/>
          <a:ext cx="2367888" cy="236788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shade val="90000"/>
            <a:hueOff val="105444"/>
            <a:satOff val="-8501"/>
            <a:lumOff val="312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6A497CA-A711-46D3-A076-D738CA6EA4DD}" type="datetime1">
              <a:rPr lang="hr-HR" smtClean="0"/>
              <a:pPr lvl="0"/>
              <a:t>08.02.2018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C04D05-F8D3-40F7-9558-925392939E58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6A497CA-A711-46D3-A076-D738CA6EA4DD}" type="datetime1">
              <a:rPr lang="hr-HR" smtClean="0"/>
              <a:pPr lvl="0"/>
              <a:t>08.02.2018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C04D05-F8D3-40F7-9558-925392939E5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6A497CA-A711-46D3-A076-D738CA6EA4DD}" type="datetime1">
              <a:rPr lang="hr-HR" smtClean="0"/>
              <a:pPr lvl="0"/>
              <a:t>08.02.2018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C04D05-F8D3-40F7-9558-925392939E5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6A497CA-A711-46D3-A076-D738CA6EA4DD}" type="datetime1">
              <a:rPr lang="hr-HR" smtClean="0"/>
              <a:pPr lvl="0"/>
              <a:t>08.02.2018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C04D05-F8D3-40F7-9558-925392939E5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6A497CA-A711-46D3-A076-D738CA6EA4DD}" type="datetime1">
              <a:rPr lang="hr-HR" smtClean="0"/>
              <a:pPr lvl="0"/>
              <a:t>08.02.2018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C04D05-F8D3-40F7-9558-925392939E58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6A497CA-A711-46D3-A076-D738CA6EA4DD}" type="datetime1">
              <a:rPr lang="hr-HR" smtClean="0"/>
              <a:pPr lvl="0"/>
              <a:t>08.02.2018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C04D05-F8D3-40F7-9558-925392939E5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6A497CA-A711-46D3-A076-D738CA6EA4DD}" type="datetime1">
              <a:rPr lang="hr-HR" smtClean="0"/>
              <a:pPr lvl="0"/>
              <a:t>08.02.2018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C04D05-F8D3-40F7-9558-925392939E58}" type="slidenum">
              <a:rPr lang="hr-HR" smtClean="0"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6A497CA-A711-46D3-A076-D738CA6EA4DD}" type="datetime1">
              <a:rPr lang="hr-HR" smtClean="0"/>
              <a:pPr lvl="0"/>
              <a:t>08.02.2018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C04D05-F8D3-40F7-9558-925392939E5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6A497CA-A711-46D3-A076-D738CA6EA4DD}" type="datetime1">
              <a:rPr lang="hr-HR" smtClean="0"/>
              <a:pPr lvl="0"/>
              <a:t>08.02.2018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C04D05-F8D3-40F7-9558-925392939E5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6A497CA-A711-46D3-A076-D738CA6EA4DD}" type="datetime1">
              <a:rPr lang="hr-HR" smtClean="0"/>
              <a:pPr lvl="0"/>
              <a:t>08.02.2018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C04D05-F8D3-40F7-9558-925392939E58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6A497CA-A711-46D3-A076-D738CA6EA4DD}" type="datetime1">
              <a:rPr lang="hr-HR" smtClean="0"/>
              <a:pPr lvl="0"/>
              <a:t>08.02.2018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C04D05-F8D3-40F7-9558-925392939E5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fld id="{B6A497CA-A711-46D3-A076-D738CA6EA4DD}" type="datetime1">
              <a:rPr lang="hr-HR" smtClean="0"/>
              <a:pPr lvl="0"/>
              <a:t>08.02.2018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fld id="{84C04D05-F8D3-40F7-9558-925392939E58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6.jpg@01D39123.20B545B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2286" y="1558344"/>
            <a:ext cx="768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cap="small" dirty="0" smtClean="0">
                <a:latin typeface="Book Antiqua" panose="02040602050305030304" pitchFamily="18" charset="0"/>
              </a:rPr>
              <a:t>Nacrt plana nagodbe vjerovnika Agrokor d.d.</a:t>
            </a:r>
            <a:endParaRPr lang="hr-HR" sz="2400" b="1" cap="small" dirty="0">
              <a:latin typeface="Book Antiqua" panose="0204060205030503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55440" y="2035056"/>
            <a:ext cx="101536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  <a:alpha val="16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70775" y="2123855"/>
            <a:ext cx="5583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dirty="0" smtClean="0">
                <a:latin typeface="Book Antiqua" panose="02040602050305030304" pitchFamily="18" charset="0"/>
              </a:rPr>
              <a:t>Autor: Udruga manjinskih dioničara </a:t>
            </a:r>
            <a:r>
              <a:rPr lang="hr-HR" sz="1600" cap="small" dirty="0" smtClean="0">
                <a:latin typeface="Book Antiqua" panose="02040602050305030304" pitchFamily="18" charset="0"/>
              </a:rPr>
              <a:t>koncerna Agrokor</a:t>
            </a:r>
            <a:endParaRPr lang="hr-HR" sz="1600" cap="small" dirty="0"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3581" y="6302284"/>
            <a:ext cx="5331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i="1" dirty="0" smtClean="0">
                <a:latin typeface="Book Antiqua" panose="02040602050305030304" pitchFamily="18" charset="0"/>
              </a:rPr>
              <a:t>----- Zagreb, siječanj 2018.----</a:t>
            </a:r>
            <a:endParaRPr lang="hr-HR" sz="1400" i="1" cap="small" dirty="0">
              <a:latin typeface="Book Antiqua" panose="0204060205030503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204780"/>
              </p:ext>
            </p:extLst>
          </p:nvPr>
        </p:nvGraphicFramePr>
        <p:xfrm>
          <a:off x="5735960" y="2983015"/>
          <a:ext cx="3832632" cy="1459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5145"/>
                <a:gridCol w="2527487"/>
              </a:tblGrid>
              <a:tr h="291855">
                <a:tc gridSpan="2">
                  <a:txBody>
                    <a:bodyPr/>
                    <a:lstStyle/>
                    <a:p>
                      <a:r>
                        <a:rPr lang="hr-HR" sz="1200" cap="small" baseline="0" dirty="0" smtClean="0">
                          <a:latin typeface="Book Antiqua" panose="02040602050305030304" pitchFamily="18" charset="0"/>
                        </a:rPr>
                        <a:t>Recenzenti</a:t>
                      </a:r>
                      <a:endParaRPr lang="hr-HR" sz="1200" cap="small" baseline="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291855">
                <a:tc>
                  <a:txBody>
                    <a:bodyPr/>
                    <a:lstStyle/>
                    <a:p>
                      <a:pPr algn="r"/>
                      <a:r>
                        <a:rPr lang="hr-HR" sz="1200" dirty="0" smtClean="0">
                          <a:latin typeface="Book Antiqua" panose="02040602050305030304" pitchFamily="18" charset="0"/>
                        </a:rPr>
                        <a:t>Dr. </a:t>
                      </a:r>
                      <a:r>
                        <a:rPr lang="hr-HR" sz="1200" dirty="0" err="1" smtClean="0">
                          <a:latin typeface="Book Antiqua" panose="02040602050305030304" pitchFamily="18" charset="0"/>
                        </a:rPr>
                        <a:t>sc</a:t>
                      </a:r>
                      <a:r>
                        <a:rPr lang="hr-HR" sz="1200" dirty="0" smtClean="0">
                          <a:latin typeface="Book Antiqua" panose="02040602050305030304" pitchFamily="18" charset="0"/>
                        </a:rPr>
                        <a:t>. </a:t>
                      </a:r>
                      <a:endParaRPr lang="hr-HR" sz="1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accent1"/>
                          </a:solidFill>
                          <a:latin typeface="Book Antiqua" panose="02040602050305030304" pitchFamily="18" charset="0"/>
                        </a:rPr>
                        <a:t>Mihaela </a:t>
                      </a:r>
                      <a:r>
                        <a:rPr lang="hr-HR" sz="1200" cap="small" dirty="0" smtClean="0">
                          <a:solidFill>
                            <a:schemeClr val="accent1"/>
                          </a:solidFill>
                          <a:latin typeface="Book Antiqua" panose="02040602050305030304" pitchFamily="18" charset="0"/>
                        </a:rPr>
                        <a:t>Grubišić </a:t>
                      </a:r>
                      <a:r>
                        <a:rPr lang="hr-HR" sz="1200" cap="small" dirty="0" err="1" smtClean="0">
                          <a:solidFill>
                            <a:schemeClr val="accent1"/>
                          </a:solidFill>
                          <a:latin typeface="Book Antiqua" panose="02040602050305030304" pitchFamily="18" charset="0"/>
                        </a:rPr>
                        <a:t>Šeba</a:t>
                      </a:r>
                      <a:r>
                        <a:rPr lang="hr-HR" sz="1200" cap="small" dirty="0" smtClean="0">
                          <a:solidFill>
                            <a:schemeClr val="accent1"/>
                          </a:solidFill>
                          <a:latin typeface="Book Antiqua" panose="02040602050305030304" pitchFamily="18" charset="0"/>
                        </a:rPr>
                        <a:t>, CFA</a:t>
                      </a:r>
                      <a:endParaRPr lang="hr-HR" sz="1200" dirty="0">
                        <a:solidFill>
                          <a:schemeClr val="accent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291855">
                <a:tc>
                  <a:txBody>
                    <a:bodyPr/>
                    <a:lstStyle/>
                    <a:p>
                      <a:pPr algn="r"/>
                      <a:r>
                        <a:rPr lang="hr-HR" sz="1200" dirty="0" smtClean="0">
                          <a:latin typeface="Book Antiqua" panose="02040602050305030304" pitchFamily="18" charset="0"/>
                        </a:rPr>
                        <a:t>Izv. prof. dr. </a:t>
                      </a:r>
                      <a:r>
                        <a:rPr lang="hr-HR" sz="1200" dirty="0" err="1" smtClean="0">
                          <a:latin typeface="Book Antiqua" panose="02040602050305030304" pitchFamily="18" charset="0"/>
                        </a:rPr>
                        <a:t>sc</a:t>
                      </a:r>
                      <a:r>
                        <a:rPr lang="hr-HR" sz="1200" dirty="0" smtClean="0">
                          <a:latin typeface="Book Antiqua" panose="02040602050305030304" pitchFamily="18" charset="0"/>
                        </a:rPr>
                        <a:t>. </a:t>
                      </a:r>
                      <a:endParaRPr lang="hr-HR" sz="1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accent1"/>
                          </a:solidFill>
                          <a:latin typeface="Book Antiqua" panose="02040602050305030304" pitchFamily="18" charset="0"/>
                        </a:rPr>
                        <a:t>Dubravka </a:t>
                      </a:r>
                      <a:r>
                        <a:rPr lang="hr-HR" sz="1200" cap="small" dirty="0" smtClean="0">
                          <a:solidFill>
                            <a:schemeClr val="accent1"/>
                          </a:solidFill>
                          <a:latin typeface="Book Antiqua" panose="02040602050305030304" pitchFamily="18" charset="0"/>
                        </a:rPr>
                        <a:t>Pekanov </a:t>
                      </a:r>
                      <a:endParaRPr lang="hr-HR" sz="1200" dirty="0">
                        <a:solidFill>
                          <a:schemeClr val="accent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291855">
                <a:tc>
                  <a:txBody>
                    <a:bodyPr/>
                    <a:lstStyle/>
                    <a:p>
                      <a:pPr algn="r"/>
                      <a:r>
                        <a:rPr lang="hr-HR" sz="1200" dirty="0" smtClean="0">
                          <a:latin typeface="Book Antiqua" panose="02040602050305030304" pitchFamily="18" charset="0"/>
                        </a:rPr>
                        <a:t>Dr. </a:t>
                      </a:r>
                      <a:r>
                        <a:rPr lang="hr-HR" sz="1200" dirty="0" err="1" smtClean="0">
                          <a:latin typeface="Book Antiqua" panose="02040602050305030304" pitchFamily="18" charset="0"/>
                        </a:rPr>
                        <a:t>sc</a:t>
                      </a:r>
                      <a:r>
                        <a:rPr lang="hr-HR" sz="1200" dirty="0" smtClean="0">
                          <a:latin typeface="Book Antiqua" panose="02040602050305030304" pitchFamily="18" charset="0"/>
                        </a:rPr>
                        <a:t>. </a:t>
                      </a:r>
                      <a:endParaRPr lang="hr-HR" sz="1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accent1"/>
                          </a:solidFill>
                          <a:latin typeface="Book Antiqua" panose="02040602050305030304" pitchFamily="18" charset="0"/>
                        </a:rPr>
                        <a:t>Paško </a:t>
                      </a:r>
                      <a:r>
                        <a:rPr lang="hr-HR" sz="1200" cap="small" dirty="0" smtClean="0">
                          <a:solidFill>
                            <a:schemeClr val="accent1"/>
                          </a:solidFill>
                          <a:latin typeface="Book Antiqua" panose="02040602050305030304" pitchFamily="18" charset="0"/>
                        </a:rPr>
                        <a:t>Anić Antić</a:t>
                      </a:r>
                      <a:endParaRPr lang="hr-HR" sz="1200" dirty="0">
                        <a:solidFill>
                          <a:schemeClr val="accent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291855">
                <a:tc>
                  <a:txBody>
                    <a:bodyPr/>
                    <a:lstStyle/>
                    <a:p>
                      <a:pPr algn="r"/>
                      <a:r>
                        <a:rPr lang="hr-HR" sz="1200" dirty="0" smtClean="0">
                          <a:latin typeface="Book Antiqua" panose="02040602050305030304" pitchFamily="18" charset="0"/>
                        </a:rPr>
                        <a:t>Doc. dr. </a:t>
                      </a:r>
                      <a:r>
                        <a:rPr lang="hr-HR" sz="1200" dirty="0" err="1" smtClean="0">
                          <a:latin typeface="Book Antiqua" panose="02040602050305030304" pitchFamily="18" charset="0"/>
                        </a:rPr>
                        <a:t>sc</a:t>
                      </a:r>
                      <a:r>
                        <a:rPr lang="hr-HR" sz="1200" dirty="0" smtClean="0">
                          <a:latin typeface="Book Antiqua" panose="02040602050305030304" pitchFamily="18" charset="0"/>
                        </a:rPr>
                        <a:t>. </a:t>
                      </a:r>
                      <a:endParaRPr lang="hr-HR" sz="1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accent1"/>
                          </a:solidFill>
                          <a:latin typeface="Book Antiqua" panose="02040602050305030304" pitchFamily="18" charset="0"/>
                        </a:rPr>
                        <a:t>Emil</a:t>
                      </a:r>
                      <a:r>
                        <a:rPr lang="hr-HR" sz="1200" cap="small" dirty="0" smtClean="0">
                          <a:solidFill>
                            <a:schemeClr val="accent1"/>
                          </a:solidFill>
                          <a:latin typeface="Book Antiqua" panose="02040602050305030304" pitchFamily="18" charset="0"/>
                        </a:rPr>
                        <a:t> Mihalina</a:t>
                      </a:r>
                      <a:endParaRPr lang="hr-HR" sz="1200" dirty="0">
                        <a:solidFill>
                          <a:schemeClr val="accent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11906" y="26895"/>
            <a:ext cx="611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Udruga manjinskih dioničara </a:t>
            </a:r>
            <a:r>
              <a:rPr lang="hr-HR" sz="1600" b="1" cap="sm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koncerna Agrokor</a:t>
            </a:r>
            <a:endParaRPr lang="hr-HR" sz="1600" b="1" cap="sm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7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  <a:endParaRPr lang="hr-HR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Udruga dioničara KA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 smtClean="0"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0605" y="26895"/>
            <a:ext cx="11315701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50" b="1" dirty="0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 </a:t>
            </a:r>
            <a:r>
              <a:rPr lang="hr-HR" sz="1450" b="1" dirty="0" smtClean="0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MANJINSKI dioničari OVISNIH društava NISU u istom položaju kao i VEĆINSKI dioničar VLADAJUĆEG društva </a:t>
            </a:r>
            <a:endParaRPr lang="hr-HR" sz="145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84355" y="2354556"/>
            <a:ext cx="23622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cap="small" dirty="0" smtClean="0">
                <a:latin typeface="Book Antiqua" panose="02040602050305030304" pitchFamily="18" charset="0"/>
              </a:rPr>
              <a:t>Protupravno razvlaštenje manjinskih dioničara</a:t>
            </a:r>
            <a:endParaRPr lang="hr-HR" sz="1600" cap="small" dirty="0">
              <a:latin typeface="Book Antiqua" panose="0204060205030503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60880" y="2354555"/>
            <a:ext cx="2000250" cy="10787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cap="small" dirty="0" smtClean="0">
                <a:latin typeface="Book Antiqua" panose="02040602050305030304" pitchFamily="18" charset="0"/>
              </a:rPr>
              <a:t>Zabrana pokretanja sudskih postupaka protiv Agrokora</a:t>
            </a:r>
            <a:endParaRPr lang="hr-HR" sz="1600" cap="small" dirty="0">
              <a:latin typeface="Book Antiqua" panose="0204060205030503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0705" y="2354555"/>
            <a:ext cx="2000250" cy="8977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cap="small" dirty="0" smtClean="0">
                <a:latin typeface="Book Antiqua" panose="02040602050305030304" pitchFamily="18" charset="0"/>
              </a:rPr>
              <a:t>Tužbe za naknadu štete prema državi</a:t>
            </a:r>
            <a:endParaRPr lang="hr-HR" sz="1600" cap="small" dirty="0">
              <a:latin typeface="Book Antiqua" panose="0204060205030503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80230" y="3590425"/>
            <a:ext cx="2000250" cy="13573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cap="small" dirty="0" smtClean="0">
                <a:latin typeface="Book Antiqua" panose="02040602050305030304" pitchFamily="18" charset="0"/>
              </a:rPr>
              <a:t>Arbitraže za zaštitu stranih ulaganja prema državi</a:t>
            </a:r>
            <a:endParaRPr lang="hr-HR" sz="1600" cap="small" dirty="0">
              <a:latin typeface="Book Antiqua" panose="0204060205030503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60880" y="3785685"/>
            <a:ext cx="2000250" cy="116205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cap="small" dirty="0" smtClean="0">
                <a:latin typeface="Book Antiqua" panose="02040602050305030304" pitchFamily="18" charset="0"/>
              </a:rPr>
              <a:t>Potpuni gubitak ulaganja stranih investitora</a:t>
            </a:r>
            <a:endParaRPr lang="hr-HR" sz="1600" cap="small" dirty="0">
              <a:latin typeface="Book Antiqua" panose="0204060205030503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4355" y="3478503"/>
            <a:ext cx="2362200" cy="14692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50" cap="small" dirty="0" smtClean="0">
                <a:latin typeface="Book Antiqua" panose="02040602050305030304" pitchFamily="18" charset="0"/>
              </a:rPr>
              <a:t>Solventnih i profitabilnih društava (Jamnica, Belje, Zvijezda), dok je u nekima Agrokor manjinski dioničar </a:t>
            </a:r>
            <a:r>
              <a:rPr lang="hr-HR" sz="1200" cap="small" dirty="0" smtClean="0">
                <a:latin typeface="Book Antiqua" panose="02040602050305030304" pitchFamily="18" charset="0"/>
              </a:rPr>
              <a:t>(</a:t>
            </a:r>
            <a:r>
              <a:rPr lang="hr-HR" sz="1200" cap="small" dirty="0">
                <a:latin typeface="Book Antiqua" panose="02040602050305030304" pitchFamily="18" charset="0"/>
              </a:rPr>
              <a:t>Ledo) </a:t>
            </a:r>
            <a:endParaRPr lang="hr-HR" sz="1450" cap="small" dirty="0">
              <a:latin typeface="Book Antiqua" panose="0204060205030503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94829" y="2354555"/>
            <a:ext cx="2000250" cy="7000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cap="small" dirty="0" smtClean="0">
                <a:latin typeface="Book Antiqua" panose="02040602050305030304" pitchFamily="18" charset="0"/>
              </a:rPr>
              <a:t>Nenadoknadiva šteta za domaće tržište kapitala</a:t>
            </a:r>
            <a:endParaRPr lang="hr-HR" sz="1400" cap="small" dirty="0">
              <a:latin typeface="Book Antiqua" panose="02040602050305030304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180565" y="3178467"/>
            <a:ext cx="142875" cy="16192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Book Antiqua" panose="02040602050305030304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532280" y="2621256"/>
            <a:ext cx="142875" cy="18097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Book Antiqua" panose="0204060205030503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527517" y="3983329"/>
            <a:ext cx="142875" cy="18097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Book Antiqua" panose="020406020503050303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846855" y="2606968"/>
            <a:ext cx="142875" cy="18097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Book Antiqua" panose="02040602050305030304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846855" y="3983328"/>
            <a:ext cx="142875" cy="18097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Book Antiqua" panose="0204060205030503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94829" y="3168939"/>
            <a:ext cx="2000250" cy="72509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cap="small" dirty="0" smtClean="0">
                <a:latin typeface="Book Antiqua" panose="02040602050305030304" pitchFamily="18" charset="0"/>
              </a:rPr>
              <a:t>&gt; 17.000 malih </a:t>
            </a:r>
            <a:r>
              <a:rPr lang="hr-HR" sz="1400" cap="small" dirty="0" err="1" smtClean="0">
                <a:latin typeface="Book Antiqua" panose="02040602050305030304" pitchFamily="18" charset="0"/>
              </a:rPr>
              <a:t>ulagatelja</a:t>
            </a:r>
            <a:r>
              <a:rPr lang="hr-HR" sz="1400" cap="small" dirty="0" smtClean="0">
                <a:latin typeface="Book Antiqua" panose="02040602050305030304" pitchFamily="18" charset="0"/>
              </a:rPr>
              <a:t> građana RH</a:t>
            </a:r>
            <a:endParaRPr lang="hr-HR" sz="1400" cap="small" dirty="0">
              <a:latin typeface="Book Antiqua" panose="0204060205030503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704355" y="4003568"/>
            <a:ext cx="2000250" cy="3631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cap="small" dirty="0" smtClean="0">
                <a:latin typeface="Book Antiqua" panose="02040602050305030304" pitchFamily="18" charset="0"/>
              </a:rPr>
              <a:t>&gt; 3.000 Branitelja i Umirovljenika</a:t>
            </a:r>
            <a:endParaRPr lang="hr-HR" sz="1400" cap="small" dirty="0">
              <a:latin typeface="Book Antiqua" panose="0204060205030503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94829" y="4509120"/>
            <a:ext cx="2000250" cy="43861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cap="small" dirty="0" smtClean="0">
                <a:latin typeface="Book Antiqua" panose="02040602050305030304" pitchFamily="18" charset="0"/>
              </a:rPr>
              <a:t>Mirovinski fondovi Država (CERP)</a:t>
            </a:r>
            <a:endParaRPr lang="hr-HR" sz="1400" cap="small" dirty="0">
              <a:latin typeface="Book Antiqua" panose="0204060205030503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542430" y="2156910"/>
            <a:ext cx="2324100" cy="2952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Rectangle 25"/>
          <p:cNvSpPr/>
          <p:nvPr/>
        </p:nvSpPr>
        <p:spPr>
          <a:xfrm>
            <a:off x="6065930" y="2180722"/>
            <a:ext cx="2238374" cy="2952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TextBox 26"/>
          <p:cNvSpPr txBox="1"/>
          <p:nvPr/>
        </p:nvSpPr>
        <p:spPr>
          <a:xfrm>
            <a:off x="6123080" y="1728285"/>
            <a:ext cx="223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Book Antiqua" panose="02040602050305030304" pitchFamily="18" charset="0"/>
              </a:rPr>
              <a:t>Vjerojatne ŠTETE</a:t>
            </a:r>
            <a:endParaRPr lang="hr-HR" dirty="0">
              <a:latin typeface="Book Antiqua" panose="0204060205030503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18630" y="1714952"/>
            <a:ext cx="223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Book Antiqua" panose="02040602050305030304" pitchFamily="18" charset="0"/>
              </a:rPr>
              <a:t>Direktne ŠTETE</a:t>
            </a:r>
            <a:endParaRPr lang="hr-HR" dirty="0">
              <a:latin typeface="Book Antiqua" panose="0204060205030503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8436260" y="1949980"/>
            <a:ext cx="0" cy="3324225"/>
          </a:xfrm>
          <a:prstGeom prst="lin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  <p:sp>
        <p:nvSpPr>
          <p:cNvPr id="30" name="TextBox 29"/>
          <p:cNvSpPr txBox="1"/>
          <p:nvPr/>
        </p:nvSpPr>
        <p:spPr>
          <a:xfrm>
            <a:off x="11316580" y="39397"/>
            <a:ext cx="81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90CEF26-AC26-4E9F-975B-CA99A5BDDF10}" type="slidenum">
              <a:rPr lang="hr-HR" sz="1400" b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10</a:t>
            </a:fld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/41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3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53" y="371237"/>
            <a:ext cx="10073002" cy="2858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  <a:endParaRPr lang="hr-HR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Udruga dioničara KA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 smtClean="0"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103" y="-12720"/>
            <a:ext cx="9867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DOBAVLJAČI gube u NAGODBI i poslije nje, a koncesije na poljoprivredna zemljišta, vode i ostala nacionalna bogatstva „SELE SE” u NIZOZEMSKU</a:t>
            </a:r>
            <a:endParaRPr lang="hr-HR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7904" y="2628899"/>
            <a:ext cx="2971801" cy="1628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cap="small" dirty="0" smtClean="0">
                <a:latin typeface="Book Antiqua" panose="02040602050305030304" pitchFamily="18" charset="0"/>
              </a:rPr>
              <a:t>Pretvaranje potraživanja dobavljača (i ostalih vjerovnika) u dionice </a:t>
            </a:r>
            <a:r>
              <a:rPr lang="hr-HR" b="1" cap="small" dirty="0" smtClean="0">
                <a:latin typeface="Book Antiqua" panose="02040602050305030304" pitchFamily="18" charset="0"/>
              </a:rPr>
              <a:t>„novog Agrokora” u Nizozemskoj</a:t>
            </a:r>
            <a:endParaRPr lang="hr-HR" b="1" cap="small" dirty="0">
              <a:latin typeface="Book Antiqua" panose="0204060205030503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2132" y="2308441"/>
            <a:ext cx="2000250" cy="100625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cap="small" dirty="0" smtClean="0">
                <a:latin typeface="Book Antiqua" panose="02040602050305030304" pitchFamily="18" charset="0"/>
              </a:rPr>
              <a:t>Dobavljači prisiljeni na Prodaju tih dionica po diskontnim vrijednostima jer nisu uvrštene na burzu</a:t>
            </a:r>
            <a:endParaRPr lang="hr-HR" sz="1300" cap="small" dirty="0">
              <a:latin typeface="Book Antiqua" panose="0204060205030503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76707" y="2308441"/>
            <a:ext cx="2000250" cy="100625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cap="small" dirty="0" smtClean="0">
                <a:latin typeface="Book Antiqua" panose="02040602050305030304" pitchFamily="18" charset="0"/>
              </a:rPr>
              <a:t>Serije bankrota dobavljača i val otpuštanja radnika u „drugom koraku”</a:t>
            </a:r>
            <a:endParaRPr lang="hr-HR" sz="1400" cap="small" dirty="0">
              <a:latin typeface="Book Antiqua" panose="0204060205030503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91305" y="3590598"/>
            <a:ext cx="2000250" cy="10287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cap="small" dirty="0" smtClean="0">
                <a:latin typeface="Book Antiqua" panose="02040602050305030304" pitchFamily="18" charset="0"/>
              </a:rPr>
              <a:t>Gubitak domaće proizvodnje i zaposlenosti</a:t>
            </a:r>
            <a:endParaRPr lang="hr-HR" sz="1600" b="1" cap="small" dirty="0">
              <a:latin typeface="Book Antiqua" panose="0204060205030503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2131" y="3571874"/>
            <a:ext cx="4314825" cy="100625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cap="small" dirty="0" smtClean="0">
                <a:latin typeface="Book Antiqua" panose="02040602050305030304" pitchFamily="18" charset="0"/>
              </a:rPr>
              <a:t>ne pretvaraju se potraživanja dobavljača u kapital Konzuma, već dobavljači stječu dionice „novog Agrokora” u kojem nemaju nikakvu kontrolu, mogu ih prodati samo „odabranima”, nepoznate krajnje vlasničke strukture </a:t>
            </a:r>
            <a:endParaRPr lang="hr-HR" sz="1400" cap="small" dirty="0">
              <a:latin typeface="Book Antiqua" panose="0204060205030503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348106" y="2721082"/>
            <a:ext cx="142875" cy="18097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Book Antiqua" panose="0204060205030503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014482" y="3095624"/>
            <a:ext cx="142875" cy="18097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Book Antiqua" panose="020406020503050303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014481" y="3609974"/>
            <a:ext cx="142875" cy="18097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Book Antiqua" panose="0204060205030503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37982" y="1622641"/>
            <a:ext cx="200025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b="1" cap="small" dirty="0" smtClean="0">
                <a:latin typeface="Book Antiqua" panose="02040602050305030304" pitchFamily="18" charset="0"/>
              </a:rPr>
              <a:t>„novi Agrokor” ne ide na Zagrebačku burzu</a:t>
            </a:r>
            <a:endParaRPr lang="hr-HR" sz="1300" b="1" cap="small" dirty="0">
              <a:latin typeface="Book Antiqua" panose="0204060205030503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37982" y="4578132"/>
            <a:ext cx="200025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b="1" cap="small" dirty="0" smtClean="0">
                <a:latin typeface="Book Antiqua" panose="02040602050305030304" pitchFamily="18" charset="0"/>
              </a:rPr>
              <a:t>„novi Agrokor” samo je za „odabrane”</a:t>
            </a:r>
            <a:endParaRPr lang="hr-HR" sz="1300" b="1" cap="small" dirty="0">
              <a:latin typeface="Book Antiqua" panose="02040602050305030304" pitchFamily="18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466669" y="4336940"/>
            <a:ext cx="142875" cy="16192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Book Antiqua" panose="02040602050305030304" pitchFamily="18" charset="0"/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2466669" y="2387708"/>
            <a:ext cx="142875" cy="155468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Book Antiqua" panose="0204060205030503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91305" y="2327165"/>
            <a:ext cx="2000250" cy="100625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cap="small" dirty="0" smtClean="0">
                <a:latin typeface="Book Antiqua" panose="02040602050305030304" pitchFamily="18" charset="0"/>
              </a:rPr>
              <a:t>Gubitak prodajnog kanala za plasman domaćih proizvoda</a:t>
            </a:r>
            <a:endParaRPr lang="hr-HR" sz="1400" b="1" cap="small" dirty="0">
              <a:latin typeface="Book Antiqua" panose="0204060205030503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8805555" y="1844782"/>
            <a:ext cx="0" cy="3324225"/>
          </a:xfrm>
          <a:prstGeom prst="lin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  <p:sp>
        <p:nvSpPr>
          <p:cNvPr id="22" name="TextBox 21"/>
          <p:cNvSpPr txBox="1"/>
          <p:nvPr/>
        </p:nvSpPr>
        <p:spPr>
          <a:xfrm>
            <a:off x="11316580" y="39397"/>
            <a:ext cx="81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90CEF26-AC26-4E9F-975B-CA99A5BDDF10}" type="slidenum">
              <a:rPr lang="hr-HR" sz="1400" b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11</a:t>
            </a:fld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/41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3955"/>
            <a:ext cx="10467975" cy="34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34" y="-1430"/>
            <a:ext cx="10487025" cy="400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rgbClr val="424E5B">
                    <a:lumMod val="50000"/>
                  </a:srgbClr>
                </a:solidFill>
                <a:latin typeface="Century Gothic" panose="020B0502020202020204" pitchFamily="34" charset="0"/>
              </a:rPr>
              <a:t>Udruga dioničara KA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>
                <a:solidFill>
                  <a:prstClr val="black"/>
                </a:solidFill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5441" y="2888940"/>
            <a:ext cx="10036114" cy="50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Plan udruge </a:t>
            </a:r>
            <a:r>
              <a:rPr lang="hr-HR" sz="20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vs</a:t>
            </a:r>
            <a:r>
              <a:rPr lang="hr-HR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. Predloženi plan izvanredne uprave</a:t>
            </a:r>
          </a:p>
        </p:txBody>
      </p:sp>
    </p:spTree>
    <p:extLst>
      <p:ext uri="{BB962C8B-B14F-4D97-AF65-F5344CB8AC3E}">
        <p14:creationId xmlns:p14="http://schemas.microsoft.com/office/powerpoint/2010/main" val="37663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1060" y="86371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atin typeface="Book Antiqua" panose="02040602050305030304" pitchFamily="18" charset="0"/>
              </a:rPr>
              <a:t>VS</a:t>
            </a:r>
            <a:endParaRPr lang="hr-HR" sz="2800" b="1" dirty="0"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  <a:endParaRPr lang="hr-HR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Udruga dioničara KA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 smtClean="0"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latin typeface="Book Antiqua" panose="02040602050305030304" pitchFamily="18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408279473"/>
              </p:ext>
            </p:extLst>
          </p:nvPr>
        </p:nvGraphicFramePr>
        <p:xfrm>
          <a:off x="380365" y="800643"/>
          <a:ext cx="579615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945347629"/>
              </p:ext>
            </p:extLst>
          </p:nvPr>
        </p:nvGraphicFramePr>
        <p:xfrm>
          <a:off x="5555940" y="800643"/>
          <a:ext cx="64008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0" y="6158553"/>
            <a:ext cx="10576175" cy="10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43634" y="8620"/>
            <a:ext cx="986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u bitnome...</a:t>
            </a:r>
            <a:endParaRPr lang="hr-HR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16580" y="39397"/>
            <a:ext cx="81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90CEF26-AC26-4E9F-975B-CA99A5BDDF10}" type="slidenum">
              <a:rPr lang="hr-HR" sz="1400" b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13</a:t>
            </a:fld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/41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43032519"/>
              </p:ext>
            </p:extLst>
          </p:nvPr>
        </p:nvGraphicFramePr>
        <p:xfrm>
          <a:off x="380365" y="800643"/>
          <a:ext cx="579615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88441072"/>
              </p:ext>
            </p:extLst>
          </p:nvPr>
        </p:nvGraphicFramePr>
        <p:xfrm>
          <a:off x="5555940" y="800643"/>
          <a:ext cx="64008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  <a:endParaRPr lang="hr-HR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Udruga dioničara KA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 smtClean="0"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latin typeface="Book Antiqua" panose="0204060205030503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0" y="6158553"/>
            <a:ext cx="10576175" cy="10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81060" y="86371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atin typeface="Book Antiqua" panose="02040602050305030304" pitchFamily="18" charset="0"/>
              </a:rPr>
              <a:t>VS</a:t>
            </a:r>
            <a:endParaRPr lang="hr-HR" sz="2800" b="1" dirty="0">
              <a:latin typeface="Book Antiqua" panose="0204060205030503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34" y="8620"/>
            <a:ext cx="986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smtClean="0">
                <a:solidFill>
                  <a:schemeClr val="bg1"/>
                </a:solidFill>
                <a:latin typeface="Book Antiqua" panose="02040602050305030304" pitchFamily="18" charset="0"/>
              </a:rPr>
              <a:t>u bitnome...</a:t>
            </a:r>
            <a:endParaRPr lang="hr-HR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16580" y="39397"/>
            <a:ext cx="81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90CEF26-AC26-4E9F-975B-CA99A5BDDF10}" type="slidenum">
              <a:rPr lang="hr-HR" sz="1400" b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14</a:t>
            </a:fld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/41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84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3955"/>
            <a:ext cx="10467975" cy="34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34" y="-1430"/>
            <a:ext cx="10487025" cy="400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rgbClr val="424E5B">
                    <a:lumMod val="50000"/>
                  </a:srgbClr>
                </a:solidFill>
                <a:latin typeface="Century Gothic" panose="020B0502020202020204" pitchFamily="34" charset="0"/>
              </a:rPr>
              <a:t>Udruga dioničara KA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>
                <a:solidFill>
                  <a:prstClr val="black"/>
                </a:solidFill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5441" y="2888940"/>
            <a:ext cx="10036114" cy="50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Plan nagodbe Udruge manjinskih dioničara Agrokora d.d.</a:t>
            </a:r>
          </a:p>
        </p:txBody>
      </p:sp>
    </p:spTree>
    <p:extLst>
      <p:ext uri="{BB962C8B-B14F-4D97-AF65-F5344CB8AC3E}">
        <p14:creationId xmlns:p14="http://schemas.microsoft.com/office/powerpoint/2010/main" val="15313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11310" y="863716"/>
            <a:ext cx="12015360" cy="4931676"/>
            <a:chOff x="1570021" y="1268760"/>
            <a:chExt cx="9611544" cy="3945036"/>
          </a:xfrm>
        </p:grpSpPr>
        <p:sp>
          <p:nvSpPr>
            <p:cNvPr id="4" name="Pravokutnik 23"/>
            <p:cNvSpPr/>
            <p:nvPr/>
          </p:nvSpPr>
          <p:spPr>
            <a:xfrm>
              <a:off x="4772853" y="1268760"/>
              <a:ext cx="1368152" cy="79208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t" anchorCtr="0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baseline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Agrokor d.d.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b="1" dirty="0" smtClean="0">
                  <a:solidFill>
                    <a:schemeClr val="bg1"/>
                  </a:solidFill>
                  <a:latin typeface="Book Antiqua" pitchFamily="18" charset="0"/>
                </a:rPr>
                <a:t>Ukupan neto dug: 3.853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baseline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od</a:t>
              </a: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 čega</a:t>
              </a:r>
              <a:endParaRPr lang="hr-HR" sz="650" dirty="0" smtClean="0">
                <a:solidFill>
                  <a:schemeClr val="bg1"/>
                </a:solidFill>
                <a:latin typeface="Book Antiqua" pitchFamily="18" charset="0"/>
              </a:endParaRP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650" i="0" u="none" strike="noStrike" kern="1200" cap="none" spc="0" dirty="0">
                <a:solidFill>
                  <a:schemeClr val="bg1"/>
                </a:solidFill>
                <a:uFillTx/>
                <a:latin typeface="Book Antiqua" pitchFamily="18" charset="0"/>
              </a:endParaRP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Neosigurani	3.779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dirty="0" smtClean="0">
                  <a:solidFill>
                    <a:schemeClr val="bg1"/>
                  </a:solidFill>
                  <a:latin typeface="Book Antiqua" pitchFamily="18" charset="0"/>
                </a:rPr>
                <a:t>Osigurani	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Dobavljači	      13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dirty="0" smtClean="0">
                  <a:solidFill>
                    <a:schemeClr val="bg1"/>
                  </a:solidFill>
                  <a:latin typeface="Book Antiqua" pitchFamily="18" charset="0"/>
                </a:rPr>
                <a:t>Ostalo	      62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Got. i </a:t>
              </a:r>
              <a:r>
                <a:rPr lang="hr-HR" sz="650" i="0" u="none" strike="noStrike" kern="1200" cap="none" spc="0" dirty="0" err="1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ekv</a:t>
              </a: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.	      (1)</a:t>
              </a:r>
            </a:p>
          </p:txBody>
        </p:sp>
        <p:sp>
          <p:nvSpPr>
            <p:cNvPr id="6" name="Pravokutnik 23"/>
            <p:cNvSpPr/>
            <p:nvPr/>
          </p:nvSpPr>
          <p:spPr>
            <a:xfrm>
              <a:off x="1604501" y="2276872"/>
              <a:ext cx="1368152" cy="79208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anchor="t" anchorCtr="0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Book Antiqua" pitchFamily="18" charset="0"/>
                </a:rPr>
                <a:t>Mercator</a:t>
              </a:r>
              <a:r>
                <a:rPr lang="hr-HR" sz="650" i="0" u="none" strike="noStrike" kern="1200" cap="none" spc="0" dirty="0" smtClean="0">
                  <a:solidFill>
                    <a:srgbClr val="000000"/>
                  </a:solidFill>
                  <a:uFillTx/>
                  <a:latin typeface="Book Antiqua" pitchFamily="18" charset="0"/>
                </a:rPr>
                <a:t> Grupa</a:t>
              </a:r>
              <a:endParaRPr lang="hr-HR" sz="650" i="0" u="none" strike="noStrike" kern="1200" cap="none" spc="0" baseline="0" dirty="0" smtClean="0">
                <a:solidFill>
                  <a:srgbClr val="000000"/>
                </a:solidFill>
                <a:uFillTx/>
                <a:latin typeface="Book Antiqua" pitchFamily="18" charset="0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b="1" dirty="0" smtClean="0">
                  <a:solidFill>
                    <a:srgbClr val="000000"/>
                  </a:solidFill>
                  <a:latin typeface="Book Antiqua" pitchFamily="18" charset="0"/>
                </a:rPr>
                <a:t>Ukupan neto dug: 1.473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Book Antiqua" pitchFamily="18" charset="0"/>
                </a:rPr>
                <a:t>od</a:t>
              </a:r>
              <a:r>
                <a:rPr lang="hr-HR" sz="650" i="0" u="none" strike="noStrike" kern="1200" cap="none" spc="0" dirty="0" smtClean="0">
                  <a:solidFill>
                    <a:srgbClr val="000000"/>
                  </a:solidFill>
                  <a:uFillTx/>
                  <a:latin typeface="Book Antiqua" pitchFamily="18" charset="0"/>
                </a:rPr>
                <a:t> čega</a:t>
              </a:r>
              <a:endParaRPr lang="hr-HR" sz="650" dirty="0" smtClean="0">
                <a:solidFill>
                  <a:srgbClr val="000000"/>
                </a:solidFill>
                <a:latin typeface="Book Antiqua" pitchFamily="18" charset="0"/>
              </a:endParaRP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650" i="0" u="none" strike="noStrike" kern="1200" cap="none" spc="0" dirty="0">
                <a:solidFill>
                  <a:srgbClr val="000000"/>
                </a:solidFill>
                <a:uFillTx/>
                <a:latin typeface="Book Antiqua" pitchFamily="18" charset="0"/>
              </a:endParaRP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rgbClr val="000000"/>
                  </a:solidFill>
                  <a:uFillTx/>
                  <a:latin typeface="Book Antiqua" pitchFamily="18" charset="0"/>
                </a:rPr>
                <a:t>Neosigurani	    402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dirty="0" smtClean="0">
                  <a:solidFill>
                    <a:srgbClr val="000000"/>
                  </a:solidFill>
                  <a:latin typeface="Book Antiqua" pitchFamily="18" charset="0"/>
                </a:rPr>
                <a:t>Osigurani	    452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rgbClr val="000000"/>
                  </a:solidFill>
                  <a:uFillTx/>
                  <a:latin typeface="Book Antiqua" pitchFamily="18" charset="0"/>
                </a:rPr>
                <a:t>Dobavljači	    622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dirty="0" smtClean="0">
                  <a:solidFill>
                    <a:srgbClr val="000000"/>
                  </a:solidFill>
                  <a:latin typeface="Book Antiqua" pitchFamily="18" charset="0"/>
                </a:rPr>
                <a:t>Ostalo	      57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rgbClr val="000000"/>
                  </a:solidFill>
                  <a:uFillTx/>
                  <a:latin typeface="Book Antiqua" pitchFamily="18" charset="0"/>
                </a:rPr>
                <a:t>Got. i </a:t>
              </a:r>
              <a:r>
                <a:rPr lang="hr-HR" sz="650" i="0" u="none" strike="noStrike" kern="1200" cap="none" spc="0" dirty="0" err="1" smtClean="0">
                  <a:solidFill>
                    <a:srgbClr val="000000"/>
                  </a:solidFill>
                  <a:uFillTx/>
                  <a:latin typeface="Book Antiqua" pitchFamily="18" charset="0"/>
                </a:rPr>
                <a:t>ekv</a:t>
              </a:r>
              <a:r>
                <a:rPr lang="hr-HR" sz="650" i="0" u="none" strike="noStrike" kern="1200" cap="none" spc="0" dirty="0" smtClean="0">
                  <a:solidFill>
                    <a:srgbClr val="000000"/>
                  </a:solidFill>
                  <a:uFillTx/>
                  <a:latin typeface="Book Antiqua" pitchFamily="18" charset="0"/>
                </a:rPr>
                <a:t>.	    </a:t>
              </a:r>
              <a:r>
                <a:rPr lang="hr-HR" sz="650" dirty="0" smtClean="0">
                  <a:solidFill>
                    <a:srgbClr val="000000"/>
                  </a:solidFill>
                  <a:latin typeface="Book Antiqua" pitchFamily="18" charset="0"/>
                </a:rPr>
                <a:t>(</a:t>
              </a:r>
              <a:r>
                <a:rPr lang="hr-HR" sz="650" i="0" u="none" strike="noStrike" kern="1200" cap="none" spc="0" dirty="0" smtClean="0">
                  <a:solidFill>
                    <a:srgbClr val="000000"/>
                  </a:solidFill>
                  <a:uFillTx/>
                  <a:latin typeface="Book Antiqua" pitchFamily="18" charset="0"/>
                </a:rPr>
                <a:t>60)</a:t>
              </a:r>
            </a:p>
          </p:txBody>
        </p:sp>
        <p:sp>
          <p:nvSpPr>
            <p:cNvPr id="8" name="Pravokutnik 23"/>
            <p:cNvSpPr/>
            <p:nvPr/>
          </p:nvSpPr>
          <p:spPr>
            <a:xfrm>
              <a:off x="3188677" y="2276872"/>
              <a:ext cx="1368152" cy="79208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t" anchorCtr="0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baseline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Konzum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b="1" dirty="0" smtClean="0">
                  <a:solidFill>
                    <a:schemeClr val="bg1"/>
                  </a:solidFill>
                  <a:latin typeface="Book Antiqua" pitchFamily="18" charset="0"/>
                </a:rPr>
                <a:t>Ukupan neto dug: 2.077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baseline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od</a:t>
              </a: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 čega</a:t>
              </a:r>
              <a:endParaRPr lang="hr-HR" sz="650" dirty="0" smtClean="0">
                <a:solidFill>
                  <a:schemeClr val="bg1"/>
                </a:solidFill>
                <a:latin typeface="Book Antiqua" pitchFamily="18" charset="0"/>
              </a:endParaRP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650" i="0" u="none" strike="noStrike" kern="1200" cap="none" spc="0" dirty="0">
                <a:solidFill>
                  <a:schemeClr val="bg1"/>
                </a:solidFill>
                <a:uFillTx/>
                <a:latin typeface="Book Antiqua" pitchFamily="18" charset="0"/>
              </a:endParaRP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Neosigurani	</a:t>
              </a:r>
              <a:r>
                <a:rPr lang="hr-HR" sz="650" dirty="0">
                  <a:solidFill>
                    <a:schemeClr val="bg1"/>
                  </a:solidFill>
                  <a:latin typeface="Book Antiqua" pitchFamily="18" charset="0"/>
                </a:rPr>
                <a:t> </a:t>
              </a: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1.602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dirty="0" smtClean="0">
                  <a:solidFill>
                    <a:schemeClr val="bg1"/>
                  </a:solidFill>
                  <a:latin typeface="Book Antiqua" pitchFamily="18" charset="0"/>
                </a:rPr>
                <a:t>Osigurani	      60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Dobavljači	    346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dirty="0" smtClean="0">
                  <a:solidFill>
                    <a:schemeClr val="bg1"/>
                  </a:solidFill>
                  <a:latin typeface="Book Antiqua" pitchFamily="18" charset="0"/>
                </a:rPr>
                <a:t>Ostalo	      79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Got. i </a:t>
              </a:r>
              <a:r>
                <a:rPr lang="hr-HR" sz="650" i="0" u="none" strike="noStrike" kern="1200" cap="none" spc="0" dirty="0" err="1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ekv</a:t>
              </a: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.	    </a:t>
              </a:r>
              <a:r>
                <a:rPr lang="hr-HR" sz="650" dirty="0">
                  <a:solidFill>
                    <a:schemeClr val="bg1"/>
                  </a:solidFill>
                  <a:latin typeface="Book Antiqua" pitchFamily="18" charset="0"/>
                </a:rPr>
                <a:t>(</a:t>
              </a: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10)</a:t>
              </a:r>
            </a:p>
          </p:txBody>
        </p:sp>
        <p:sp>
          <p:nvSpPr>
            <p:cNvPr id="9" name="Pravokutnik 23"/>
            <p:cNvSpPr/>
            <p:nvPr/>
          </p:nvSpPr>
          <p:spPr>
            <a:xfrm>
              <a:off x="4772853" y="2276872"/>
              <a:ext cx="1368152" cy="79208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t" anchorCtr="0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baseline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Tisak grupa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b="1" dirty="0" smtClean="0">
                  <a:solidFill>
                    <a:schemeClr val="bg1"/>
                  </a:solidFill>
                  <a:latin typeface="Book Antiqua" pitchFamily="18" charset="0"/>
                </a:rPr>
                <a:t>Ukupan neto dug: 147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baseline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od</a:t>
              </a: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 čega</a:t>
              </a:r>
              <a:endParaRPr lang="hr-HR" sz="650" dirty="0" smtClean="0">
                <a:solidFill>
                  <a:schemeClr val="bg1"/>
                </a:solidFill>
                <a:latin typeface="Book Antiqua" pitchFamily="18" charset="0"/>
              </a:endParaRP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650" i="0" u="none" strike="noStrike" kern="1200" cap="none" spc="0" dirty="0">
                <a:solidFill>
                  <a:schemeClr val="bg1"/>
                </a:solidFill>
                <a:uFillTx/>
                <a:latin typeface="Book Antiqua" pitchFamily="18" charset="0"/>
              </a:endParaRP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Neosigurani	      60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dirty="0" smtClean="0">
                  <a:solidFill>
                    <a:schemeClr val="bg1"/>
                  </a:solidFill>
                  <a:latin typeface="Book Antiqua" pitchFamily="18" charset="0"/>
                </a:rPr>
                <a:t>Osigurani	    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Dobavljači	      82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dirty="0" smtClean="0">
                  <a:solidFill>
                    <a:schemeClr val="bg1"/>
                  </a:solidFill>
                  <a:latin typeface="Book Antiqua" pitchFamily="18" charset="0"/>
                </a:rPr>
                <a:t>Ostalo	      18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Got. i </a:t>
              </a:r>
              <a:r>
                <a:rPr lang="hr-HR" sz="650" i="0" u="none" strike="noStrike" kern="1200" cap="none" spc="0" dirty="0" err="1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ekv</a:t>
              </a: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.	     (13)</a:t>
              </a:r>
            </a:p>
          </p:txBody>
        </p:sp>
        <p:sp>
          <p:nvSpPr>
            <p:cNvPr id="10" name="Pravokutnik 23"/>
            <p:cNvSpPr/>
            <p:nvPr/>
          </p:nvSpPr>
          <p:spPr>
            <a:xfrm>
              <a:off x="3188677" y="3212976"/>
              <a:ext cx="1368152" cy="79208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t" anchorCtr="0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baseline="0" dirty="0" err="1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Velpro</a:t>
              </a:r>
              <a:endParaRPr lang="hr-HR" sz="650" i="0" u="none" strike="noStrike" kern="1200" cap="none" spc="0" baseline="0" dirty="0" smtClean="0">
                <a:solidFill>
                  <a:schemeClr val="bg1"/>
                </a:solidFill>
                <a:uFillTx/>
                <a:latin typeface="Book Antiqua" pitchFamily="18" charset="0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b="1" dirty="0" smtClean="0">
                  <a:solidFill>
                    <a:schemeClr val="bg1"/>
                  </a:solidFill>
                  <a:latin typeface="Book Antiqua" pitchFamily="18" charset="0"/>
                </a:rPr>
                <a:t>Ukupan neto dug: 119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baseline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od</a:t>
              </a: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 čega</a:t>
              </a:r>
              <a:endParaRPr lang="hr-HR" sz="650" dirty="0" smtClean="0">
                <a:solidFill>
                  <a:schemeClr val="bg1"/>
                </a:solidFill>
                <a:latin typeface="Book Antiqua" pitchFamily="18" charset="0"/>
              </a:endParaRP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650" i="0" u="none" strike="noStrike" kern="1200" cap="none" spc="0" dirty="0">
                <a:solidFill>
                  <a:schemeClr val="bg1"/>
                </a:solidFill>
                <a:uFillTx/>
                <a:latin typeface="Book Antiqua" pitchFamily="18" charset="0"/>
              </a:endParaRP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Neosigurani	      68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dirty="0" smtClean="0">
                  <a:solidFill>
                    <a:schemeClr val="bg1"/>
                  </a:solidFill>
                  <a:latin typeface="Book Antiqua" pitchFamily="18" charset="0"/>
                </a:rPr>
                <a:t>Osigurani	    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Dobavljači	      48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dirty="0" smtClean="0">
                  <a:solidFill>
                    <a:schemeClr val="bg1"/>
                  </a:solidFill>
                  <a:latin typeface="Book Antiqua" pitchFamily="18" charset="0"/>
                </a:rPr>
                <a:t>Ostalo	        4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Got. i </a:t>
              </a:r>
              <a:r>
                <a:rPr lang="hr-HR" sz="650" i="0" u="none" strike="noStrike" kern="1200" cap="none" spc="0" dirty="0" err="1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ekv</a:t>
              </a: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.	      (1)</a:t>
              </a:r>
            </a:p>
          </p:txBody>
        </p:sp>
        <p:cxnSp>
          <p:nvCxnSpPr>
            <p:cNvPr id="12" name="Straight Connector 11"/>
            <p:cNvCxnSpPr>
              <a:stCxn id="4" idx="2"/>
              <a:endCxn id="9" idx="0"/>
            </p:cNvCxnSpPr>
            <p:nvPr/>
          </p:nvCxnSpPr>
          <p:spPr>
            <a:xfrm>
              <a:off x="5456929" y="2060848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288577" y="2132856"/>
              <a:ext cx="88929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8" idx="0"/>
            </p:cNvCxnSpPr>
            <p:nvPr/>
          </p:nvCxnSpPr>
          <p:spPr>
            <a:xfrm flipV="1">
              <a:off x="3872753" y="2132856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6" idx="0"/>
            </p:cNvCxnSpPr>
            <p:nvPr/>
          </p:nvCxnSpPr>
          <p:spPr>
            <a:xfrm flipV="1">
              <a:off x="2288577" y="2132856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8" idx="2"/>
              <a:endCxn id="10" idx="0"/>
            </p:cNvCxnSpPr>
            <p:nvPr/>
          </p:nvCxnSpPr>
          <p:spPr>
            <a:xfrm>
              <a:off x="3872753" y="3068960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Pravokutnik 23"/>
            <p:cNvSpPr/>
            <p:nvPr/>
          </p:nvSpPr>
          <p:spPr>
            <a:xfrm>
              <a:off x="6357029" y="2276872"/>
              <a:ext cx="1368152" cy="79208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t" anchorCtr="0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baseline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Jamnica grupa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b="1" dirty="0" smtClean="0">
                  <a:solidFill>
                    <a:schemeClr val="bg1"/>
                  </a:solidFill>
                  <a:latin typeface="Book Antiqua" pitchFamily="18" charset="0"/>
                </a:rPr>
                <a:t>Ukupan neto dug: 147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baseline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od</a:t>
              </a: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 čega</a:t>
              </a:r>
              <a:endParaRPr lang="hr-HR" sz="650" dirty="0" smtClean="0">
                <a:solidFill>
                  <a:schemeClr val="bg1"/>
                </a:solidFill>
                <a:latin typeface="Book Antiqua" pitchFamily="18" charset="0"/>
              </a:endParaRP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650" i="0" u="none" strike="noStrike" kern="1200" cap="none" spc="0" dirty="0">
                <a:solidFill>
                  <a:schemeClr val="bg1"/>
                </a:solidFill>
                <a:uFillTx/>
                <a:latin typeface="Book Antiqua" pitchFamily="18" charset="0"/>
              </a:endParaRP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Neosigurani	      74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dirty="0" smtClean="0">
                  <a:solidFill>
                    <a:schemeClr val="bg1"/>
                  </a:solidFill>
                  <a:latin typeface="Book Antiqua" pitchFamily="18" charset="0"/>
                </a:rPr>
                <a:t>Osigurani	        4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Dobavljači	      53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dirty="0" smtClean="0">
                  <a:solidFill>
                    <a:schemeClr val="bg1"/>
                  </a:solidFill>
                  <a:latin typeface="Book Antiqua" pitchFamily="18" charset="0"/>
                </a:rPr>
                <a:t>Ostalo	      32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Got. i </a:t>
              </a:r>
              <a:r>
                <a:rPr lang="hr-HR" sz="650" i="0" u="none" strike="noStrike" kern="1200" cap="none" spc="0" dirty="0" err="1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ekv</a:t>
              </a: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.	    (16)</a:t>
              </a:r>
            </a:p>
          </p:txBody>
        </p:sp>
        <p:sp>
          <p:nvSpPr>
            <p:cNvPr id="26" name="Pravokutnik 23"/>
            <p:cNvSpPr/>
            <p:nvPr/>
          </p:nvSpPr>
          <p:spPr>
            <a:xfrm>
              <a:off x="7941205" y="2276872"/>
              <a:ext cx="1368152" cy="79208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t" anchorCtr="0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baseline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Ledo grupa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b="1" dirty="0" smtClean="0">
                  <a:solidFill>
                    <a:schemeClr val="bg1"/>
                  </a:solidFill>
                  <a:latin typeface="Book Antiqua" pitchFamily="18" charset="0"/>
                </a:rPr>
                <a:t>Ukupan neto dug: 91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baseline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od</a:t>
              </a: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 čega</a:t>
              </a:r>
              <a:endParaRPr lang="hr-HR" sz="650" dirty="0" smtClean="0">
                <a:solidFill>
                  <a:schemeClr val="bg1"/>
                </a:solidFill>
                <a:latin typeface="Book Antiqua" pitchFamily="18" charset="0"/>
              </a:endParaRP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650" i="0" u="none" strike="noStrike" kern="1200" cap="none" spc="0" dirty="0">
                <a:solidFill>
                  <a:schemeClr val="bg1"/>
                </a:solidFill>
                <a:uFillTx/>
                <a:latin typeface="Book Antiqua" pitchFamily="18" charset="0"/>
              </a:endParaRP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Neosigurani	      64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dirty="0" smtClean="0">
                  <a:solidFill>
                    <a:schemeClr val="bg1"/>
                  </a:solidFill>
                  <a:latin typeface="Book Antiqua" pitchFamily="18" charset="0"/>
                </a:rPr>
                <a:t>Osigurani	    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Dobavljači	      22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dirty="0" smtClean="0">
                  <a:solidFill>
                    <a:schemeClr val="bg1"/>
                  </a:solidFill>
                  <a:latin typeface="Book Antiqua" pitchFamily="18" charset="0"/>
                </a:rPr>
                <a:t>Ostalo	      18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Got. i </a:t>
              </a:r>
              <a:r>
                <a:rPr lang="hr-HR" sz="650" i="0" u="none" strike="noStrike" kern="1200" cap="none" spc="0" dirty="0" err="1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ekv</a:t>
              </a: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.	    (13)</a:t>
              </a:r>
            </a:p>
          </p:txBody>
        </p:sp>
        <p:cxnSp>
          <p:nvCxnSpPr>
            <p:cNvPr id="31" name="Straight Connector 30"/>
            <p:cNvCxnSpPr>
              <a:stCxn id="24" idx="0"/>
            </p:cNvCxnSpPr>
            <p:nvPr/>
          </p:nvCxnSpPr>
          <p:spPr>
            <a:xfrm flipV="1">
              <a:off x="7041105" y="2132856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6" idx="0"/>
            </p:cNvCxnSpPr>
            <p:nvPr/>
          </p:nvCxnSpPr>
          <p:spPr>
            <a:xfrm flipV="1">
              <a:off x="8625281" y="2132856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Pravokutnik 23"/>
            <p:cNvSpPr/>
            <p:nvPr/>
          </p:nvSpPr>
          <p:spPr>
            <a:xfrm>
              <a:off x="9525381" y="2276872"/>
              <a:ext cx="1368152" cy="79208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t" anchorCtr="0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baseline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Zvijezda grupa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b="1" dirty="0" smtClean="0">
                  <a:solidFill>
                    <a:schemeClr val="bg1"/>
                  </a:solidFill>
                  <a:latin typeface="Book Antiqua" pitchFamily="18" charset="0"/>
                </a:rPr>
                <a:t>Ukupan neto dug: 92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baseline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od</a:t>
              </a: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 čega</a:t>
              </a:r>
              <a:endParaRPr lang="hr-HR" sz="650" dirty="0" smtClean="0">
                <a:solidFill>
                  <a:schemeClr val="bg1"/>
                </a:solidFill>
                <a:latin typeface="Book Antiqua" pitchFamily="18" charset="0"/>
              </a:endParaRP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650" i="0" u="none" strike="noStrike" kern="1200" cap="none" spc="0" dirty="0">
                <a:solidFill>
                  <a:schemeClr val="bg1"/>
                </a:solidFill>
                <a:uFillTx/>
                <a:latin typeface="Book Antiqua" pitchFamily="18" charset="0"/>
              </a:endParaRP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Neosigurani	      58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dirty="0" smtClean="0">
                  <a:solidFill>
                    <a:schemeClr val="bg1"/>
                  </a:solidFill>
                  <a:latin typeface="Book Antiqua" pitchFamily="18" charset="0"/>
                </a:rPr>
                <a:t>Osigurani	        4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Dobavljači	      14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dirty="0" smtClean="0">
                  <a:solidFill>
                    <a:schemeClr val="bg1"/>
                  </a:solidFill>
                  <a:latin typeface="Book Antiqua" pitchFamily="18" charset="0"/>
                </a:rPr>
                <a:t>Ostalo	      17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Got. i </a:t>
              </a:r>
              <a:r>
                <a:rPr lang="hr-HR" sz="650" i="0" u="none" strike="noStrike" kern="1200" cap="none" spc="0" dirty="0" err="1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ekv</a:t>
              </a: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.	      </a:t>
              </a:r>
              <a:r>
                <a:rPr lang="hr-HR" sz="650" dirty="0" smtClean="0">
                  <a:solidFill>
                    <a:schemeClr val="bg1"/>
                  </a:solidFill>
                  <a:latin typeface="Book Antiqua" pitchFamily="18" charset="0"/>
                </a:rPr>
                <a:t>(1)</a:t>
              </a:r>
              <a:endParaRPr lang="hr-HR" sz="650" i="0" u="none" strike="noStrike" kern="1200" cap="none" spc="0" dirty="0" smtClean="0">
                <a:solidFill>
                  <a:schemeClr val="bg1"/>
                </a:solidFill>
                <a:uFillTx/>
                <a:latin typeface="Book Antiqua" pitchFamily="18" charset="0"/>
              </a:endParaRPr>
            </a:p>
          </p:txBody>
        </p:sp>
        <p:cxnSp>
          <p:nvCxnSpPr>
            <p:cNvPr id="40" name="Straight Connector 39"/>
            <p:cNvCxnSpPr>
              <a:stCxn id="39" idx="0"/>
            </p:cNvCxnSpPr>
            <p:nvPr/>
          </p:nvCxnSpPr>
          <p:spPr>
            <a:xfrm flipV="1">
              <a:off x="10209457" y="2132856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Pravokutnik 23"/>
            <p:cNvSpPr/>
            <p:nvPr/>
          </p:nvSpPr>
          <p:spPr>
            <a:xfrm>
              <a:off x="6357029" y="3212976"/>
              <a:ext cx="1368152" cy="79208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t" anchorCtr="0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baseline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PIK Vrbovec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b="1" dirty="0" smtClean="0">
                  <a:solidFill>
                    <a:schemeClr val="bg1"/>
                  </a:solidFill>
                  <a:latin typeface="Book Antiqua" pitchFamily="18" charset="0"/>
                </a:rPr>
                <a:t>Ukupan neto dug: 100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baseline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od</a:t>
              </a: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 čega</a:t>
              </a:r>
              <a:endParaRPr lang="hr-HR" sz="650" dirty="0" smtClean="0">
                <a:solidFill>
                  <a:schemeClr val="bg1"/>
                </a:solidFill>
                <a:latin typeface="Book Antiqua" pitchFamily="18" charset="0"/>
              </a:endParaRP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650" i="0" u="none" strike="noStrike" kern="1200" cap="none" spc="0" dirty="0">
                <a:solidFill>
                  <a:schemeClr val="bg1"/>
                </a:solidFill>
                <a:uFillTx/>
                <a:latin typeface="Book Antiqua" pitchFamily="18" charset="0"/>
              </a:endParaRP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Neosigurani	      26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dirty="0" smtClean="0">
                  <a:solidFill>
                    <a:schemeClr val="bg1"/>
                  </a:solidFill>
                  <a:latin typeface="Book Antiqua" pitchFamily="18" charset="0"/>
                </a:rPr>
                <a:t>Osigurani	      23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Dobavljači	      34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dirty="0" smtClean="0">
                  <a:solidFill>
                    <a:schemeClr val="bg1"/>
                  </a:solidFill>
                  <a:latin typeface="Book Antiqua" pitchFamily="18" charset="0"/>
                </a:rPr>
                <a:t>Ostalo	      18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Got. i </a:t>
              </a:r>
              <a:r>
                <a:rPr lang="hr-HR" sz="650" i="0" u="none" strike="noStrike" kern="1200" cap="none" spc="0" dirty="0" err="1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ekv</a:t>
              </a: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,	      (1)</a:t>
              </a:r>
            </a:p>
          </p:txBody>
        </p:sp>
        <p:cxnSp>
          <p:nvCxnSpPr>
            <p:cNvPr id="45" name="Straight Connector 44"/>
            <p:cNvCxnSpPr>
              <a:stCxn id="24" idx="2"/>
              <a:endCxn id="44" idx="0"/>
            </p:cNvCxnSpPr>
            <p:nvPr/>
          </p:nvCxnSpPr>
          <p:spPr>
            <a:xfrm>
              <a:off x="7041105" y="3068960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Pravokutnik 23"/>
            <p:cNvSpPr/>
            <p:nvPr/>
          </p:nvSpPr>
          <p:spPr>
            <a:xfrm>
              <a:off x="7941205" y="4365104"/>
              <a:ext cx="1368152" cy="79208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t" anchorCtr="0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baseline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PIK Vinkovci grupa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b="1" dirty="0" smtClean="0">
                  <a:solidFill>
                    <a:schemeClr val="bg1"/>
                  </a:solidFill>
                  <a:latin typeface="Book Antiqua" pitchFamily="18" charset="0"/>
                </a:rPr>
                <a:t>Ukupan neto dug: 186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baseline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od</a:t>
              </a: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 čega</a:t>
              </a:r>
              <a:endParaRPr lang="hr-HR" sz="650" dirty="0" smtClean="0">
                <a:solidFill>
                  <a:schemeClr val="bg1"/>
                </a:solidFill>
                <a:latin typeface="Book Antiqua" pitchFamily="18" charset="0"/>
              </a:endParaRP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650" i="0" u="none" strike="noStrike" kern="1200" cap="none" spc="0" dirty="0">
                <a:solidFill>
                  <a:schemeClr val="bg1"/>
                </a:solidFill>
                <a:uFillTx/>
                <a:latin typeface="Book Antiqua" pitchFamily="18" charset="0"/>
              </a:endParaRP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Neosigurani	    138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dirty="0" smtClean="0">
                  <a:solidFill>
                    <a:schemeClr val="bg1"/>
                  </a:solidFill>
                  <a:latin typeface="Book Antiqua" pitchFamily="18" charset="0"/>
                </a:rPr>
                <a:t>Osigurani	      25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Dobavljači	      17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dirty="0" smtClean="0">
                  <a:solidFill>
                    <a:schemeClr val="bg1"/>
                  </a:solidFill>
                  <a:latin typeface="Book Antiqua" pitchFamily="18" charset="0"/>
                </a:rPr>
                <a:t>Ostalo	        7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Got. i </a:t>
              </a:r>
              <a:r>
                <a:rPr lang="hr-HR" sz="650" i="0" u="none" strike="noStrike" kern="1200" cap="none" spc="0" dirty="0" err="1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ekv</a:t>
              </a: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.	      (2)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1181565" y="2132856"/>
              <a:ext cx="0" cy="20882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456929" y="4221088"/>
              <a:ext cx="57246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endCxn id="49" idx="0"/>
            </p:cNvCxnSpPr>
            <p:nvPr/>
          </p:nvCxnSpPr>
          <p:spPr>
            <a:xfrm>
              <a:off x="8625281" y="4221088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Pravokutnik 23"/>
            <p:cNvSpPr/>
            <p:nvPr/>
          </p:nvSpPr>
          <p:spPr>
            <a:xfrm>
              <a:off x="9525381" y="4365104"/>
              <a:ext cx="1368152" cy="79208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t" anchorCtr="0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baseline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Agrokor trgovina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b="1" dirty="0" smtClean="0">
                  <a:solidFill>
                    <a:schemeClr val="bg1"/>
                  </a:solidFill>
                  <a:latin typeface="Book Antiqua" pitchFamily="18" charset="0"/>
                </a:rPr>
                <a:t>Ukupan neto dug: 156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baseline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od</a:t>
              </a: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 čega</a:t>
              </a:r>
              <a:endParaRPr lang="hr-HR" sz="650" dirty="0" smtClean="0">
                <a:solidFill>
                  <a:schemeClr val="bg1"/>
                </a:solidFill>
                <a:latin typeface="Book Antiqua" pitchFamily="18" charset="0"/>
              </a:endParaRP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650" i="0" u="none" strike="noStrike" kern="1200" cap="none" spc="0" dirty="0">
                <a:solidFill>
                  <a:schemeClr val="bg1"/>
                </a:solidFill>
                <a:uFillTx/>
                <a:latin typeface="Book Antiqua" pitchFamily="18" charset="0"/>
              </a:endParaRP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Neosigurani	    132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dirty="0" smtClean="0">
                  <a:solidFill>
                    <a:schemeClr val="bg1"/>
                  </a:solidFill>
                  <a:latin typeface="Book Antiqua" pitchFamily="18" charset="0"/>
                </a:rPr>
                <a:t>Osigurani	    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Dobavljači	      19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dirty="0" smtClean="0">
                  <a:solidFill>
                    <a:schemeClr val="bg1"/>
                  </a:solidFill>
                  <a:latin typeface="Book Antiqua" pitchFamily="18" charset="0"/>
                </a:rPr>
                <a:t>Ostalo	      10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Got. i </a:t>
              </a:r>
              <a:r>
                <a:rPr lang="hr-HR" sz="650" i="0" u="none" strike="noStrike" kern="1200" cap="none" spc="0" dirty="0" err="1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ekv</a:t>
              </a: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.	      (5)</a:t>
              </a:r>
            </a:p>
          </p:txBody>
        </p:sp>
        <p:cxnSp>
          <p:nvCxnSpPr>
            <p:cNvPr id="63" name="Straight Connector 62"/>
            <p:cNvCxnSpPr>
              <a:endCxn id="62" idx="0"/>
            </p:cNvCxnSpPr>
            <p:nvPr/>
          </p:nvCxnSpPr>
          <p:spPr>
            <a:xfrm>
              <a:off x="10209457" y="4221088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Pravokutnik 23"/>
            <p:cNvSpPr/>
            <p:nvPr/>
          </p:nvSpPr>
          <p:spPr>
            <a:xfrm>
              <a:off x="6357029" y="4365104"/>
              <a:ext cx="1368152" cy="79208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t" anchorCtr="0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baseline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Vupik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b="1" dirty="0" smtClean="0">
                  <a:solidFill>
                    <a:schemeClr val="bg1"/>
                  </a:solidFill>
                  <a:latin typeface="Book Antiqua" pitchFamily="18" charset="0"/>
                </a:rPr>
                <a:t>Ukupan neto dug: 88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baseline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od</a:t>
              </a: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 čega</a:t>
              </a:r>
              <a:endParaRPr lang="hr-HR" sz="650" dirty="0" smtClean="0">
                <a:solidFill>
                  <a:schemeClr val="bg1"/>
                </a:solidFill>
                <a:latin typeface="Book Antiqua" pitchFamily="18" charset="0"/>
              </a:endParaRP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650" i="0" u="none" strike="noStrike" kern="1200" cap="none" spc="0" dirty="0">
                <a:solidFill>
                  <a:schemeClr val="bg1"/>
                </a:solidFill>
                <a:uFillTx/>
                <a:latin typeface="Book Antiqua" pitchFamily="18" charset="0"/>
              </a:endParaRP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Neosigurani	      76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dirty="0" smtClean="0">
                  <a:solidFill>
                    <a:schemeClr val="bg1"/>
                  </a:solidFill>
                  <a:latin typeface="Book Antiqua" pitchFamily="18" charset="0"/>
                </a:rPr>
                <a:t>Osigurani	    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Dobavljači	        7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dirty="0" smtClean="0">
                  <a:solidFill>
                    <a:schemeClr val="bg1"/>
                  </a:solidFill>
                  <a:latin typeface="Book Antiqua" pitchFamily="18" charset="0"/>
                </a:rPr>
                <a:t>Ostalo	        8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Got. i </a:t>
              </a:r>
              <a:r>
                <a:rPr lang="hr-HR" sz="650" i="0" u="none" strike="noStrike" kern="1200" cap="none" spc="0" dirty="0" err="1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ekv</a:t>
              </a: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.	      </a:t>
              </a:r>
              <a:r>
                <a:rPr lang="hr-HR" sz="650" kern="0" dirty="0" smtClean="0">
                  <a:solidFill>
                    <a:schemeClr val="bg1"/>
                  </a:solidFill>
                  <a:latin typeface="Book Antiqua" pitchFamily="18" charset="0"/>
                </a:rPr>
                <a:t>(3)</a:t>
              </a:r>
              <a:endParaRPr lang="hr-HR" sz="650" i="0" u="none" strike="noStrike" kern="1200" cap="none" spc="0" dirty="0" smtClean="0">
                <a:solidFill>
                  <a:schemeClr val="bg1"/>
                </a:solidFill>
                <a:uFillTx/>
                <a:latin typeface="Book Antiqua" pitchFamily="18" charset="0"/>
              </a:endParaRPr>
            </a:p>
          </p:txBody>
        </p:sp>
        <p:cxnSp>
          <p:nvCxnSpPr>
            <p:cNvPr id="70" name="Straight Connector 69"/>
            <p:cNvCxnSpPr>
              <a:endCxn id="69" idx="0"/>
            </p:cNvCxnSpPr>
            <p:nvPr/>
          </p:nvCxnSpPr>
          <p:spPr>
            <a:xfrm>
              <a:off x="7041105" y="4221088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Pravokutnik 23"/>
            <p:cNvSpPr/>
            <p:nvPr/>
          </p:nvSpPr>
          <p:spPr>
            <a:xfrm>
              <a:off x="4772853" y="4365104"/>
              <a:ext cx="1368152" cy="79208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t" anchorCtr="0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baseline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Belje grupa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b="1" dirty="0" smtClean="0">
                  <a:solidFill>
                    <a:schemeClr val="bg1"/>
                  </a:solidFill>
                  <a:latin typeface="Book Antiqua" pitchFamily="18" charset="0"/>
                </a:rPr>
                <a:t>Ukupan neto dug: 237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baseline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od</a:t>
              </a: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 čega</a:t>
              </a:r>
              <a:endParaRPr lang="hr-HR" sz="650" dirty="0" smtClean="0">
                <a:solidFill>
                  <a:schemeClr val="bg1"/>
                </a:solidFill>
                <a:latin typeface="Book Antiqua" pitchFamily="18" charset="0"/>
              </a:endParaRP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650" i="0" u="none" strike="noStrike" kern="1200" cap="none" spc="0" dirty="0">
                <a:solidFill>
                  <a:schemeClr val="bg1"/>
                </a:solidFill>
                <a:uFillTx/>
                <a:latin typeface="Book Antiqua" pitchFamily="18" charset="0"/>
              </a:endParaRP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Neosigurani	      76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dirty="0" smtClean="0">
                  <a:solidFill>
                    <a:schemeClr val="bg1"/>
                  </a:solidFill>
                  <a:latin typeface="Book Antiqua" pitchFamily="18" charset="0"/>
                </a:rPr>
                <a:t>Osigurani	    117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Dobavljači	      33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dirty="0" smtClean="0">
                  <a:solidFill>
                    <a:schemeClr val="bg1"/>
                  </a:solidFill>
                  <a:latin typeface="Book Antiqua" pitchFamily="18" charset="0"/>
                </a:rPr>
                <a:t>Ostalo	      21</a:t>
              </a:r>
            </a:p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Got. i </a:t>
              </a:r>
              <a:r>
                <a:rPr lang="hr-HR" sz="650" i="0" u="none" strike="noStrike" kern="1200" cap="none" spc="0" dirty="0" err="1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ekv</a:t>
              </a:r>
              <a:r>
                <a:rPr lang="hr-HR" sz="650" i="0" u="none" strike="noStrike" kern="1200" cap="none" spc="0" dirty="0" smtClean="0">
                  <a:solidFill>
                    <a:schemeClr val="bg1"/>
                  </a:solidFill>
                  <a:uFillTx/>
                  <a:latin typeface="Book Antiqua" pitchFamily="18" charset="0"/>
                </a:rPr>
                <a:t>.	    (10)</a:t>
              </a:r>
            </a:p>
          </p:txBody>
        </p:sp>
        <p:cxnSp>
          <p:nvCxnSpPr>
            <p:cNvPr id="76" name="Straight Connector 75"/>
            <p:cNvCxnSpPr>
              <a:endCxn id="75" idx="0"/>
            </p:cNvCxnSpPr>
            <p:nvPr/>
          </p:nvCxnSpPr>
          <p:spPr>
            <a:xfrm>
              <a:off x="5456929" y="4221088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kstniOkvir 4"/>
            <p:cNvSpPr txBox="1"/>
            <p:nvPr/>
          </p:nvSpPr>
          <p:spPr>
            <a:xfrm>
              <a:off x="1570021" y="2132856"/>
              <a:ext cx="475529" cy="17234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800" b="1" i="0" u="none" strike="noStrike" kern="1200" cap="none" spc="0" baseline="0" dirty="0">
                  <a:solidFill>
                    <a:srgbClr val="000000"/>
                  </a:solidFill>
                  <a:uFillTx/>
                  <a:latin typeface="Book Antiqua" pitchFamily="18" charset="0"/>
                </a:rPr>
                <a:t>69,57%</a:t>
              </a:r>
            </a:p>
          </p:txBody>
        </p:sp>
        <p:sp>
          <p:nvSpPr>
            <p:cNvPr id="83" name="TekstniOkvir 5"/>
            <p:cNvSpPr txBox="1"/>
            <p:nvPr/>
          </p:nvSpPr>
          <p:spPr>
            <a:xfrm>
              <a:off x="3170675" y="2132856"/>
              <a:ext cx="518163" cy="17234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800" b="1" i="0" u="none" strike="noStrike" kern="1200" cap="none" spc="0" baseline="0" dirty="0">
                  <a:solidFill>
                    <a:srgbClr val="000000"/>
                  </a:solidFill>
                  <a:uFillTx/>
                  <a:latin typeface="Book Antiqua" pitchFamily="18" charset="0"/>
                </a:rPr>
                <a:t>61,78%</a:t>
              </a:r>
            </a:p>
          </p:txBody>
        </p:sp>
        <p:sp>
          <p:nvSpPr>
            <p:cNvPr id="84" name="TekstniOkvir 6"/>
            <p:cNvSpPr txBox="1"/>
            <p:nvPr/>
          </p:nvSpPr>
          <p:spPr>
            <a:xfrm>
              <a:off x="5831204" y="3454772"/>
              <a:ext cx="624836" cy="17234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800" b="1" i="0" u="none" strike="noStrike" kern="1200" cap="none" spc="0" baseline="0" dirty="0">
                  <a:solidFill>
                    <a:srgbClr val="000000"/>
                  </a:solidFill>
                  <a:uFillTx/>
                  <a:latin typeface="Book Antiqua" pitchFamily="18" charset="0"/>
                </a:rPr>
                <a:t>(I) </a:t>
              </a:r>
              <a:r>
                <a:rPr lang="hr-HR" sz="800" b="1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Book Antiqua" pitchFamily="18" charset="0"/>
                </a:rPr>
                <a:t>87,07%</a:t>
              </a:r>
              <a:endParaRPr lang="hr-HR" sz="800" b="1" i="0" u="none" strike="noStrike" kern="1200" cap="none" spc="0" baseline="0" dirty="0">
                <a:solidFill>
                  <a:srgbClr val="000000"/>
                </a:solidFill>
                <a:uFillTx/>
                <a:latin typeface="Book Antiqua" pitchFamily="18" charset="0"/>
              </a:endParaRPr>
            </a:p>
          </p:txBody>
        </p:sp>
        <p:cxnSp>
          <p:nvCxnSpPr>
            <p:cNvPr id="86" name="Straight Connector 85"/>
            <p:cNvCxnSpPr>
              <a:stCxn id="44" idx="1"/>
            </p:cNvCxnSpPr>
            <p:nvPr/>
          </p:nvCxnSpPr>
          <p:spPr>
            <a:xfrm flipH="1">
              <a:off x="4655840" y="3609020"/>
              <a:ext cx="1701189" cy="0"/>
            </a:xfrm>
            <a:prstGeom prst="line">
              <a:avLst/>
            </a:prstGeom>
            <a:ln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4664422" y="2672916"/>
              <a:ext cx="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8" idx="3"/>
            </p:cNvCxnSpPr>
            <p:nvPr/>
          </p:nvCxnSpPr>
          <p:spPr>
            <a:xfrm>
              <a:off x="4556829" y="2672916"/>
              <a:ext cx="107593" cy="0"/>
            </a:xfrm>
            <a:prstGeom prst="line">
              <a:avLst/>
            </a:prstGeom>
            <a:ln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kstniOkvir 6"/>
            <p:cNvSpPr txBox="1"/>
            <p:nvPr/>
          </p:nvSpPr>
          <p:spPr>
            <a:xfrm>
              <a:off x="4610835" y="3209176"/>
              <a:ext cx="624836" cy="17234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800" b="1" i="0" u="none" strike="noStrike" kern="1200" cap="none" spc="0" baseline="0" dirty="0">
                  <a:solidFill>
                    <a:srgbClr val="000000"/>
                  </a:solidFill>
                  <a:uFillTx/>
                  <a:latin typeface="Book Antiqua" pitchFamily="18" charset="0"/>
                </a:rPr>
                <a:t>(I) 11,10%</a:t>
              </a:r>
            </a:p>
          </p:txBody>
        </p:sp>
        <p:cxnSp>
          <p:nvCxnSpPr>
            <p:cNvPr id="95" name="Straight Connector 94"/>
            <p:cNvCxnSpPr>
              <a:stCxn id="24" idx="1"/>
            </p:cNvCxnSpPr>
            <p:nvPr/>
          </p:nvCxnSpPr>
          <p:spPr>
            <a:xfrm flipH="1">
              <a:off x="6243147" y="2672916"/>
              <a:ext cx="1138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6243147" y="2672916"/>
              <a:ext cx="0" cy="7020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4664422" y="3374994"/>
              <a:ext cx="15787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kstniOkvir 8"/>
            <p:cNvSpPr txBox="1"/>
            <p:nvPr/>
          </p:nvSpPr>
          <p:spPr>
            <a:xfrm>
              <a:off x="3147567" y="3068960"/>
              <a:ext cx="518163" cy="17234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800" b="1" dirty="0" smtClean="0">
                  <a:solidFill>
                    <a:srgbClr val="000000"/>
                  </a:solidFill>
                  <a:latin typeface="Book Antiqua" pitchFamily="18" charset="0"/>
                </a:rPr>
                <a:t>(I) </a:t>
              </a:r>
              <a:r>
                <a:rPr lang="hr-HR" sz="800" b="1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Book Antiqua" pitchFamily="18" charset="0"/>
                </a:rPr>
                <a:t>100,0</a:t>
              </a:r>
              <a:r>
                <a:rPr lang="hr-HR" sz="800" b="1" i="0" u="none" strike="noStrike" kern="1200" cap="none" spc="0" baseline="0" dirty="0">
                  <a:solidFill>
                    <a:srgbClr val="000000"/>
                  </a:solidFill>
                  <a:uFillTx/>
                  <a:latin typeface="Book Antiqua" pitchFamily="18" charset="0"/>
                </a:rPr>
                <a:t>%</a:t>
              </a:r>
            </a:p>
          </p:txBody>
        </p:sp>
        <p:sp>
          <p:nvSpPr>
            <p:cNvPr id="105" name="TekstniOkvir 7"/>
            <p:cNvSpPr txBox="1"/>
            <p:nvPr/>
          </p:nvSpPr>
          <p:spPr>
            <a:xfrm>
              <a:off x="4722742" y="2132856"/>
              <a:ext cx="518163" cy="17234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800" b="1" i="0" u="none" strike="noStrike" kern="1200" cap="none" spc="0" baseline="0" dirty="0">
                  <a:solidFill>
                    <a:srgbClr val="000000"/>
                  </a:solidFill>
                  <a:uFillTx/>
                  <a:latin typeface="Book Antiqua" pitchFamily="18" charset="0"/>
                </a:rPr>
                <a:t>51,34%</a:t>
              </a:r>
            </a:p>
          </p:txBody>
        </p:sp>
        <p:sp>
          <p:nvSpPr>
            <p:cNvPr id="106" name="TekstniOkvir 9"/>
            <p:cNvSpPr txBox="1"/>
            <p:nvPr/>
          </p:nvSpPr>
          <p:spPr>
            <a:xfrm>
              <a:off x="6321025" y="2132124"/>
              <a:ext cx="518163" cy="17234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800" b="1" i="0" u="none" strike="noStrike" kern="1200" cap="none" spc="0" baseline="0">
                  <a:solidFill>
                    <a:srgbClr val="000000"/>
                  </a:solidFill>
                  <a:uFillTx/>
                  <a:latin typeface="Book Antiqua" pitchFamily="18" charset="0"/>
                </a:rPr>
                <a:t>75,92%</a:t>
              </a:r>
            </a:p>
          </p:txBody>
        </p:sp>
        <p:sp>
          <p:nvSpPr>
            <p:cNvPr id="107" name="TekstniOkvir 10"/>
            <p:cNvSpPr txBox="1"/>
            <p:nvPr/>
          </p:nvSpPr>
          <p:spPr>
            <a:xfrm>
              <a:off x="7873092" y="2132856"/>
              <a:ext cx="518163" cy="17234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800" b="1" i="0" u="none" strike="noStrike" kern="1200" cap="none" spc="0" baseline="0" dirty="0">
                  <a:solidFill>
                    <a:srgbClr val="000000"/>
                  </a:solidFill>
                  <a:uFillTx/>
                  <a:latin typeface="Book Antiqua" pitchFamily="18" charset="0"/>
                </a:rPr>
                <a:t>48,11%</a:t>
              </a:r>
            </a:p>
          </p:txBody>
        </p:sp>
        <p:sp>
          <p:nvSpPr>
            <p:cNvPr id="108" name="TekstniOkvir 12"/>
            <p:cNvSpPr txBox="1"/>
            <p:nvPr/>
          </p:nvSpPr>
          <p:spPr>
            <a:xfrm>
              <a:off x="9471375" y="2132856"/>
              <a:ext cx="518163" cy="17234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800" b="1" i="0" u="none" strike="noStrike" kern="1200" cap="none" spc="0" baseline="0" dirty="0">
                  <a:solidFill>
                    <a:srgbClr val="000000"/>
                  </a:solidFill>
                  <a:uFillTx/>
                  <a:latin typeface="Book Antiqua" pitchFamily="18" charset="0"/>
                </a:rPr>
                <a:t>51,84%</a:t>
              </a:r>
            </a:p>
          </p:txBody>
        </p:sp>
        <p:sp>
          <p:nvSpPr>
            <p:cNvPr id="109" name="TekstniOkvir 14"/>
            <p:cNvSpPr txBox="1"/>
            <p:nvPr/>
          </p:nvSpPr>
          <p:spPr>
            <a:xfrm>
              <a:off x="4745850" y="4225443"/>
              <a:ext cx="518163" cy="17234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800" b="1" i="0" u="none" strike="noStrike" kern="1200" cap="none" spc="0" baseline="0">
                  <a:solidFill>
                    <a:srgbClr val="000000"/>
                  </a:solidFill>
                  <a:uFillTx/>
                  <a:latin typeface="Book Antiqua" pitchFamily="18" charset="0"/>
                </a:rPr>
                <a:t>66,57%</a:t>
              </a:r>
            </a:p>
          </p:txBody>
        </p:sp>
        <p:sp>
          <p:nvSpPr>
            <p:cNvPr id="110" name="TekstniOkvir 15"/>
            <p:cNvSpPr txBox="1"/>
            <p:nvPr/>
          </p:nvSpPr>
          <p:spPr>
            <a:xfrm>
              <a:off x="6327933" y="4225443"/>
              <a:ext cx="518163" cy="17234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800" b="1" i="0" u="none" strike="noStrike" kern="1200" cap="none" spc="0" baseline="0" dirty="0">
                  <a:solidFill>
                    <a:srgbClr val="000000"/>
                  </a:solidFill>
                  <a:uFillTx/>
                  <a:latin typeface="Book Antiqua" pitchFamily="18" charset="0"/>
                </a:rPr>
                <a:t>63,11%</a:t>
              </a:r>
            </a:p>
          </p:txBody>
        </p:sp>
        <p:sp>
          <p:nvSpPr>
            <p:cNvPr id="111" name="TekstniOkvir 16"/>
            <p:cNvSpPr txBox="1"/>
            <p:nvPr/>
          </p:nvSpPr>
          <p:spPr>
            <a:xfrm>
              <a:off x="7896200" y="4225443"/>
              <a:ext cx="518163" cy="17234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800" b="1" i="0" u="none" strike="noStrike" kern="1200" cap="none" spc="0" baseline="0">
                  <a:solidFill>
                    <a:srgbClr val="000000"/>
                  </a:solidFill>
                  <a:uFillTx/>
                  <a:latin typeface="Book Antiqua" pitchFamily="18" charset="0"/>
                </a:rPr>
                <a:t>42,06%</a:t>
              </a:r>
            </a:p>
          </p:txBody>
        </p:sp>
        <p:sp>
          <p:nvSpPr>
            <p:cNvPr id="112" name="TekstniOkvir 17"/>
            <p:cNvSpPr txBox="1"/>
            <p:nvPr/>
          </p:nvSpPr>
          <p:spPr>
            <a:xfrm>
              <a:off x="9505847" y="4225443"/>
              <a:ext cx="518163" cy="17234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800" b="1" i="0" u="none" strike="noStrike" kern="1200" cap="none" spc="0" baseline="0" dirty="0">
                  <a:solidFill>
                    <a:srgbClr val="000000"/>
                  </a:solidFill>
                  <a:uFillTx/>
                  <a:latin typeface="Book Antiqua" pitchFamily="18" charset="0"/>
                </a:rPr>
                <a:t>100,0%</a:t>
              </a:r>
            </a:p>
          </p:txBody>
        </p:sp>
        <p:sp>
          <p:nvSpPr>
            <p:cNvPr id="113" name="Pravokutnik 23"/>
            <p:cNvSpPr/>
            <p:nvPr/>
          </p:nvSpPr>
          <p:spPr>
            <a:xfrm>
              <a:off x="1813430" y="4360805"/>
              <a:ext cx="90010" cy="8069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anchor="t" anchorCtr="0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700" i="0" u="none" strike="noStrike" kern="1200" cap="none" spc="0" dirty="0" smtClean="0">
                <a:solidFill>
                  <a:srgbClr val="000000"/>
                </a:solidFill>
                <a:uFillTx/>
                <a:latin typeface="Book Antiqua" pitchFamily="18" charset="0"/>
              </a:endParaRPr>
            </a:p>
          </p:txBody>
        </p:sp>
        <p:sp>
          <p:nvSpPr>
            <p:cNvPr id="114" name="Pravokutnik 23"/>
            <p:cNvSpPr/>
            <p:nvPr/>
          </p:nvSpPr>
          <p:spPr>
            <a:xfrm>
              <a:off x="1813430" y="4540825"/>
              <a:ext cx="90010" cy="8069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t" anchorCtr="0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700" i="0" u="none" strike="noStrike" kern="1200" cap="none" spc="0" dirty="0" smtClean="0">
                <a:solidFill>
                  <a:srgbClr val="000000"/>
                </a:solidFill>
                <a:uFillTx/>
                <a:latin typeface="Book Antiqua" pitchFamily="18" charset="0"/>
              </a:endParaRPr>
            </a:p>
          </p:txBody>
        </p:sp>
        <p:sp>
          <p:nvSpPr>
            <p:cNvPr id="115" name="Pravokutnik 23"/>
            <p:cNvSpPr/>
            <p:nvPr/>
          </p:nvSpPr>
          <p:spPr>
            <a:xfrm>
              <a:off x="1816465" y="4730164"/>
              <a:ext cx="90010" cy="80691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t" anchorCtr="0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700" i="0" u="none" strike="noStrike" kern="1200" cap="none" spc="0" dirty="0" smtClean="0">
                <a:solidFill>
                  <a:srgbClr val="000000"/>
                </a:solidFill>
                <a:uFillTx/>
                <a:latin typeface="Book Antiqua" pitchFamily="18" charset="0"/>
              </a:endParaRPr>
            </a:p>
          </p:txBody>
        </p:sp>
        <p:sp>
          <p:nvSpPr>
            <p:cNvPr id="116" name="Pravokutnik 23"/>
            <p:cNvSpPr/>
            <p:nvPr/>
          </p:nvSpPr>
          <p:spPr>
            <a:xfrm>
              <a:off x="1816465" y="4910184"/>
              <a:ext cx="90010" cy="8069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t" anchorCtr="0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700" i="0" u="none" strike="noStrike" kern="1200" cap="none" spc="0" dirty="0" smtClean="0">
                <a:solidFill>
                  <a:srgbClr val="000000"/>
                </a:solidFill>
                <a:uFillTx/>
                <a:latin typeface="Book Antiqua" pitchFamily="18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955539" y="4328863"/>
              <a:ext cx="2115235" cy="184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 smtClean="0">
                  <a:latin typeface="Book Antiqua" pitchFamily="18" charset="0"/>
                </a:rPr>
                <a:t>Maloprodaja izvan postupka izvanredne uprave</a:t>
              </a:r>
              <a:endParaRPr lang="hr-HR" sz="900" dirty="0">
                <a:latin typeface="Book Antiqua" pitchFamily="18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955539" y="4495820"/>
              <a:ext cx="2115235" cy="184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 smtClean="0">
                  <a:latin typeface="Book Antiqua" pitchFamily="18" charset="0"/>
                </a:rPr>
                <a:t>Maloprodaja</a:t>
              </a:r>
              <a:endParaRPr lang="hr-HR" sz="900" dirty="0">
                <a:latin typeface="Book Antiqua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955540" y="4675840"/>
              <a:ext cx="2115235" cy="184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 smtClean="0">
                  <a:latin typeface="Book Antiqua" pitchFamily="18" charset="0"/>
                </a:rPr>
                <a:t>Prehrana</a:t>
              </a:r>
              <a:endParaRPr lang="hr-HR" sz="900" dirty="0">
                <a:latin typeface="Book Antiqua" pitchFamily="18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955540" y="4850501"/>
              <a:ext cx="2115235" cy="184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 smtClean="0">
                  <a:latin typeface="Book Antiqua" pitchFamily="18" charset="0"/>
                </a:rPr>
                <a:t>Poljoprivreda</a:t>
              </a:r>
              <a:endParaRPr lang="hr-HR" sz="900" dirty="0">
                <a:latin typeface="Book Antiqua" pitchFamily="18" charset="0"/>
              </a:endParaRPr>
            </a:p>
          </p:txBody>
        </p:sp>
        <p:sp>
          <p:nvSpPr>
            <p:cNvPr id="57" name="Pravokutnik 23"/>
            <p:cNvSpPr/>
            <p:nvPr/>
          </p:nvSpPr>
          <p:spPr>
            <a:xfrm>
              <a:off x="1817385" y="5083469"/>
              <a:ext cx="90010" cy="80691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t" anchorCtr="0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700" i="0" u="none" strike="noStrike" kern="1200" cap="none" spc="0" dirty="0" smtClean="0">
                <a:solidFill>
                  <a:srgbClr val="000000"/>
                </a:solidFill>
                <a:uFillTx/>
                <a:latin typeface="Book Antiqua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55540" y="5029145"/>
              <a:ext cx="2115235" cy="184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 smtClean="0">
                  <a:latin typeface="Book Antiqua" pitchFamily="18" charset="0"/>
                </a:rPr>
                <a:t>Vladajuće društvo</a:t>
              </a:r>
              <a:endParaRPr lang="hr-HR" sz="900" dirty="0">
                <a:latin typeface="Book Antiqua" pitchFamily="18" charset="0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  <a:endParaRPr lang="hr-HR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Udruga dioničara KA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43634" y="8620"/>
            <a:ext cx="986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Book Antiqua" panose="02040602050305030304" pitchFamily="18" charset="0"/>
              </a:rPr>
              <a:t>Pregled </a:t>
            </a:r>
            <a:r>
              <a:rPr lang="pl-PL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vlasničkih udjela i neto </a:t>
            </a:r>
            <a:r>
              <a:rPr lang="pl-PL" b="1" dirty="0">
                <a:solidFill>
                  <a:schemeClr val="bg1"/>
                </a:solidFill>
                <a:latin typeface="Book Antiqua" panose="02040602050305030304" pitchFamily="18" charset="0"/>
              </a:rPr>
              <a:t>duga po </a:t>
            </a:r>
            <a:r>
              <a:rPr lang="pl-PL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pojedinom društvu </a:t>
            </a:r>
            <a:r>
              <a:rPr lang="pl-P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(ključne sastavnice)</a:t>
            </a:r>
            <a:endParaRPr lang="hr-HR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 smtClean="0"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latin typeface="Book Antiqua" panose="02040602050305030304" pitchFamily="18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1019175" y="553969"/>
            <a:ext cx="101536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  <a:alpha val="16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1316580" y="39397"/>
            <a:ext cx="81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90CEF26-AC26-4E9F-975B-CA99A5BDDF10}" type="slidenum">
              <a:rPr lang="hr-HR" sz="1400" b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16</a:t>
            </a:fld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/41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77067" y="863716"/>
            <a:ext cx="8665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dirty="0">
                <a:latin typeface="Book Antiqua" pitchFamily="18" charset="0"/>
              </a:rPr>
              <a:t>u</a:t>
            </a:r>
            <a:r>
              <a:rPr lang="hr-HR" sz="1050" b="1" dirty="0" smtClean="0">
                <a:latin typeface="Book Antiqua" pitchFamily="18" charset="0"/>
              </a:rPr>
              <a:t> </a:t>
            </a:r>
            <a:r>
              <a:rPr lang="hr-HR" sz="1050" b="1" dirty="0" err="1" smtClean="0">
                <a:latin typeface="Book Antiqua" pitchFamily="18" charset="0"/>
              </a:rPr>
              <a:t>mln</a:t>
            </a:r>
            <a:r>
              <a:rPr lang="hr-HR" sz="1050" b="1" dirty="0" smtClean="0">
                <a:latin typeface="Book Antiqua" pitchFamily="18" charset="0"/>
              </a:rPr>
              <a:t> </a:t>
            </a:r>
            <a:r>
              <a:rPr lang="hr-HR" sz="1050" b="1" dirty="0">
                <a:latin typeface="Book Antiqua" pitchFamily="18" charset="0"/>
              </a:rPr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356743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37977090"/>
              </p:ext>
            </p:extLst>
          </p:nvPr>
        </p:nvGraphicFramePr>
        <p:xfrm>
          <a:off x="1775520" y="1133745"/>
          <a:ext cx="8145904" cy="4410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  <a:endParaRPr lang="hr-HR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Udruga dioničara KA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7263" y="30106"/>
            <a:ext cx="10729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97% svih gubitaka (PWC revizija) proizvedeno je na Konzumu i vladajućem društvu (Agrokor d.d.)</a:t>
            </a:r>
            <a:endParaRPr lang="hr-HR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 smtClean="0"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latin typeface="Book Antiqua" panose="0204060205030503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9175" y="553969"/>
            <a:ext cx="101536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  <a:alpha val="16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316580" y="39397"/>
            <a:ext cx="81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90CEF26-AC26-4E9F-975B-CA99A5BDDF10}" type="slidenum">
              <a:rPr lang="hr-HR" sz="1400" b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17</a:t>
            </a:fld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/41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7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  <a:endParaRPr lang="hr-HR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Udruga dioničara KA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7263" y="30106"/>
            <a:ext cx="10729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Demistifikacija duga...</a:t>
            </a:r>
            <a:endParaRPr lang="hr-HR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 smtClean="0"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latin typeface="Book Antiqua" panose="0204060205030503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9175" y="553969"/>
            <a:ext cx="101536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  <a:alpha val="16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316580" y="39397"/>
            <a:ext cx="81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90CEF26-AC26-4E9F-975B-CA99A5BDDF10}" type="slidenum">
              <a:rPr lang="hr-HR" sz="1400" b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18</a:t>
            </a:fld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/41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Pravokutnik 23"/>
          <p:cNvSpPr/>
          <p:nvPr/>
        </p:nvSpPr>
        <p:spPr>
          <a:xfrm>
            <a:off x="4205724" y="2933945"/>
            <a:ext cx="855161" cy="121513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0" compatLnSpc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i="0" u="none" strike="noStrike" kern="1200" cap="none" spc="0" dirty="0" smtClean="0">
                <a:solidFill>
                  <a:schemeClr val="bg1"/>
                </a:solidFill>
                <a:uFillTx/>
                <a:latin typeface="Book Antiqua" pitchFamily="18" charset="0"/>
              </a:rPr>
              <a:t>5,6</a:t>
            </a:r>
            <a:endParaRPr lang="hr-HR" sz="2400" i="0" u="none" strike="noStrike" kern="1200" cap="none" spc="0" dirty="0">
              <a:solidFill>
                <a:schemeClr val="bg1"/>
              </a:solidFill>
              <a:uFillTx/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034" y="4329100"/>
            <a:ext cx="2070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latin typeface="Book Antiqua" pitchFamily="18" charset="0"/>
              </a:rPr>
              <a:t>Ukupan konsolidirani dug</a:t>
            </a:r>
            <a:endParaRPr lang="hr-HR" sz="1050" i="1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5440" y="1268760"/>
            <a:ext cx="4860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latin typeface="Book Antiqua" pitchFamily="18" charset="0"/>
              </a:rPr>
              <a:t>U </a:t>
            </a:r>
            <a:r>
              <a:rPr lang="hr-HR" sz="1200" b="1" dirty="0" err="1" smtClean="0">
                <a:latin typeface="Book Antiqua" pitchFamily="18" charset="0"/>
              </a:rPr>
              <a:t>mlrd</a:t>
            </a:r>
            <a:r>
              <a:rPr lang="hr-HR" sz="1200" b="1" dirty="0" smtClean="0">
                <a:latin typeface="Book Antiqua" pitchFamily="18" charset="0"/>
              </a:rPr>
              <a:t> € </a:t>
            </a:r>
            <a:r>
              <a:rPr lang="hr-HR" sz="1200" dirty="0" smtClean="0">
                <a:latin typeface="Book Antiqua" pitchFamily="18" charset="0"/>
              </a:rPr>
              <a:t>(PWC revizija, javna objava za 2016.)</a:t>
            </a:r>
            <a:endParaRPr lang="hr-HR" sz="1050" i="1" dirty="0">
              <a:latin typeface="Book Antiqua" pitchFamily="18" charset="0"/>
            </a:endParaRPr>
          </a:p>
        </p:txBody>
      </p:sp>
      <p:sp>
        <p:nvSpPr>
          <p:cNvPr id="15" name="Pravokutnik 23"/>
          <p:cNvSpPr/>
          <p:nvPr/>
        </p:nvSpPr>
        <p:spPr>
          <a:xfrm>
            <a:off x="2194430" y="2213865"/>
            <a:ext cx="855161" cy="193521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0" compatLnSpc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i="0" u="none" strike="noStrike" kern="1200" cap="none" spc="0" dirty="0" smtClean="0">
                <a:solidFill>
                  <a:schemeClr val="bg1"/>
                </a:solidFill>
                <a:uFillTx/>
                <a:latin typeface="Book Antiqua" pitchFamily="18" charset="0"/>
              </a:rPr>
              <a:t>7,5</a:t>
            </a:r>
            <a:endParaRPr lang="hr-HR" sz="2400" i="0" u="none" strike="noStrike" kern="1200" cap="none" spc="0" dirty="0">
              <a:solidFill>
                <a:schemeClr val="bg1"/>
              </a:solidFill>
              <a:uFillTx/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5770" y="4329099"/>
            <a:ext cx="1404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latin typeface="Book Antiqua" pitchFamily="18" charset="0"/>
              </a:rPr>
              <a:t>Financijski dug*</a:t>
            </a:r>
            <a:endParaRPr lang="hr-HR" sz="1050" i="1" dirty="0">
              <a:latin typeface="Book Antiqua" pitchFamily="18" charset="0"/>
            </a:endParaRPr>
          </a:p>
        </p:txBody>
      </p:sp>
      <p:sp>
        <p:nvSpPr>
          <p:cNvPr id="17" name="Pravokutnik 23"/>
          <p:cNvSpPr/>
          <p:nvPr/>
        </p:nvSpPr>
        <p:spPr>
          <a:xfrm>
            <a:off x="5870908" y="3658046"/>
            <a:ext cx="855161" cy="49103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0" compatLnSpc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i="0" u="none" strike="noStrike" kern="1200" cap="none" spc="0" dirty="0" smtClean="0">
                <a:solidFill>
                  <a:schemeClr val="bg1"/>
                </a:solidFill>
                <a:uFillTx/>
                <a:latin typeface="Book Antiqua" pitchFamily="18" charset="0"/>
              </a:rPr>
              <a:t>1,4</a:t>
            </a:r>
            <a:endParaRPr lang="hr-HR" sz="2400" i="0" u="none" strike="noStrike" kern="1200" cap="none" spc="0" dirty="0">
              <a:solidFill>
                <a:schemeClr val="bg1"/>
              </a:solidFill>
              <a:uFillTx/>
              <a:latin typeface="Book Antiqu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03433" y="4329098"/>
            <a:ext cx="990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latin typeface="Book Antiqua" pitchFamily="18" charset="0"/>
              </a:rPr>
              <a:t>Dobavljači</a:t>
            </a:r>
            <a:endParaRPr lang="hr-HR" sz="1050" i="1" dirty="0">
              <a:latin typeface="Book Antiqua" pitchFamily="18" charset="0"/>
            </a:endParaRPr>
          </a:p>
        </p:txBody>
      </p:sp>
      <p:sp>
        <p:nvSpPr>
          <p:cNvPr id="19" name="Pravokutnik 23"/>
          <p:cNvSpPr/>
          <p:nvPr/>
        </p:nvSpPr>
        <p:spPr>
          <a:xfrm>
            <a:off x="7401145" y="3879050"/>
            <a:ext cx="855161" cy="27003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0" compatLnSpc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i="0" u="none" strike="noStrike" kern="1200" cap="none" spc="0" dirty="0" smtClean="0">
                <a:solidFill>
                  <a:schemeClr val="bg1"/>
                </a:solidFill>
                <a:uFillTx/>
                <a:latin typeface="Book Antiqua" pitchFamily="18" charset="0"/>
              </a:rPr>
              <a:t>0,5</a:t>
            </a:r>
            <a:endParaRPr lang="hr-HR" sz="2400" i="0" u="none" strike="noStrike" kern="1200" cap="none" spc="0" dirty="0">
              <a:solidFill>
                <a:schemeClr val="bg1"/>
              </a:solidFill>
              <a:uFillTx/>
              <a:latin typeface="Book Antiqu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13624" y="4329097"/>
            <a:ext cx="697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latin typeface="Book Antiqua" pitchFamily="18" charset="0"/>
              </a:rPr>
              <a:t>Ostalo</a:t>
            </a:r>
            <a:endParaRPr lang="hr-HR" sz="1050" i="1" dirty="0">
              <a:latin typeface="Book Antiqua" pitchFamily="18" charset="0"/>
            </a:endParaRPr>
          </a:p>
        </p:txBody>
      </p:sp>
      <p:sp>
        <p:nvSpPr>
          <p:cNvPr id="21" name="Pravokutnik 23"/>
          <p:cNvSpPr/>
          <p:nvPr/>
        </p:nvSpPr>
        <p:spPr>
          <a:xfrm>
            <a:off x="6906090" y="1359260"/>
            <a:ext cx="855161" cy="89707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0" compatLnSpc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i="0" u="none" strike="noStrike" kern="1200" cap="none" spc="0" dirty="0" smtClean="0">
                <a:solidFill>
                  <a:schemeClr val="bg1"/>
                </a:solidFill>
                <a:uFillTx/>
                <a:latin typeface="Book Antiqua" pitchFamily="18" charset="0"/>
              </a:rPr>
              <a:t>3,6</a:t>
            </a:r>
            <a:endParaRPr lang="hr-HR" sz="2400" i="0" u="none" strike="noStrike" kern="1200" cap="none" spc="0" dirty="0">
              <a:solidFill>
                <a:schemeClr val="bg1"/>
              </a:solidFill>
              <a:uFillTx/>
              <a:latin typeface="Book Antiqua" pitchFamily="18" charset="0"/>
            </a:endParaRPr>
          </a:p>
        </p:txBody>
      </p:sp>
      <p:cxnSp>
        <p:nvCxnSpPr>
          <p:cNvPr id="3" name="Elbow Connector 2"/>
          <p:cNvCxnSpPr>
            <a:stCxn id="12" idx="0"/>
          </p:cNvCxnSpPr>
          <p:nvPr/>
        </p:nvCxnSpPr>
        <p:spPr>
          <a:xfrm rot="5400000" flipH="1" flipV="1">
            <a:off x="5026605" y="1414499"/>
            <a:ext cx="1126146" cy="191274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35242" y="2341911"/>
            <a:ext cx="870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latin typeface="Book Antiqua" pitchFamily="18" charset="0"/>
              </a:rPr>
              <a:t>Agrokor</a:t>
            </a:r>
            <a:endParaRPr lang="hr-HR" sz="1050" i="1" dirty="0">
              <a:latin typeface="Book Antiqua" pitchFamily="18" charset="0"/>
            </a:endParaRPr>
          </a:p>
        </p:txBody>
      </p:sp>
      <p:sp>
        <p:nvSpPr>
          <p:cNvPr id="23" name="Pravokutnik 23"/>
          <p:cNvSpPr/>
          <p:nvPr/>
        </p:nvSpPr>
        <p:spPr>
          <a:xfrm>
            <a:off x="8404273" y="1677779"/>
            <a:ext cx="855161" cy="57856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0" compatLnSpc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i="0" u="none" strike="noStrike" kern="1200" cap="none" spc="0" dirty="0" smtClean="0">
                <a:solidFill>
                  <a:schemeClr val="bg1"/>
                </a:solidFill>
                <a:uFillTx/>
                <a:latin typeface="Book Antiqua" pitchFamily="18" charset="0"/>
              </a:rPr>
              <a:t>2</a:t>
            </a:r>
            <a:endParaRPr lang="hr-HR" sz="2400" i="0" u="none" strike="noStrike" kern="1200" cap="none" spc="0" dirty="0">
              <a:solidFill>
                <a:schemeClr val="bg1"/>
              </a:solidFill>
              <a:uFillTx/>
              <a:latin typeface="Book Antiqu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01817" y="2341910"/>
            <a:ext cx="1260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latin typeface="Book Antiqua" pitchFamily="18" charset="0"/>
              </a:rPr>
              <a:t>Ovisna društva</a:t>
            </a:r>
            <a:endParaRPr lang="hr-HR" sz="1050" i="1" dirty="0">
              <a:latin typeface="Book Antiqua" pitchFamily="18" charset="0"/>
            </a:endParaRPr>
          </a:p>
        </p:txBody>
      </p:sp>
      <p:cxnSp>
        <p:nvCxnSpPr>
          <p:cNvPr id="26" name="Elbow Connector 25"/>
          <p:cNvCxnSpPr>
            <a:stCxn id="23" idx="3"/>
          </p:cNvCxnSpPr>
          <p:nvPr/>
        </p:nvCxnSpPr>
        <p:spPr>
          <a:xfrm>
            <a:off x="9259434" y="1967059"/>
            <a:ext cx="616986" cy="65185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ravokutnik 23"/>
          <p:cNvSpPr/>
          <p:nvPr/>
        </p:nvSpPr>
        <p:spPr>
          <a:xfrm>
            <a:off x="9461892" y="2843935"/>
            <a:ext cx="855161" cy="36557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0" compatLnSpc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dirty="0" smtClean="0">
                <a:solidFill>
                  <a:schemeClr val="bg1"/>
                </a:solidFill>
                <a:latin typeface="Book Antiqua" pitchFamily="18" charset="0"/>
              </a:rPr>
              <a:t>0,7</a:t>
            </a:r>
            <a:endParaRPr lang="hr-HR" sz="2400" i="0" u="none" strike="noStrike" kern="1200" cap="none" spc="0" dirty="0" smtClean="0">
              <a:solidFill>
                <a:schemeClr val="bg1"/>
              </a:solidFill>
              <a:uFillTx/>
              <a:latin typeface="Book Antiqu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78918" y="3248980"/>
            <a:ext cx="870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latin typeface="Book Antiqua" pitchFamily="18" charset="0"/>
              </a:rPr>
              <a:t>Konzum</a:t>
            </a:r>
            <a:endParaRPr lang="hr-HR" sz="1050" i="1" dirty="0">
              <a:latin typeface="Book Antiqua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726069" y="953725"/>
            <a:ext cx="1305146" cy="1890210"/>
          </a:xfrm>
          <a:prstGeom prst="ellipse">
            <a:avLst/>
          </a:prstGeom>
          <a:solidFill>
            <a:schemeClr val="accent1">
              <a:alpha val="13000"/>
            </a:schemeClr>
          </a:soli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Oval 34"/>
          <p:cNvSpPr/>
          <p:nvPr/>
        </p:nvSpPr>
        <p:spPr>
          <a:xfrm>
            <a:off x="9236899" y="2213865"/>
            <a:ext cx="1305146" cy="1890210"/>
          </a:xfrm>
          <a:prstGeom prst="ellipse">
            <a:avLst/>
          </a:prstGeom>
          <a:solidFill>
            <a:schemeClr val="accent1">
              <a:alpha val="13000"/>
            </a:schemeClr>
          </a:solidFill>
          <a:ln>
            <a:solidFill>
              <a:schemeClr val="accent1">
                <a:shade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xtBox 35"/>
          <p:cNvSpPr txBox="1"/>
          <p:nvPr/>
        </p:nvSpPr>
        <p:spPr>
          <a:xfrm>
            <a:off x="7266131" y="651593"/>
            <a:ext cx="1970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latin typeface="Book Antiqua" pitchFamily="18" charset="0"/>
              </a:rPr>
              <a:t>Potrebno restrukturirati</a:t>
            </a:r>
            <a:endParaRPr lang="hr-HR" sz="1050" i="1" dirty="0">
              <a:latin typeface="Book Antiqu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281465" y="3872081"/>
            <a:ext cx="1970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latin typeface="Book Antiqua" pitchFamily="18" charset="0"/>
              </a:rPr>
              <a:t>Potrebno restrukturirati</a:t>
            </a:r>
            <a:endParaRPr lang="hr-HR" sz="1050" i="1" dirty="0">
              <a:latin typeface="Book Antiqua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55440" y="5409976"/>
            <a:ext cx="5760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latin typeface="Book Antiqua" pitchFamily="18" charset="0"/>
              </a:rPr>
              <a:t>*Uključuje i dug prema dobavljačima klasificiran u knjigama kao financijski dug </a:t>
            </a:r>
            <a:endParaRPr lang="hr-HR" sz="1050" i="1" dirty="0">
              <a:latin typeface="Book Antiqua" pitchFamily="18" charset="0"/>
            </a:endParaRPr>
          </a:p>
        </p:txBody>
      </p:sp>
      <p:sp>
        <p:nvSpPr>
          <p:cNvPr id="30" name="Plus 29"/>
          <p:cNvSpPr/>
          <p:nvPr/>
        </p:nvSpPr>
        <p:spPr>
          <a:xfrm>
            <a:off x="8031215" y="1898830"/>
            <a:ext cx="225091" cy="225025"/>
          </a:xfrm>
          <a:prstGeom prst="mathPlu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120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85178689"/>
              </p:ext>
            </p:extLst>
          </p:nvPr>
        </p:nvGraphicFramePr>
        <p:xfrm>
          <a:off x="110336" y="233645"/>
          <a:ext cx="11971330" cy="6341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  <a:endParaRPr lang="hr-HR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Udruga dioničara KA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 smtClean="0"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1890" y="3974"/>
            <a:ext cx="1072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Naglasci...</a:t>
            </a:r>
            <a:endParaRPr lang="hr-HR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19175" y="553969"/>
            <a:ext cx="101536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  <a:alpha val="16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316580" y="39397"/>
            <a:ext cx="81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90CEF26-AC26-4E9F-975B-CA99A5BDDF10}" type="slidenum">
              <a:rPr lang="hr-HR" sz="1400" b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19</a:t>
            </a:fld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/41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89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5469" y="1150289"/>
            <a:ext cx="98110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hr-HR" sz="2000" b="1" cap="small" dirty="0" smtClean="0">
                <a:latin typeface="Book Antiqua" panose="02040602050305030304" pitchFamily="18" charset="0"/>
              </a:rPr>
              <a:t>Uvodno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hr-HR" sz="2000" b="1" cap="small" dirty="0" smtClean="0">
                <a:latin typeface="Book Antiqua" panose="02040602050305030304" pitchFamily="18" charset="0"/>
              </a:rPr>
              <a:t>Nezakonitost (nemogućnost) predloženog plana izvanredne uprave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hr-HR" sz="2000" b="1" cap="small" dirty="0" smtClean="0">
                <a:latin typeface="Book Antiqua" panose="02040602050305030304" pitchFamily="18" charset="0"/>
              </a:rPr>
              <a:t>Implikacije predloženog plana izvanredne uprave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hr-HR" sz="2000" b="1" cap="small" dirty="0" smtClean="0">
                <a:latin typeface="Book Antiqua" panose="02040602050305030304" pitchFamily="18" charset="0"/>
              </a:rPr>
              <a:t>Plan Udruge </a:t>
            </a:r>
            <a:r>
              <a:rPr lang="hr-HR" sz="2000" b="1" cap="small" dirty="0" err="1" smtClean="0">
                <a:latin typeface="Book Antiqua" panose="02040602050305030304" pitchFamily="18" charset="0"/>
              </a:rPr>
              <a:t>vs</a:t>
            </a:r>
            <a:r>
              <a:rPr lang="hr-HR" sz="2000" b="1" cap="small" dirty="0" smtClean="0">
                <a:latin typeface="Book Antiqua" panose="02040602050305030304" pitchFamily="18" charset="0"/>
              </a:rPr>
              <a:t>. predloženi plan izvanredne uprave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hr-HR" sz="2000" b="1" cap="small" dirty="0" smtClean="0">
                <a:latin typeface="Book Antiqua" panose="02040602050305030304" pitchFamily="18" charset="0"/>
              </a:rPr>
              <a:t>Plan nagodbe Udruge manjinskih dioničara Agrokora d.d.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hr-HR" sz="2000" b="1" cap="small" dirty="0">
                <a:latin typeface="Book Antiqua" panose="02040602050305030304" pitchFamily="18" charset="0"/>
              </a:rPr>
              <a:t>Pojedinačno: Agrokor d.d.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hr-HR" sz="2000" b="1" cap="small" dirty="0" smtClean="0">
                <a:latin typeface="Book Antiqua" panose="02040602050305030304" pitchFamily="18" charset="0"/>
              </a:rPr>
              <a:t>Vrednovanje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hr-HR" sz="2000" b="1" cap="small" dirty="0" smtClean="0">
                <a:latin typeface="Book Antiqua" panose="02040602050305030304" pitchFamily="18" charset="0"/>
              </a:rPr>
              <a:t>Pojedinačno: Konzum d.d.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hr-HR" sz="2000" b="1" cap="small" dirty="0" smtClean="0">
                <a:latin typeface="Book Antiqua" panose="02040602050305030304" pitchFamily="18" charset="0"/>
              </a:rPr>
              <a:t>Rezultat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Þ"/>
            </a:pPr>
            <a:endParaRPr lang="hr-HR" sz="2000" b="1" cap="small" dirty="0"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34" y="8620"/>
            <a:ext cx="986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Sadržaj</a:t>
            </a:r>
            <a:endParaRPr lang="hr-HR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  <a:endParaRPr lang="hr-HR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Udruga dioničara KA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 smtClean="0"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1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likovni rezultat za financial restructuri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" y="0"/>
            <a:ext cx="12193960" cy="462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919" y="11160"/>
            <a:ext cx="10073002" cy="285833"/>
          </a:xfrm>
          <a:prstGeom prst="rect">
            <a:avLst/>
          </a:prstGeom>
        </p:spPr>
      </p:pic>
      <p:pic>
        <p:nvPicPr>
          <p:cNvPr id="4" name="Picture 2" descr="Slikovni rezultat za financial restructur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" b="94855"/>
          <a:stretch/>
        </p:blipFill>
        <p:spPr bwMode="auto">
          <a:xfrm>
            <a:off x="3525" y="4599131"/>
            <a:ext cx="12193960" cy="22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95501" y="4689770"/>
            <a:ext cx="3915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>
                <a:latin typeface="Book Antiqua" pitchFamily="18" charset="0"/>
              </a:rPr>
              <a:t>VLADAJUĆE DRUŠTVO</a:t>
            </a:r>
            <a:endParaRPr lang="hr-HR" sz="1600" dirty="0">
              <a:latin typeface="Book Antiqua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sz="1600" dirty="0">
                <a:latin typeface="Book Antiqua" pitchFamily="18" charset="0"/>
              </a:rPr>
              <a:t>Financijsko restrukturiranje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61085" y="4689140"/>
            <a:ext cx="436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latin typeface="Book Antiqua" pitchFamily="18" charset="0"/>
              </a:rPr>
              <a:t>MALOPRODAJA</a:t>
            </a:r>
          </a:p>
          <a:p>
            <a:pPr marL="285750" indent="-285750">
              <a:buFontTx/>
              <a:buChar char="-"/>
            </a:pPr>
            <a:r>
              <a:rPr lang="hr-HR" sz="1600" dirty="0" smtClean="0">
                <a:latin typeface="Book Antiqua" pitchFamily="18" charset="0"/>
              </a:rPr>
              <a:t>Operativno i financijsko restrukturiranje</a:t>
            </a:r>
            <a:endParaRPr lang="hr-HR" sz="1600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61084" y="5522460"/>
            <a:ext cx="4365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latin typeface="Book Antiqua" pitchFamily="18" charset="0"/>
              </a:rPr>
              <a:t>OSTALA DRUŠTVA</a:t>
            </a:r>
          </a:p>
          <a:p>
            <a:pPr marL="285750" indent="-285750">
              <a:buFontTx/>
              <a:buChar char="-"/>
            </a:pPr>
            <a:r>
              <a:rPr lang="hr-HR" sz="1600" dirty="0" smtClean="0">
                <a:latin typeface="Book Antiqua" pitchFamily="18" charset="0"/>
              </a:rPr>
              <a:t>Po potrebi konverzija potraživanja vladajućeg </a:t>
            </a:r>
            <a:r>
              <a:rPr lang="hr-HR" sz="1600" dirty="0" smtClean="0">
                <a:latin typeface="Book Antiqua" pitchFamily="18" charset="0"/>
              </a:rPr>
              <a:t>društva u vlasničke udjele</a:t>
            </a:r>
            <a:endParaRPr lang="hr-HR" sz="1600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0495" y="5522460"/>
            <a:ext cx="436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latin typeface="Book Antiqua" pitchFamily="18" charset="0"/>
              </a:rPr>
              <a:t>NEOPERATIVNA IMOVINA</a:t>
            </a:r>
          </a:p>
          <a:p>
            <a:pPr marL="285750" indent="-285750">
              <a:buFontTx/>
              <a:buChar char="-"/>
            </a:pPr>
            <a:r>
              <a:rPr lang="hr-HR" sz="1600" dirty="0" smtClean="0">
                <a:latin typeface="Book Antiqua" pitchFamily="18" charset="0"/>
              </a:rPr>
              <a:t>Prodaja (APH)</a:t>
            </a:r>
            <a:endParaRPr lang="hr-HR" sz="1600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  <a:endParaRPr lang="hr-HR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Udruga dioničara KA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 smtClean="0"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7264" y="-24915"/>
            <a:ext cx="1010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Što je potrebno učiniti?</a:t>
            </a:r>
            <a:endParaRPr lang="hr-HR" sz="1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16580" y="39397"/>
            <a:ext cx="81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90CEF26-AC26-4E9F-975B-CA99A5BDDF10}" type="slidenum">
              <a:rPr lang="hr-HR" sz="1400" b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20</a:t>
            </a:fld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/41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8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3955"/>
            <a:ext cx="10467975" cy="34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34" y="-1430"/>
            <a:ext cx="10487025" cy="400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rgbClr val="424E5B">
                    <a:lumMod val="50000"/>
                  </a:srgbClr>
                </a:solidFill>
                <a:latin typeface="Century Gothic" panose="020B0502020202020204" pitchFamily="34" charset="0"/>
              </a:rPr>
              <a:t>Udruga dioničara KA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>
                <a:solidFill>
                  <a:prstClr val="black"/>
                </a:solidFill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5441" y="2888940"/>
            <a:ext cx="10036114" cy="50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Pojedinačno: Agrokor d.d.</a:t>
            </a:r>
          </a:p>
        </p:txBody>
      </p:sp>
    </p:spTree>
    <p:extLst>
      <p:ext uri="{BB962C8B-B14F-4D97-AF65-F5344CB8AC3E}">
        <p14:creationId xmlns:p14="http://schemas.microsoft.com/office/powerpoint/2010/main" val="398957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  <a:endParaRPr lang="hr-HR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Udruga dioničara KA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5025" y="3974"/>
            <a:ext cx="1072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Demistifikacija 14mlrd kuna gubitka iznad visine temeljnog kapitala</a:t>
            </a:r>
            <a:endParaRPr lang="hr-HR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19175" y="553969"/>
            <a:ext cx="101536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  <a:alpha val="16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 smtClean="0"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latin typeface="Book Antiqua" panose="0204060205030503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16580" y="39397"/>
            <a:ext cx="81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90CEF26-AC26-4E9F-975B-CA99A5BDDF10}" type="slidenum">
              <a:rPr lang="hr-HR" sz="1400" b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22</a:t>
            </a:fld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/41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4503" y="755469"/>
            <a:ext cx="1062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Book Antiqua" pitchFamily="18" charset="0"/>
              </a:rPr>
              <a:t>PWC: </a:t>
            </a:r>
            <a:r>
              <a:rPr lang="hr-HR" b="1" dirty="0" smtClean="0">
                <a:latin typeface="Book Antiqua" pitchFamily="18" charset="0"/>
              </a:rPr>
              <a:t>Osnova za mišljenje s rezervom </a:t>
            </a:r>
            <a:r>
              <a:rPr lang="hr-HR" dirty="0" smtClean="0">
                <a:latin typeface="Book Antiqua" pitchFamily="18" charset="0"/>
              </a:rPr>
              <a:t>(str. 4 Agrokor d.d. revidirano nekonsolidirano izvješće 2016.)</a:t>
            </a:r>
            <a:endParaRPr lang="hr-HR" dirty="0">
              <a:latin typeface="Book Antiqu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34" y="1154280"/>
            <a:ext cx="10479601" cy="178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1019175" y="1789384"/>
            <a:ext cx="100507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69434" y="3069982"/>
            <a:ext cx="8838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latin typeface="Book Antiqua" pitchFamily="18" charset="0"/>
              </a:rPr>
              <a:t>Str. 39, Bilješka 15. „Ulaganja u ovisna društva”, primjeri nelogičnog vrednovanja financijske </a:t>
            </a:r>
            <a:r>
              <a:rPr lang="hr-HR" sz="1400" dirty="0" smtClean="0">
                <a:latin typeface="Book Antiqua" pitchFamily="18" charset="0"/>
              </a:rPr>
              <a:t>imovine:</a:t>
            </a:r>
            <a:endParaRPr lang="hr-HR" sz="1400" dirty="0">
              <a:latin typeface="Book Antiqu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7885" y="5118255"/>
            <a:ext cx="1123377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1700" dirty="0" smtClean="0">
                <a:latin typeface="Book Antiqua" pitchFamily="18" charset="0"/>
              </a:rPr>
              <a:t>Kapital je negativan jer imovina nije fer vrednovana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700" dirty="0" smtClean="0">
                <a:latin typeface="Book Antiqua" pitchFamily="18" charset="0"/>
              </a:rPr>
              <a:t>Revizor je, između ostalo, zbog toga dao mišljenje s rezervom na financijska izvješća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700" dirty="0" smtClean="0">
                <a:latin typeface="Book Antiqua" pitchFamily="18" charset="0"/>
              </a:rPr>
              <a:t>Pojedine kompanije godišnje zarađuju i višestruko </a:t>
            </a:r>
            <a:r>
              <a:rPr lang="hr-HR" sz="1700" dirty="0" smtClean="0">
                <a:latin typeface="Book Antiqua" pitchFamily="18" charset="0"/>
              </a:rPr>
              <a:t>više u </a:t>
            </a:r>
            <a:r>
              <a:rPr lang="hr-HR" sz="1700" dirty="0" smtClean="0">
                <a:latin typeface="Book Antiqua" pitchFamily="18" charset="0"/>
              </a:rPr>
              <a:t>odnosu na prikazanu ukupnu vrijednost poduzeća !?</a:t>
            </a:r>
            <a:endParaRPr lang="hr-HR" sz="1700" dirty="0">
              <a:latin typeface="Book Antiqua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0349845" y="1475855"/>
            <a:ext cx="72008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38" y="3362932"/>
            <a:ext cx="8894584" cy="17104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36160" y="4374105"/>
            <a:ext cx="720080" cy="6993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xtBox 3"/>
          <p:cNvSpPr txBox="1"/>
          <p:nvPr/>
        </p:nvSpPr>
        <p:spPr>
          <a:xfrm>
            <a:off x="8243492" y="4499147"/>
            <a:ext cx="822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atin typeface="Book Antiqua" panose="02040602050305030304" pitchFamily="18" charset="0"/>
              </a:rPr>
              <a:t>???</a:t>
            </a:r>
            <a:endParaRPr lang="hr-HR" sz="2800" b="1" dirty="0">
              <a:latin typeface="Book Antiqua" panose="0204060205030503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50995" y="1497521"/>
            <a:ext cx="5540059" cy="27712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Rectangle 29"/>
          <p:cNvSpPr/>
          <p:nvPr/>
        </p:nvSpPr>
        <p:spPr>
          <a:xfrm>
            <a:off x="10011436" y="2044299"/>
            <a:ext cx="1058490" cy="27712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Rectangle 30"/>
          <p:cNvSpPr/>
          <p:nvPr/>
        </p:nvSpPr>
        <p:spPr>
          <a:xfrm>
            <a:off x="1046071" y="2330096"/>
            <a:ext cx="4779900" cy="27712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559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0595" y="3699030"/>
            <a:ext cx="3195355" cy="171019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latin typeface="Book Antiqua" pitchFamily="18" charset="0"/>
              </a:rPr>
              <a:t>Dug</a:t>
            </a:r>
            <a:endParaRPr lang="hr-HR" dirty="0">
              <a:latin typeface="Book Antiqua" pitchFamily="18" charset="0"/>
            </a:endParaRPr>
          </a:p>
        </p:txBody>
      </p:sp>
      <p:sp>
        <p:nvSpPr>
          <p:cNvPr id="40" name="Right Arrow Callout 39"/>
          <p:cNvSpPr/>
          <p:nvPr/>
        </p:nvSpPr>
        <p:spPr>
          <a:xfrm>
            <a:off x="1055025" y="4267981"/>
            <a:ext cx="1260140" cy="1035115"/>
          </a:xfrm>
          <a:prstGeom prst="rightArrow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smtClean="0">
                <a:latin typeface="Book Antiqua" pitchFamily="18" charset="0"/>
              </a:rPr>
              <a:t>Dug jednak imovini</a:t>
            </a:r>
            <a:endParaRPr lang="hr-HR" sz="1200" dirty="0">
              <a:latin typeface="Book Antiqua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951095" y="3699030"/>
            <a:ext cx="3195355" cy="56895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latin typeface="Book Antiqua" pitchFamily="18" charset="0"/>
              </a:rPr>
              <a:t>Dug</a:t>
            </a:r>
            <a:endParaRPr lang="hr-HR" dirty="0">
              <a:latin typeface="Book Antiqua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51340" y="4374106"/>
            <a:ext cx="3195355" cy="103511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latin typeface="Book Antiqua" pitchFamily="18" charset="0"/>
              </a:rPr>
              <a:t>Kapital</a:t>
            </a:r>
            <a:endParaRPr lang="hr-HR" dirty="0">
              <a:latin typeface="Book Antiqua" pitchFamily="18" charset="0"/>
            </a:endParaRPr>
          </a:p>
        </p:txBody>
      </p:sp>
      <p:sp>
        <p:nvSpPr>
          <p:cNvPr id="56" name="Pentagon 55"/>
          <p:cNvSpPr/>
          <p:nvPr/>
        </p:nvSpPr>
        <p:spPr>
          <a:xfrm rot="5400000">
            <a:off x="10041995" y="3893496"/>
            <a:ext cx="568950" cy="180020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Book Antiqua" pitchFamily="18" charset="0"/>
            </a:endParaRPr>
          </a:p>
        </p:txBody>
      </p:sp>
      <p:sp>
        <p:nvSpPr>
          <p:cNvPr id="57" name="Pentagon 56"/>
          <p:cNvSpPr/>
          <p:nvPr/>
        </p:nvSpPr>
        <p:spPr>
          <a:xfrm rot="16200000">
            <a:off x="6214219" y="4801651"/>
            <a:ext cx="1035113" cy="180022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Book Antiqua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35819" y="5740369"/>
            <a:ext cx="2450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latin typeface="Book Antiqua" pitchFamily="18" charset="0"/>
              </a:rPr>
              <a:t>Prije </a:t>
            </a:r>
            <a:r>
              <a:rPr lang="hr-HR" sz="1400" dirty="0" err="1" smtClean="0">
                <a:latin typeface="Book Antiqua" pitchFamily="18" charset="0"/>
              </a:rPr>
              <a:t>debt</a:t>
            </a:r>
            <a:r>
              <a:rPr lang="hr-HR" sz="1400" dirty="0" smtClean="0">
                <a:latin typeface="Book Antiqua" pitchFamily="18" charset="0"/>
              </a:rPr>
              <a:t>-</a:t>
            </a:r>
            <a:r>
              <a:rPr lang="hr-HR" sz="1400" dirty="0" err="1" smtClean="0">
                <a:latin typeface="Book Antiqua" pitchFamily="18" charset="0"/>
              </a:rPr>
              <a:t>equity</a:t>
            </a:r>
            <a:r>
              <a:rPr lang="hr-HR" sz="1400" dirty="0" smtClean="0">
                <a:latin typeface="Book Antiqua" pitchFamily="18" charset="0"/>
              </a:rPr>
              <a:t> konverzije</a:t>
            </a:r>
            <a:endParaRPr lang="hr-HR" sz="1400" dirty="0">
              <a:latin typeface="Book Antiqua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246310" y="5740369"/>
            <a:ext cx="290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latin typeface="Book Antiqua" pitchFamily="18" charset="0"/>
              </a:rPr>
              <a:t>Nakon debt-equity konverzije</a:t>
            </a:r>
            <a:endParaRPr lang="hr-HR" sz="1400" dirty="0">
              <a:latin typeface="Book Antiqua" pitchFamily="18" charset="0"/>
            </a:endParaRPr>
          </a:p>
        </p:txBody>
      </p:sp>
      <p:pic>
        <p:nvPicPr>
          <p:cNvPr id="2050" name="Picture 2" descr="Slikovni rezultat za agrok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39661" r="7589" b="39364"/>
          <a:stretch/>
        </p:blipFill>
        <p:spPr bwMode="auto">
          <a:xfrm>
            <a:off x="8391255" y="1443017"/>
            <a:ext cx="2925325" cy="72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  <a:endParaRPr lang="hr-HR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Udruga dioničara KA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5025" y="3974"/>
            <a:ext cx="1072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Nagodba na razini dužnika, Agrokor d.d.</a:t>
            </a:r>
            <a:endParaRPr lang="hr-HR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19175" y="553969"/>
            <a:ext cx="101536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  <a:alpha val="16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7202" y="912730"/>
            <a:ext cx="11028047" cy="2458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14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Calibri" panose="020F0502020204030204" pitchFamily="34" charset="0"/>
              </a:rPr>
              <a:t>① </a:t>
            </a:r>
            <a:r>
              <a:rPr kumimoji="0" lang="hr-HR" sz="14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rPr>
              <a:t>Neosigurani vjerovnici pretvaraju 100% potraživanja (bez otpisa) u vlasnički</a:t>
            </a:r>
            <a:r>
              <a:rPr kumimoji="0" lang="hr-HR" sz="145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rPr>
              <a:t> udjel </a:t>
            </a:r>
            <a:r>
              <a:rPr kumimoji="0" lang="hr-HR" sz="14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rPr>
              <a:t>i postaju vlasnici vladajućeg društva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14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Calibri" panose="020F0502020204030204" pitchFamily="34" charset="0"/>
              </a:rPr>
              <a:t>② </a:t>
            </a:r>
            <a:r>
              <a:rPr kumimoji="0" lang="hr-HR" sz="14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rPr>
              <a:t>Ovisna društva otpisuju potraživanja prema vladajućem društvu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14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Calibri" panose="020F0502020204030204" pitchFamily="34" charset="0"/>
              </a:rPr>
              <a:t>③ </a:t>
            </a:r>
            <a:r>
              <a:rPr kumimoji="0" lang="hr-HR" sz="14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rPr>
              <a:t>Roll-</a:t>
            </a:r>
            <a:r>
              <a:rPr kumimoji="0" lang="hr-HR" sz="14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rPr>
              <a:t>up</a:t>
            </a:r>
            <a:r>
              <a:rPr kumimoji="0" lang="hr-HR" sz="14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rPr>
              <a:t> kredit i </a:t>
            </a:r>
            <a:r>
              <a:rPr kumimoji="0" lang="hr-HR" sz="14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rPr>
              <a:t>razlučni</a:t>
            </a:r>
            <a:r>
              <a:rPr kumimoji="0" lang="hr-HR" sz="14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rPr>
              <a:t> vjerovnici ostaju jedini kreditori vladajućeg društva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14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Calibri" panose="020F0502020204030204" pitchFamily="34" charset="0"/>
              </a:rPr>
              <a:t>④ </a:t>
            </a:r>
            <a:r>
              <a:rPr kumimoji="0" lang="hr-HR" sz="14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rPr>
              <a:t>Vladajuće društvo preuzima od Konzuma ulaganja u </a:t>
            </a:r>
            <a:r>
              <a:rPr kumimoji="0" lang="hr-HR" sz="14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rPr>
              <a:t>Velpro</a:t>
            </a:r>
            <a:r>
              <a:rPr kumimoji="0" lang="hr-HR" sz="14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rPr>
              <a:t> i PIK Vrbovec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14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Calibri" panose="020F0502020204030204" pitchFamily="34" charset="0"/>
              </a:rPr>
              <a:t>⑤ </a:t>
            </a:r>
            <a:r>
              <a:rPr kumimoji="0" lang="hr-HR" sz="14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rPr>
              <a:t>Revalorizacija ulaganja u ovisna društva na fer vrijednost (prilagodba računovodstvenih politika)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hr-HR" sz="1600" b="1" i="0" u="none" strike="noStrike" kern="0" cap="small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rPr>
              <a:t>Vlasnička glavnica nakon konverzije </a:t>
            </a:r>
            <a:r>
              <a:rPr kumimoji="0" lang="hr-H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rPr>
              <a:t>&gt; 3mlrd €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r-HR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 smtClean="0"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latin typeface="Book Antiqua" panose="0204060205030503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16580" y="39397"/>
            <a:ext cx="81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90CEF26-AC26-4E9F-975B-CA99A5BDDF10}" type="slidenum">
              <a:rPr lang="hr-HR" sz="1400" b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23</a:t>
            </a:fld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/41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3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3955"/>
            <a:ext cx="10467975" cy="34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34" y="-1430"/>
            <a:ext cx="10487025" cy="400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rgbClr val="424E5B">
                    <a:lumMod val="50000"/>
                  </a:srgbClr>
                </a:solidFill>
                <a:latin typeface="Century Gothic" panose="020B0502020202020204" pitchFamily="34" charset="0"/>
              </a:rPr>
              <a:t>Udruga dioničara KA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>
                <a:solidFill>
                  <a:prstClr val="black"/>
                </a:solidFill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5441" y="2888940"/>
            <a:ext cx="10036114" cy="50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Vrednovanje</a:t>
            </a:r>
          </a:p>
        </p:txBody>
      </p:sp>
    </p:spTree>
    <p:extLst>
      <p:ext uri="{BB962C8B-B14F-4D97-AF65-F5344CB8AC3E}">
        <p14:creationId xmlns:p14="http://schemas.microsoft.com/office/powerpoint/2010/main" val="34044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24112267"/>
              </p:ext>
            </p:extLst>
          </p:nvPr>
        </p:nvGraphicFramePr>
        <p:xfrm>
          <a:off x="2032000" y="98066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  <a:endParaRPr lang="hr-HR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Udruga dioničara KA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8995" y="3974"/>
            <a:ext cx="1072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Provelo se vrednovanje svakog </a:t>
            </a:r>
            <a:r>
              <a:rPr lang="pl-PL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važnijeg društva </a:t>
            </a:r>
            <a:r>
              <a:rPr lang="pl-PL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na pojedinačnoj osnovi</a:t>
            </a:r>
            <a:endParaRPr lang="hr-HR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 smtClean="0"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latin typeface="Book Antiqua" panose="0204060205030503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9175" y="553969"/>
            <a:ext cx="101536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  <a:alpha val="16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316580" y="39397"/>
            <a:ext cx="81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90CEF26-AC26-4E9F-975B-CA99A5BDDF10}" type="slidenum">
              <a:rPr lang="hr-HR" sz="1400" b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25</a:t>
            </a:fld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/41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69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78881267"/>
              </p:ext>
            </p:extLst>
          </p:nvPr>
        </p:nvGraphicFramePr>
        <p:xfrm>
          <a:off x="1100445" y="32365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22522" y="1529788"/>
            <a:ext cx="21152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latin typeface="Book Antiqua" pitchFamily="18" charset="0"/>
              </a:rPr>
              <a:t>Imovina Agrokora d.d. </a:t>
            </a:r>
            <a:r>
              <a:rPr lang="hr-HR" dirty="0" smtClean="0">
                <a:latin typeface="Book Antiqua" pitchFamily="18" charset="0"/>
              </a:rPr>
              <a:t>= </a:t>
            </a:r>
            <a:r>
              <a:rPr lang="hr-HR" b="1" dirty="0" smtClean="0">
                <a:latin typeface="Book Antiqua" pitchFamily="18" charset="0"/>
              </a:rPr>
              <a:t>3,97 </a:t>
            </a:r>
            <a:r>
              <a:rPr lang="hr-HR" b="1" dirty="0" err="1" smtClean="0">
                <a:latin typeface="Book Antiqua" pitchFamily="18" charset="0"/>
              </a:rPr>
              <a:t>mlrd</a:t>
            </a:r>
            <a:r>
              <a:rPr lang="hr-HR" b="1" dirty="0" smtClean="0">
                <a:latin typeface="Book Antiqua" pitchFamily="18" charset="0"/>
              </a:rPr>
              <a:t> € </a:t>
            </a:r>
          </a:p>
          <a:p>
            <a:r>
              <a:rPr lang="hr-HR" sz="1400" dirty="0" smtClean="0">
                <a:latin typeface="Book Antiqua" pitchFamily="18" charset="0"/>
              </a:rPr>
              <a:t>(prije manjinskih dioničara i plasmana iz roll-</a:t>
            </a:r>
            <a:r>
              <a:rPr lang="hr-HR" sz="1400" dirty="0" err="1" smtClean="0">
                <a:latin typeface="Book Antiqua" pitchFamily="18" charset="0"/>
              </a:rPr>
              <a:t>up</a:t>
            </a:r>
            <a:r>
              <a:rPr lang="hr-HR" sz="1400" dirty="0" smtClean="0">
                <a:latin typeface="Book Antiqua" pitchFamily="18" charset="0"/>
              </a:rPr>
              <a:t> prema ovisnim društvima) </a:t>
            </a:r>
            <a:endParaRPr lang="hr-HR" sz="1400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51495" y="3391107"/>
            <a:ext cx="5400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dirty="0" smtClean="0">
                <a:latin typeface="Book Antiqua" pitchFamily="18" charset="0"/>
              </a:rPr>
              <a:t>VS</a:t>
            </a:r>
            <a:endParaRPr lang="hr-HR" sz="1050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1415" y="4104075"/>
            <a:ext cx="2115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latin typeface="Book Antiqua" pitchFamily="18" charset="0"/>
              </a:rPr>
              <a:t>Obveze nakon otpisa ovisnih društava </a:t>
            </a:r>
          </a:p>
          <a:p>
            <a:r>
              <a:rPr lang="hr-HR" dirty="0" smtClean="0">
                <a:latin typeface="Book Antiqua" pitchFamily="18" charset="0"/>
              </a:rPr>
              <a:t>=</a:t>
            </a:r>
            <a:r>
              <a:rPr lang="hr-HR" sz="1400" dirty="0" smtClean="0">
                <a:latin typeface="Book Antiqua" pitchFamily="18" charset="0"/>
              </a:rPr>
              <a:t> </a:t>
            </a:r>
            <a:r>
              <a:rPr lang="hr-HR" b="1" dirty="0" smtClean="0">
                <a:latin typeface="Book Antiqua" pitchFamily="18" charset="0"/>
              </a:rPr>
              <a:t>3,56 </a:t>
            </a:r>
            <a:r>
              <a:rPr lang="hr-HR" b="1" dirty="0" err="1" smtClean="0">
                <a:latin typeface="Book Antiqua" pitchFamily="18" charset="0"/>
              </a:rPr>
              <a:t>mlrd</a:t>
            </a:r>
            <a:r>
              <a:rPr lang="hr-HR" b="1" dirty="0" smtClean="0">
                <a:latin typeface="Book Antiqua" pitchFamily="18" charset="0"/>
              </a:rPr>
              <a:t> €</a:t>
            </a:r>
          </a:p>
          <a:p>
            <a:r>
              <a:rPr lang="hr-HR" sz="1400" dirty="0" smtClean="0">
                <a:latin typeface="Book Antiqua" pitchFamily="18" charset="0"/>
              </a:rPr>
              <a:t>(prije </a:t>
            </a:r>
            <a:r>
              <a:rPr lang="hr-HR" sz="1400" dirty="0" err="1" smtClean="0">
                <a:latin typeface="Book Antiqua" pitchFamily="18" charset="0"/>
              </a:rPr>
              <a:t>roll</a:t>
            </a:r>
            <a:r>
              <a:rPr lang="hr-HR" sz="1400" dirty="0" smtClean="0">
                <a:latin typeface="Book Antiqua" pitchFamily="18" charset="0"/>
              </a:rPr>
              <a:t>-</a:t>
            </a:r>
            <a:r>
              <a:rPr lang="hr-HR" sz="1400" dirty="0" err="1" smtClean="0">
                <a:latin typeface="Book Antiqua" pitchFamily="18" charset="0"/>
              </a:rPr>
              <a:t>up</a:t>
            </a:r>
            <a:r>
              <a:rPr lang="hr-HR" sz="1400" dirty="0" smtClean="0">
                <a:latin typeface="Book Antiqua" pitchFamily="18" charset="0"/>
              </a:rPr>
              <a:t> kredita)</a:t>
            </a:r>
            <a:endParaRPr lang="hr-HR" sz="1400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  <a:endParaRPr lang="hr-HR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Udruga dioničara KA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5865" y="3974"/>
            <a:ext cx="1072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Pristup vrednovanju (procjeni vrijednosti) </a:t>
            </a:r>
            <a:r>
              <a:rPr lang="pl-PL" b="1" dirty="0" smtClean="0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→ rezultati</a:t>
            </a:r>
            <a:endParaRPr lang="hr-HR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 smtClean="0"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latin typeface="Book Antiqua" panose="0204060205030503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19175" y="553969"/>
            <a:ext cx="101536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  <a:alpha val="16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316580" y="39397"/>
            <a:ext cx="81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90CEF26-AC26-4E9F-975B-CA99A5BDDF10}" type="slidenum">
              <a:rPr lang="hr-HR" sz="1400" b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26</a:t>
            </a:fld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/41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17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86941054"/>
              </p:ext>
            </p:extLst>
          </p:nvPr>
        </p:nvGraphicFramePr>
        <p:xfrm>
          <a:off x="-1374829" y="872839"/>
          <a:ext cx="7236716" cy="4824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own Arrow 5"/>
          <p:cNvSpPr/>
          <p:nvPr/>
        </p:nvSpPr>
        <p:spPr>
          <a:xfrm rot="16200000">
            <a:off x="5177612" y="4257379"/>
            <a:ext cx="846666" cy="1800200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75782296"/>
              </p:ext>
            </p:extLst>
          </p:nvPr>
        </p:nvGraphicFramePr>
        <p:xfrm>
          <a:off x="4538730" y="1853825"/>
          <a:ext cx="8128000" cy="4293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Rectangle 8"/>
          <p:cNvSpPr/>
          <p:nvPr/>
        </p:nvSpPr>
        <p:spPr>
          <a:xfrm>
            <a:off x="4835860" y="593685"/>
            <a:ext cx="693077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50" dirty="0" smtClean="0">
                <a:latin typeface="Book Antiqua" pitchFamily="18" charset="0"/>
              </a:rPr>
              <a:t>Pretpostavke vrednovanje na pojedinačnoj osnovi:</a:t>
            </a:r>
          </a:p>
          <a:p>
            <a:endParaRPr lang="hr-HR" sz="1450" dirty="0" smtClean="0">
              <a:latin typeface="Book Antiqua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hr-HR" sz="1450" dirty="0" smtClean="0">
                <a:latin typeface="Book Antiqua" pitchFamily="18" charset="0"/>
              </a:rPr>
              <a:t>javno </a:t>
            </a:r>
            <a:r>
              <a:rPr lang="hr-HR" sz="1450" dirty="0" smtClean="0">
                <a:latin typeface="Book Antiqua" pitchFamily="18" charset="0"/>
              </a:rPr>
              <a:t>prezentiran Plan </a:t>
            </a:r>
            <a:r>
              <a:rPr lang="hr-HR" sz="1450" dirty="0" smtClean="0">
                <a:latin typeface="Book Antiqua" pitchFamily="18" charset="0"/>
              </a:rPr>
              <a:t>održivosti poslovanja,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sz="1450" dirty="0" smtClean="0">
                <a:latin typeface="Book Antiqua" pitchFamily="18" charset="0"/>
              </a:rPr>
              <a:t>mjesečna izvješća </a:t>
            </a:r>
            <a:r>
              <a:rPr lang="hr-HR" sz="1450" dirty="0" smtClean="0">
                <a:latin typeface="Book Antiqua" pitchFamily="18" charset="0"/>
              </a:rPr>
              <a:t>povjerenika,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sz="1450" dirty="0" smtClean="0">
                <a:latin typeface="Book Antiqua" pitchFamily="18" charset="0"/>
              </a:rPr>
              <a:t>objavljena kvartalna financijska izvješća </a:t>
            </a:r>
            <a:r>
              <a:rPr lang="hr-HR" sz="1450" dirty="0" smtClean="0">
                <a:latin typeface="Book Antiqua" pitchFamily="18" charset="0"/>
              </a:rPr>
              <a:t>te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sz="1450" dirty="0" smtClean="0">
                <a:latin typeface="Book Antiqua" pitchFamily="18" charset="0"/>
              </a:rPr>
              <a:t>PWC </a:t>
            </a:r>
            <a:r>
              <a:rPr lang="hr-HR" sz="1450" dirty="0" smtClean="0">
                <a:latin typeface="Book Antiqua" pitchFamily="18" charset="0"/>
              </a:rPr>
              <a:t>revizorska izvješća </a:t>
            </a:r>
            <a:endParaRPr lang="hr-HR" sz="1450" dirty="0" smtClean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  <a:endParaRPr lang="hr-HR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Udruga dioničara KA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0883" y="11639"/>
            <a:ext cx="1072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Vrednovanje na pojedinačnoj osnovi</a:t>
            </a:r>
            <a:endParaRPr lang="hr-HR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 smtClean="0"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latin typeface="Book Antiqua" panose="0204060205030503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19175" y="553969"/>
            <a:ext cx="101536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  <a:alpha val="16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316580" y="39397"/>
            <a:ext cx="81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90CEF26-AC26-4E9F-975B-CA99A5BDDF10}" type="slidenum">
              <a:rPr lang="hr-HR" sz="1400" b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27</a:t>
            </a:fld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/41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4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14698341"/>
              </p:ext>
            </p:extLst>
          </p:nvPr>
        </p:nvGraphicFramePr>
        <p:xfrm>
          <a:off x="2630615" y="908720"/>
          <a:ext cx="8128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303332" y="2767130"/>
            <a:ext cx="114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dirty="0" smtClean="0">
                <a:latin typeface="Book Antiqua" pitchFamily="18" charset="0"/>
              </a:rPr>
              <a:t>EV/Sales</a:t>
            </a:r>
            <a:endParaRPr lang="hr-HR" dirty="0"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7083" y="3969060"/>
            <a:ext cx="149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dirty="0" smtClean="0">
                <a:latin typeface="Book Antiqua" pitchFamily="18" charset="0"/>
              </a:rPr>
              <a:t>EV/EBITDA</a:t>
            </a:r>
            <a:endParaRPr lang="hr-HR" dirty="0">
              <a:latin typeface="Book Antiqu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350" y="5084893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dirty="0" smtClean="0">
                <a:latin typeface="Book Antiqua" pitchFamily="18" charset="0"/>
              </a:rPr>
              <a:t>Premija za kontrolu</a:t>
            </a:r>
            <a:endParaRPr lang="hr-HR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  <a:endParaRPr lang="hr-HR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Udruga dioničara KA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 smtClean="0"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5865" y="11639"/>
            <a:ext cx="1072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Bloomberg professional inputi za vrednovanje po sektorima</a:t>
            </a:r>
            <a:endParaRPr lang="hr-HR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19175" y="553969"/>
            <a:ext cx="101536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  <a:alpha val="16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316580" y="39397"/>
            <a:ext cx="81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90CEF26-AC26-4E9F-975B-CA99A5BDDF10}" type="slidenum">
              <a:rPr lang="hr-HR" sz="1400" b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28</a:t>
            </a:fld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/41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87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57388847"/>
              </p:ext>
            </p:extLst>
          </p:nvPr>
        </p:nvGraphicFramePr>
        <p:xfrm>
          <a:off x="-204700" y="1673804"/>
          <a:ext cx="7590890" cy="3150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6996100" y="2262351"/>
            <a:ext cx="51194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000" dirty="0" smtClean="0">
                <a:latin typeface="Book Antiqua" pitchFamily="18" charset="0"/>
              </a:rPr>
              <a:t>Temeljna metoda usporedivih poduzeća i pripadajućih EV koeficijenata dodatno se testirala metodom diskontiranih novčanih tokova (FCFF) sukladno prezentiranim vrijednostima u Planu održivosti poslovanja objavljenom od strane Agrokora</a:t>
            </a:r>
            <a:endParaRPr lang="hr-HR" sz="2000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  <a:endParaRPr lang="hr-HR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Udruga dioničara KA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 smtClean="0"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latin typeface="Book Antiqua" panose="0204060205030503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5865" y="3974"/>
            <a:ext cx="1072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Testiranje vrijednosti – potporna metoda (DCF)</a:t>
            </a:r>
            <a:endParaRPr lang="hr-HR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19175" y="553969"/>
            <a:ext cx="101536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  <a:alpha val="16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316580" y="39397"/>
            <a:ext cx="81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90CEF26-AC26-4E9F-975B-CA99A5BDDF10}" type="slidenum">
              <a:rPr lang="hr-HR" sz="1400" b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29</a:t>
            </a:fld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/41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8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3955"/>
            <a:ext cx="10467975" cy="34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34" y="-1430"/>
            <a:ext cx="10487025" cy="400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rgbClr val="424E5B">
                    <a:lumMod val="50000"/>
                  </a:srgbClr>
                </a:solidFill>
                <a:latin typeface="Century Gothic" panose="020B0502020202020204" pitchFamily="34" charset="0"/>
              </a:rPr>
              <a:t>Udruga dioničara KA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>
                <a:solidFill>
                  <a:prstClr val="black"/>
                </a:solidFill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5441" y="2888940"/>
            <a:ext cx="10036114" cy="50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Uvodno</a:t>
            </a:r>
            <a:endParaRPr lang="hr-HR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90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90" y="745587"/>
            <a:ext cx="7290810" cy="425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56140" y="4997206"/>
            <a:ext cx="2520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>
                <a:latin typeface="Book Antiqua" pitchFamily="18" charset="0"/>
              </a:rPr>
              <a:t>i</a:t>
            </a:r>
            <a:r>
              <a:rPr lang="hr-HR" sz="1200" dirty="0" smtClean="0">
                <a:latin typeface="Book Antiqua" pitchFamily="18" charset="0"/>
              </a:rPr>
              <a:t>zvor: Plan održivosti poslovanja</a:t>
            </a:r>
            <a:endParaRPr lang="hr-HR" sz="1200" dirty="0"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0546" y="5433318"/>
            <a:ext cx="8550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1200" dirty="0" smtClean="0">
                <a:latin typeface="Book Antiqua" pitchFamily="18" charset="0"/>
              </a:rPr>
              <a:t>Rejting </a:t>
            </a:r>
            <a:r>
              <a:rPr lang="hr-HR" sz="1200" dirty="0" err="1" smtClean="0">
                <a:latin typeface="Book Antiqua" pitchFamily="18" charset="0"/>
              </a:rPr>
              <a:t>Adria</a:t>
            </a:r>
            <a:r>
              <a:rPr lang="hr-HR" sz="1200" dirty="0" smtClean="0">
                <a:latin typeface="Book Antiqua" pitchFamily="18" charset="0"/>
              </a:rPr>
              <a:t> regija		A-B (</a:t>
            </a:r>
            <a:r>
              <a:rPr lang="hr-HR" sz="1200" dirty="0">
                <a:latin typeface="Book Antiqua" pitchFamily="18" charset="0"/>
              </a:rPr>
              <a:t>S&amp;P)		</a:t>
            </a:r>
            <a:r>
              <a:rPr lang="hr-HR" sz="1200" dirty="0" smtClean="0">
                <a:latin typeface="Book Antiqua" pitchFamily="18" charset="0"/>
              </a:rPr>
              <a:t>-        CDS </a:t>
            </a:r>
            <a:r>
              <a:rPr lang="hr-HR" sz="1200" dirty="0" err="1">
                <a:latin typeface="Book Antiqua" pitchFamily="18" charset="0"/>
              </a:rPr>
              <a:t>Adria</a:t>
            </a:r>
            <a:r>
              <a:rPr lang="hr-HR" sz="1200" dirty="0">
                <a:latin typeface="Book Antiqua" pitchFamily="18" charset="0"/>
              </a:rPr>
              <a:t> regija		1,95</a:t>
            </a:r>
            <a:r>
              <a:rPr lang="hr-HR" sz="1200" dirty="0" smtClean="0">
                <a:latin typeface="Book Antiqua" pitchFamily="18" charset="0"/>
              </a:rPr>
              <a:t>%</a:t>
            </a:r>
          </a:p>
          <a:p>
            <a:pPr marL="285750" indent="-285750">
              <a:buFontTx/>
              <a:buChar char="-"/>
            </a:pPr>
            <a:r>
              <a:rPr lang="hr-HR" sz="1200" dirty="0" smtClean="0">
                <a:latin typeface="Book Antiqua" pitchFamily="18" charset="0"/>
              </a:rPr>
              <a:t>Dugoročna stopa rasta		</a:t>
            </a:r>
            <a:r>
              <a:rPr lang="hr-HR" sz="1200" dirty="0">
                <a:latin typeface="Book Antiqua" pitchFamily="18" charset="0"/>
              </a:rPr>
              <a:t>2,7%		</a:t>
            </a:r>
            <a:r>
              <a:rPr lang="hr-HR" sz="1200" dirty="0" smtClean="0">
                <a:latin typeface="Book Antiqua" pitchFamily="18" charset="0"/>
              </a:rPr>
              <a:t>-        Trošak </a:t>
            </a:r>
            <a:r>
              <a:rPr lang="hr-HR" sz="1200" dirty="0" err="1">
                <a:latin typeface="Book Antiqua" pitchFamily="18" charset="0"/>
              </a:rPr>
              <a:t>vl</a:t>
            </a:r>
            <a:r>
              <a:rPr lang="hr-HR" sz="1200" dirty="0">
                <a:latin typeface="Book Antiqua" pitchFamily="18" charset="0"/>
              </a:rPr>
              <a:t>. glavnice		10,29%</a:t>
            </a:r>
          </a:p>
          <a:p>
            <a:pPr marL="285750" indent="-285750">
              <a:buFontTx/>
              <a:buChar char="-"/>
            </a:pPr>
            <a:r>
              <a:rPr lang="hr-HR" sz="1200" dirty="0" smtClean="0">
                <a:latin typeface="Book Antiqua" pitchFamily="18" charset="0"/>
              </a:rPr>
              <a:t>Premija za rizik</a:t>
            </a:r>
            <a:r>
              <a:rPr lang="hr-HR" sz="1200" dirty="0">
                <a:latin typeface="Book Antiqua" pitchFamily="18" charset="0"/>
              </a:rPr>
              <a:t> </a:t>
            </a:r>
            <a:r>
              <a:rPr lang="hr-HR" sz="1200" dirty="0" err="1" smtClean="0">
                <a:latin typeface="Book Antiqua" pitchFamily="18" charset="0"/>
              </a:rPr>
              <a:t>vl</a:t>
            </a:r>
            <a:r>
              <a:rPr lang="hr-HR" sz="1200" dirty="0" smtClean="0">
                <a:latin typeface="Book Antiqua" pitchFamily="18" charset="0"/>
              </a:rPr>
              <a:t>. </a:t>
            </a:r>
            <a:r>
              <a:rPr lang="hr-HR" sz="1200" dirty="0">
                <a:latin typeface="Book Antiqua" pitchFamily="18" charset="0"/>
              </a:rPr>
              <a:t>g</a:t>
            </a:r>
            <a:r>
              <a:rPr lang="hr-HR" sz="1200" dirty="0" smtClean="0">
                <a:latin typeface="Book Antiqua" pitchFamily="18" charset="0"/>
              </a:rPr>
              <a:t>lavnice 	5,69%		-        Trošak </a:t>
            </a:r>
            <a:r>
              <a:rPr lang="hr-HR" sz="1200" dirty="0">
                <a:latin typeface="Book Antiqua" pitchFamily="18" charset="0"/>
              </a:rPr>
              <a:t>duga	</a:t>
            </a:r>
            <a:r>
              <a:rPr lang="hr-HR" sz="1200" dirty="0" smtClean="0">
                <a:latin typeface="Book Antiqua" pitchFamily="18" charset="0"/>
              </a:rPr>
              <a:t>	3,5-7%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  <a:endParaRPr lang="hr-HR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Udruga dioničara KA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 smtClean="0"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5925" y="3974"/>
            <a:ext cx="1072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Potporna metoda (DCF)</a:t>
            </a:r>
            <a:endParaRPr lang="hr-HR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19175" y="553969"/>
            <a:ext cx="101536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  <a:alpha val="16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316580" y="39397"/>
            <a:ext cx="81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90CEF26-AC26-4E9F-975B-CA99A5BDDF10}" type="slidenum">
              <a:rPr lang="hr-HR" sz="1400" b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30</a:t>
            </a:fld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/41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74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14270"/>
              </p:ext>
            </p:extLst>
          </p:nvPr>
        </p:nvGraphicFramePr>
        <p:xfrm>
          <a:off x="920425" y="1747356"/>
          <a:ext cx="5625625" cy="3441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85509" y="1567336"/>
            <a:ext cx="504056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latin typeface="Book Antiqua" pitchFamily="18" charset="0"/>
              </a:rPr>
              <a:t>Distribucija vrijednosti imovine nakon provedenog restrukturiranja </a:t>
            </a:r>
          </a:p>
          <a:p>
            <a:r>
              <a:rPr lang="hr-HR" sz="1050" i="1" dirty="0" smtClean="0">
                <a:latin typeface="Book Antiqua" pitchFamily="18" charset="0"/>
              </a:rPr>
              <a:t>(prije prodaje neoperativne imovine)</a:t>
            </a:r>
            <a:endParaRPr lang="hr-HR" sz="1050" i="1" dirty="0"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96200" y="1628800"/>
            <a:ext cx="810090" cy="315035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latin typeface="Book Antiqua" pitchFamily="18" charset="0"/>
              </a:rPr>
              <a:t>Obveze</a:t>
            </a:r>
            <a:endParaRPr lang="hr-HR" sz="1400" dirty="0">
              <a:latin typeface="Book Antiqua" pitchFamily="18" charset="0"/>
            </a:endParaRPr>
          </a:p>
        </p:txBody>
      </p:sp>
      <p:sp>
        <p:nvSpPr>
          <p:cNvPr id="7" name="Pentagon 6"/>
          <p:cNvSpPr/>
          <p:nvPr/>
        </p:nvSpPr>
        <p:spPr>
          <a:xfrm rot="5400000">
            <a:off x="8717541" y="1752564"/>
            <a:ext cx="427548" cy="180020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Folded Corner 7"/>
          <p:cNvSpPr/>
          <p:nvPr/>
        </p:nvSpPr>
        <p:spPr>
          <a:xfrm>
            <a:off x="9291354" y="1628801"/>
            <a:ext cx="2025226" cy="427548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100" dirty="0" smtClean="0">
                <a:solidFill>
                  <a:schemeClr val="bg1"/>
                </a:solidFill>
                <a:latin typeface="Book Antiqua" pitchFamily="18" charset="0"/>
              </a:rPr>
              <a:t>Umanjenje prema povezanim osobama (250m €)</a:t>
            </a:r>
            <a:endParaRPr lang="hr-HR" sz="11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  <a:endParaRPr lang="hr-HR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Udruga dioničara KA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 smtClean="0"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3785" y="0"/>
            <a:ext cx="1072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Struktura vrijednosti po divizijama nakon provedenog restrukturiranja</a:t>
            </a:r>
            <a:endParaRPr lang="hr-HR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19175" y="553969"/>
            <a:ext cx="101536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  <a:alpha val="16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316580" y="39397"/>
            <a:ext cx="81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90CEF26-AC26-4E9F-975B-CA99A5BDDF10}" type="slidenum">
              <a:rPr lang="hr-HR" sz="1400" b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31</a:t>
            </a:fld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/41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69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84711505"/>
              </p:ext>
            </p:extLst>
          </p:nvPr>
        </p:nvGraphicFramePr>
        <p:xfrm>
          <a:off x="830415" y="1313765"/>
          <a:ext cx="7889425" cy="4253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26070" y="1517883"/>
            <a:ext cx="3690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smtClean="0">
                <a:latin typeface="Book Antiqua" pitchFamily="18" charset="0"/>
              </a:rPr>
              <a:t>Nije se provodio poseban tretman za novo (roll-</a:t>
            </a:r>
            <a:r>
              <a:rPr lang="hr-HR" sz="1400" i="1" dirty="0" err="1" smtClean="0">
                <a:latin typeface="Book Antiqua" pitchFamily="18" charset="0"/>
              </a:rPr>
              <a:t>up</a:t>
            </a:r>
            <a:r>
              <a:rPr lang="hr-HR" sz="1400" i="1" dirty="0" smtClean="0">
                <a:latin typeface="Book Antiqua" pitchFamily="18" charset="0"/>
              </a:rPr>
              <a:t>) zaduženje obzirom da se radi o istovremenom povećanju imovine i obveza na razini Grupe</a:t>
            </a:r>
            <a:endParaRPr lang="hr-HR" sz="1400" i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  <a:endParaRPr lang="hr-HR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Udruga dioničara KA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 smtClean="0"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1645" y="-1860"/>
            <a:ext cx="1072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Tretman roll-up kredita</a:t>
            </a:r>
            <a:endParaRPr lang="hr-HR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9175" y="553969"/>
            <a:ext cx="101536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  <a:alpha val="16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832697" y="2787850"/>
            <a:ext cx="2835315" cy="11701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Refinanciranje </a:t>
            </a:r>
            <a:r>
              <a:rPr lang="hr-HR" dirty="0" err="1" smtClean="0">
                <a:solidFill>
                  <a:schemeClr val="tx1"/>
                </a:solidFill>
              </a:rPr>
              <a:t>Roll</a:t>
            </a:r>
            <a:r>
              <a:rPr lang="hr-HR" dirty="0" smtClean="0">
                <a:solidFill>
                  <a:schemeClr val="tx1"/>
                </a:solidFill>
              </a:rPr>
              <a:t>-</a:t>
            </a:r>
            <a:r>
              <a:rPr lang="hr-HR" dirty="0" err="1" smtClean="0">
                <a:solidFill>
                  <a:schemeClr val="tx1"/>
                </a:solidFill>
              </a:rPr>
              <a:t>up</a:t>
            </a:r>
            <a:r>
              <a:rPr lang="hr-HR" dirty="0" smtClean="0">
                <a:solidFill>
                  <a:schemeClr val="tx1"/>
                </a:solidFill>
              </a:rPr>
              <a:t> aranžmana na duži rok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16580" y="39397"/>
            <a:ext cx="81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90CEF26-AC26-4E9F-975B-CA99A5BDDF10}" type="slidenum">
              <a:rPr lang="hr-HR" sz="1400" b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32</a:t>
            </a:fld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/41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67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3955"/>
            <a:ext cx="10467975" cy="34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34" y="-1430"/>
            <a:ext cx="10487025" cy="400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rgbClr val="424E5B">
                    <a:lumMod val="50000"/>
                  </a:srgbClr>
                </a:solidFill>
                <a:latin typeface="Century Gothic" panose="020B0502020202020204" pitchFamily="34" charset="0"/>
              </a:rPr>
              <a:t>Udruga dioničara KA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>
                <a:solidFill>
                  <a:prstClr val="black"/>
                </a:solidFill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5441" y="2888940"/>
            <a:ext cx="10036114" cy="50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Pojedinačno: Konzum d.d.</a:t>
            </a:r>
          </a:p>
        </p:txBody>
      </p:sp>
    </p:spTree>
    <p:extLst>
      <p:ext uri="{BB962C8B-B14F-4D97-AF65-F5344CB8AC3E}">
        <p14:creationId xmlns:p14="http://schemas.microsoft.com/office/powerpoint/2010/main" val="12004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0595" y="3348135"/>
            <a:ext cx="3195355" cy="171019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latin typeface="Book Antiqua" pitchFamily="18" charset="0"/>
              </a:rPr>
              <a:t>Dug</a:t>
            </a:r>
            <a:endParaRPr lang="hr-HR" dirty="0">
              <a:latin typeface="Book Antiqua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450594" y="5238344"/>
            <a:ext cx="3195356" cy="560369"/>
            <a:chOff x="2450594" y="3879049"/>
            <a:chExt cx="3195356" cy="945108"/>
          </a:xfrm>
        </p:grpSpPr>
        <p:sp>
          <p:nvSpPr>
            <p:cNvPr id="5" name="Rectangle 4"/>
            <p:cNvSpPr/>
            <p:nvPr/>
          </p:nvSpPr>
          <p:spPr>
            <a:xfrm>
              <a:off x="2450594" y="3879050"/>
              <a:ext cx="3195355" cy="945105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0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latin typeface="Book Antiqua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2450594" y="3879050"/>
              <a:ext cx="270031" cy="270030"/>
            </a:xfrm>
            <a:prstGeom prst="line">
              <a:avLst/>
            </a:prstGeom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450595" y="3879050"/>
              <a:ext cx="585065" cy="585066"/>
            </a:xfrm>
            <a:prstGeom prst="line">
              <a:avLst/>
            </a:prstGeom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450595" y="3879050"/>
              <a:ext cx="900100" cy="855096"/>
            </a:xfrm>
            <a:prstGeom prst="line">
              <a:avLst/>
            </a:prstGeom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675620" y="3879050"/>
              <a:ext cx="990110" cy="945106"/>
            </a:xfrm>
            <a:prstGeom prst="line">
              <a:avLst/>
            </a:prstGeom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990655" y="3879050"/>
              <a:ext cx="1012612" cy="945106"/>
            </a:xfrm>
            <a:prstGeom prst="line">
              <a:avLst/>
            </a:prstGeom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305690" y="3879050"/>
              <a:ext cx="1035115" cy="945106"/>
            </a:xfrm>
            <a:prstGeom prst="line">
              <a:avLst/>
            </a:prstGeom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620725" y="3879050"/>
              <a:ext cx="1035115" cy="945106"/>
            </a:xfrm>
            <a:prstGeom prst="line">
              <a:avLst/>
            </a:prstGeom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935760" y="3879049"/>
              <a:ext cx="1035115" cy="945106"/>
            </a:xfrm>
            <a:prstGeom prst="line">
              <a:avLst/>
            </a:prstGeom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250795" y="3879049"/>
              <a:ext cx="1035115" cy="945106"/>
            </a:xfrm>
            <a:prstGeom prst="line">
              <a:avLst/>
            </a:prstGeom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565830" y="3879049"/>
              <a:ext cx="1035115" cy="945106"/>
            </a:xfrm>
            <a:prstGeom prst="line">
              <a:avLst/>
            </a:prstGeom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880865" y="4149080"/>
              <a:ext cx="765085" cy="675075"/>
            </a:xfrm>
            <a:prstGeom prst="line">
              <a:avLst/>
            </a:prstGeom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240905" y="4464117"/>
              <a:ext cx="405045" cy="360040"/>
            </a:xfrm>
            <a:prstGeom prst="line">
              <a:avLst/>
            </a:prstGeom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ight Arrow Callout 39"/>
          <p:cNvSpPr/>
          <p:nvPr/>
        </p:nvSpPr>
        <p:spPr>
          <a:xfrm>
            <a:off x="965430" y="4959170"/>
            <a:ext cx="1350150" cy="1035115"/>
          </a:xfrm>
          <a:prstGeom prst="rightArrow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smtClean="0">
                <a:latin typeface="Book Antiqua" pitchFamily="18" charset="0"/>
              </a:rPr>
              <a:t>Negativni kapital</a:t>
            </a:r>
            <a:endParaRPr lang="hr-HR" sz="1200" dirty="0">
              <a:latin typeface="Book Antiqua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951095" y="3348136"/>
            <a:ext cx="3195355" cy="52394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latin typeface="Book Antiqua" pitchFamily="18" charset="0"/>
              </a:rPr>
              <a:t>Dug</a:t>
            </a:r>
            <a:endParaRPr lang="hr-HR" dirty="0">
              <a:latin typeface="Book Antiqua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51340" y="4007097"/>
            <a:ext cx="3195355" cy="1051228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latin typeface="Book Antiqua" pitchFamily="18" charset="0"/>
              </a:rPr>
              <a:t>Kapital</a:t>
            </a:r>
            <a:endParaRPr lang="hr-HR" dirty="0">
              <a:latin typeface="Book Antiqua" pitchFamily="18" charset="0"/>
            </a:endParaRPr>
          </a:p>
        </p:txBody>
      </p:sp>
      <p:sp>
        <p:nvSpPr>
          <p:cNvPr id="56" name="Pentagon 55"/>
          <p:cNvSpPr/>
          <p:nvPr/>
        </p:nvSpPr>
        <p:spPr>
          <a:xfrm rot="5400000">
            <a:off x="10064497" y="3520099"/>
            <a:ext cx="523946" cy="180020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Book Antiqua" pitchFamily="18" charset="0"/>
            </a:endParaRPr>
          </a:p>
        </p:txBody>
      </p:sp>
      <p:sp>
        <p:nvSpPr>
          <p:cNvPr id="57" name="Pentagon 56"/>
          <p:cNvSpPr/>
          <p:nvPr/>
        </p:nvSpPr>
        <p:spPr>
          <a:xfrm rot="16200000">
            <a:off x="6206162" y="4442699"/>
            <a:ext cx="1051227" cy="180022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Book Antiqua" pitchFamily="18" charset="0"/>
            </a:endParaRPr>
          </a:p>
        </p:txBody>
      </p:sp>
      <p:pic>
        <p:nvPicPr>
          <p:cNvPr id="1026" name="Picture 2" descr="Slikovni rezultat za konz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029" y="728700"/>
            <a:ext cx="2671506" cy="56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3215679" y="5859270"/>
            <a:ext cx="2227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latin typeface="Book Antiqua" pitchFamily="18" charset="0"/>
              </a:rPr>
              <a:t>Prije </a:t>
            </a:r>
            <a:r>
              <a:rPr lang="hr-HR" sz="1200" i="1" dirty="0" err="1" smtClean="0">
                <a:latin typeface="Book Antiqua" pitchFamily="18" charset="0"/>
              </a:rPr>
              <a:t>debt</a:t>
            </a:r>
            <a:r>
              <a:rPr lang="hr-HR" sz="1200" i="1" dirty="0" smtClean="0">
                <a:latin typeface="Book Antiqua" pitchFamily="18" charset="0"/>
              </a:rPr>
              <a:t>-</a:t>
            </a:r>
            <a:r>
              <a:rPr lang="hr-HR" sz="1200" i="1" dirty="0" err="1" smtClean="0">
                <a:latin typeface="Book Antiqua" pitchFamily="18" charset="0"/>
              </a:rPr>
              <a:t>equity</a:t>
            </a:r>
            <a:r>
              <a:rPr lang="hr-HR" sz="1200" dirty="0" smtClean="0">
                <a:latin typeface="Book Antiqua" pitchFamily="18" charset="0"/>
              </a:rPr>
              <a:t> konverzije</a:t>
            </a:r>
            <a:endParaRPr lang="hr-HR" sz="1200" dirty="0">
              <a:latin typeface="Book Antiqua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64938" y="5139190"/>
            <a:ext cx="263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latin typeface="Book Antiqua" pitchFamily="18" charset="0"/>
              </a:rPr>
              <a:t>Nakon </a:t>
            </a:r>
            <a:r>
              <a:rPr lang="hr-HR" sz="1200" i="1" dirty="0" err="1" smtClean="0">
                <a:latin typeface="Book Antiqua" pitchFamily="18" charset="0"/>
              </a:rPr>
              <a:t>debt</a:t>
            </a:r>
            <a:r>
              <a:rPr lang="hr-HR" sz="1200" i="1" dirty="0" smtClean="0">
                <a:latin typeface="Book Antiqua" pitchFamily="18" charset="0"/>
              </a:rPr>
              <a:t>-</a:t>
            </a:r>
            <a:r>
              <a:rPr lang="hr-HR" sz="1200" i="1" dirty="0" err="1" smtClean="0">
                <a:latin typeface="Book Antiqua" pitchFamily="18" charset="0"/>
              </a:rPr>
              <a:t>equty</a:t>
            </a:r>
            <a:r>
              <a:rPr lang="hr-HR" sz="1200" dirty="0" smtClean="0">
                <a:latin typeface="Book Antiqua" pitchFamily="18" charset="0"/>
              </a:rPr>
              <a:t> konverzije</a:t>
            </a:r>
            <a:endParaRPr lang="hr-HR" sz="1200" dirty="0">
              <a:latin typeface="Book Antiqu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  <a:endParaRPr lang="hr-HR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Udruga dioničara KA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 smtClean="0"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latin typeface="Book Antiqua" panose="0204060205030503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55865" y="3974"/>
            <a:ext cx="1072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Nagodba na razini dužnika, Konzum d.d.</a:t>
            </a:r>
            <a:endParaRPr lang="hr-HR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2399" y="773705"/>
            <a:ext cx="11087100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400" dirty="0" smtClean="0">
                <a:solidFill>
                  <a:prstClr val="black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① </a:t>
            </a:r>
            <a:r>
              <a:rPr lang="hr-HR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Vladajuće društvo konvertira potraživanja u vlasničku glavnicu</a:t>
            </a:r>
          </a:p>
          <a:p>
            <a:pPr>
              <a:lnSpc>
                <a:spcPct val="150000"/>
              </a:lnSpc>
            </a:pPr>
            <a:r>
              <a:rPr lang="hr-HR" sz="1400" dirty="0" smtClean="0">
                <a:solidFill>
                  <a:prstClr val="black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② </a:t>
            </a:r>
            <a:r>
              <a:rPr lang="hr-HR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Povezane osobe konvertiraju potraživanja u vlasničku glavnicu</a:t>
            </a:r>
          </a:p>
          <a:p>
            <a:pPr>
              <a:lnSpc>
                <a:spcPct val="150000"/>
              </a:lnSpc>
            </a:pPr>
            <a:r>
              <a:rPr lang="hr-HR" sz="1400" dirty="0" smtClean="0">
                <a:solidFill>
                  <a:prstClr val="black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③ </a:t>
            </a:r>
            <a:r>
              <a:rPr lang="hr-HR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Neosigurani vjerovnici konvertiraju 3mlrd kuna potraživanja u vlasničku glavnicu (bez otpisa)</a:t>
            </a:r>
          </a:p>
          <a:p>
            <a:r>
              <a:rPr lang="hr-HR" sz="1400" dirty="0" smtClean="0">
                <a:solidFill>
                  <a:prstClr val="black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④ </a:t>
            </a:r>
            <a:r>
              <a:rPr lang="hr-HR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Konzum prenosi ulaganja u ovisna društva (</a:t>
            </a:r>
            <a:r>
              <a:rPr lang="hr-HR" sz="14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Velpro</a:t>
            </a:r>
            <a:r>
              <a:rPr lang="hr-HR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i PIK Vrbovec) na vladajuće društvo iz čega namiruje novo zaduženje iz Roll-</a:t>
            </a:r>
            <a:r>
              <a:rPr lang="hr-HR" sz="14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up</a:t>
            </a:r>
            <a:r>
              <a:rPr lang="hr-HR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kredita temeljem kojeg je obavljalo plaćanje prema dobavljačima</a:t>
            </a:r>
          </a:p>
          <a:p>
            <a:pPr>
              <a:lnSpc>
                <a:spcPct val="150000"/>
              </a:lnSpc>
            </a:pPr>
            <a:r>
              <a:rPr lang="hr-HR" sz="1400" dirty="0" smtClean="0">
                <a:solidFill>
                  <a:prstClr val="black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⑤ </a:t>
            </a:r>
            <a:r>
              <a:rPr lang="hr-HR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Nastavak operativnog restrukturiranja (zatvaranje neprofitabilnih trgovina, povećanje operativne učinkovitosti po djelatniku i sl.)</a:t>
            </a:r>
          </a:p>
          <a:p>
            <a:pPr marL="228600" indent="-228600">
              <a:buFontTx/>
              <a:buAutoNum type="arabicPeriod"/>
            </a:pPr>
            <a:endParaRPr lang="hr-HR" sz="14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hr-HR" sz="1400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Dobavljači postaju vlasnici 25% (kontrolni paket) Konzuma</a:t>
            </a:r>
          </a:p>
          <a:p>
            <a:pPr marL="285750" indent="-285750">
              <a:spcBef>
                <a:spcPts val="600"/>
              </a:spcBef>
              <a:buFont typeface="Symbol" panose="05050102010706020507" pitchFamily="18" charset="2"/>
              <a:buChar char="Þ"/>
            </a:pPr>
            <a:r>
              <a:rPr lang="hr-HR" sz="1400" b="1" cap="small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Vlasnička glavnica nakon konverzije &gt; 400m €</a:t>
            </a:r>
            <a:endParaRPr lang="hr-HR" sz="1400" b="1" cap="small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1019175" y="553969"/>
            <a:ext cx="101536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  <a:alpha val="16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1316580" y="39397"/>
            <a:ext cx="81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90CEF26-AC26-4E9F-975B-CA99A5BDDF10}" type="slidenum">
              <a:rPr lang="hr-HR" sz="1400" b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34</a:t>
            </a:fld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/41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56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3955"/>
            <a:ext cx="10467975" cy="34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34" y="-1430"/>
            <a:ext cx="10487025" cy="400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rgbClr val="424E5B">
                    <a:lumMod val="50000"/>
                  </a:srgbClr>
                </a:solidFill>
                <a:latin typeface="Century Gothic" panose="020B0502020202020204" pitchFamily="34" charset="0"/>
              </a:rPr>
              <a:t>Udruga dioničara KA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>
                <a:solidFill>
                  <a:prstClr val="black"/>
                </a:solidFill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5441" y="2888940"/>
            <a:ext cx="10036114" cy="50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Rezultati</a:t>
            </a:r>
          </a:p>
        </p:txBody>
      </p:sp>
    </p:spTree>
    <p:extLst>
      <p:ext uri="{BB962C8B-B14F-4D97-AF65-F5344CB8AC3E}">
        <p14:creationId xmlns:p14="http://schemas.microsoft.com/office/powerpoint/2010/main" val="6252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0585" y="908720"/>
            <a:ext cx="675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latin typeface="Book Antiqua" pitchFamily="18" charset="0"/>
              </a:rPr>
              <a:t>Danas</a:t>
            </a:r>
            <a:endParaRPr lang="hr-HR" sz="1050" i="1" dirty="0"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5530" y="1455750"/>
            <a:ext cx="810090" cy="315035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dirty="0">
              <a:latin typeface="Book Antiqua" pitchFamily="18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9606389" y="1253226"/>
            <a:ext cx="2025226" cy="427548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 smtClean="0">
                <a:solidFill>
                  <a:schemeClr val="bg1"/>
                </a:solidFill>
                <a:latin typeface="Book Antiqua" pitchFamily="18" charset="0"/>
              </a:rPr>
              <a:t>u </a:t>
            </a:r>
            <a:r>
              <a:rPr lang="hr-HR" sz="1200" dirty="0" err="1" smtClean="0">
                <a:solidFill>
                  <a:schemeClr val="bg1"/>
                </a:solidFill>
                <a:latin typeface="Book Antiqua" pitchFamily="18" charset="0"/>
              </a:rPr>
              <a:t>mlrd</a:t>
            </a:r>
            <a:r>
              <a:rPr lang="hr-HR" sz="1200" dirty="0" smtClean="0">
                <a:solidFill>
                  <a:schemeClr val="bg1"/>
                </a:solidFill>
                <a:latin typeface="Book Antiqua" pitchFamily="18" charset="0"/>
              </a:rPr>
              <a:t> € (konsolidirano, prije </a:t>
            </a:r>
            <a:r>
              <a:rPr lang="hr-HR" sz="1200" dirty="0" err="1" smtClean="0">
                <a:solidFill>
                  <a:schemeClr val="bg1"/>
                </a:solidFill>
                <a:latin typeface="Book Antiqua" pitchFamily="18" charset="0"/>
              </a:rPr>
              <a:t>dezinvestiranja</a:t>
            </a:r>
            <a:r>
              <a:rPr lang="hr-HR" sz="1200" dirty="0" smtClean="0">
                <a:solidFill>
                  <a:schemeClr val="bg1"/>
                </a:solidFill>
                <a:latin typeface="Book Antiqua" pitchFamily="18" charset="0"/>
              </a:rPr>
              <a:t> APH) </a:t>
            </a:r>
            <a:endParaRPr lang="hr-HR" sz="1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25795" y="4152362"/>
            <a:ext cx="810090" cy="4537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dirty="0">
              <a:latin typeface="Book Antiqua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370475" y="4606098"/>
            <a:ext cx="27903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70475" y="4606098"/>
            <a:ext cx="0" cy="900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60785" y="4606098"/>
            <a:ext cx="0" cy="900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ket 17"/>
          <p:cNvSpPr/>
          <p:nvPr/>
        </p:nvSpPr>
        <p:spPr>
          <a:xfrm rot="16200000">
            <a:off x="2608113" y="38091"/>
            <a:ext cx="90011" cy="2385265"/>
          </a:xfrm>
          <a:prstGeom prst="righ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latin typeface="Book Antiqu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90555" y="1185719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i="1" dirty="0" smtClean="0">
                <a:latin typeface="Book Antiqua" pitchFamily="18" charset="0"/>
              </a:rPr>
              <a:t>5,4</a:t>
            </a:r>
            <a:endParaRPr lang="hr-HR" sz="1050" b="1" i="1" dirty="0">
              <a:latin typeface="Book Antiqu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35660" y="3902133"/>
            <a:ext cx="5249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i="1" dirty="0" smtClean="0">
                <a:latin typeface="Book Antiqua" pitchFamily="18" charset="0"/>
              </a:rPr>
              <a:t>0,25</a:t>
            </a:r>
            <a:endParaRPr lang="hr-HR" sz="1050" b="1" i="1" dirty="0"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60885" y="1853825"/>
            <a:ext cx="27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latin typeface="Book Antiqua" pitchFamily="18" charset="0"/>
              </a:rPr>
              <a:t>Restrukturirani Agrokor </a:t>
            </a:r>
            <a:r>
              <a:rPr lang="hr-HR" sz="1200" b="1" dirty="0" smtClean="0">
                <a:latin typeface="Book Antiqua" pitchFamily="18" charset="0"/>
              </a:rPr>
              <a:t>Proforma (procjena iz plana održivosti)</a:t>
            </a:r>
            <a:endParaRPr lang="hr-HR" sz="1050" i="1" dirty="0">
              <a:latin typeface="Book Antiqu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55940" y="2760894"/>
            <a:ext cx="810090" cy="184520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dirty="0">
              <a:latin typeface="Book Antiqua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16205" y="4029091"/>
            <a:ext cx="810090" cy="5770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dirty="0">
              <a:latin typeface="Book Antiqua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060885" y="4606098"/>
            <a:ext cx="27903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60885" y="4606098"/>
            <a:ext cx="0" cy="900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851195" y="4606098"/>
            <a:ext cx="0" cy="900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ket 26"/>
          <p:cNvSpPr/>
          <p:nvPr/>
        </p:nvSpPr>
        <p:spPr>
          <a:xfrm rot="16200000">
            <a:off x="6298523" y="1208221"/>
            <a:ext cx="90011" cy="2385265"/>
          </a:xfrm>
          <a:prstGeom prst="righ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latin typeface="Book Antiqu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80965" y="2506978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i="1" dirty="0" smtClean="0">
                <a:latin typeface="Book Antiqua" pitchFamily="18" charset="0"/>
              </a:rPr>
              <a:t>2,</a:t>
            </a:r>
            <a:r>
              <a:rPr lang="hr-HR" sz="1050" b="1" i="1" dirty="0" err="1" smtClean="0">
                <a:latin typeface="Book Antiqua" pitchFamily="18" charset="0"/>
              </a:rPr>
              <a:t>2</a:t>
            </a:r>
            <a:endParaRPr lang="hr-HR" sz="1050" b="1" i="1" dirty="0">
              <a:latin typeface="Book Antiqu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26070" y="3670139"/>
            <a:ext cx="5249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i="1" dirty="0" smtClean="0">
                <a:latin typeface="Book Antiqua" pitchFamily="18" charset="0"/>
              </a:rPr>
              <a:t>0,34</a:t>
            </a:r>
            <a:endParaRPr lang="hr-HR" sz="1050" b="1" i="1" dirty="0">
              <a:latin typeface="Book Antiqu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50595" y="4689142"/>
            <a:ext cx="675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latin typeface="Book Antiqua" pitchFamily="18" charset="0"/>
              </a:rPr>
              <a:t>2017</a:t>
            </a:r>
            <a:endParaRPr lang="hr-HR" sz="1050" i="1" dirty="0">
              <a:latin typeface="Book Antiqu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86010" y="4689142"/>
            <a:ext cx="675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latin typeface="Book Antiqua" pitchFamily="18" charset="0"/>
              </a:rPr>
              <a:t>2018</a:t>
            </a:r>
            <a:endParaRPr lang="hr-HR" sz="1050" i="1" dirty="0">
              <a:latin typeface="Book Antiqua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76320" y="2438890"/>
            <a:ext cx="2295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latin typeface="Book Antiqua" pitchFamily="18" charset="0"/>
              </a:rPr>
              <a:t>Restrukturirani Agrokor </a:t>
            </a:r>
            <a:r>
              <a:rPr lang="hr-HR" sz="1200" b="1" dirty="0" smtClean="0">
                <a:latin typeface="Book Antiqua" pitchFamily="18" charset="0"/>
              </a:rPr>
              <a:t>CILJ</a:t>
            </a:r>
            <a:endParaRPr lang="hr-HR" sz="1050" i="1" dirty="0">
              <a:latin typeface="Book Antiqua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246350" y="3113965"/>
            <a:ext cx="810090" cy="14921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dirty="0">
              <a:latin typeface="Book Antiqua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206615" y="3797097"/>
            <a:ext cx="810090" cy="80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dirty="0">
              <a:latin typeface="Book Antiqua" pitchFamily="18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8751295" y="4606096"/>
            <a:ext cx="27903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751295" y="4606096"/>
            <a:ext cx="0" cy="900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1541605" y="4606096"/>
            <a:ext cx="0" cy="900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ight Bracket 48"/>
          <p:cNvSpPr/>
          <p:nvPr/>
        </p:nvSpPr>
        <p:spPr>
          <a:xfrm rot="16200000">
            <a:off x="9988933" y="1613264"/>
            <a:ext cx="90011" cy="2385265"/>
          </a:xfrm>
          <a:prstGeom prst="righ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latin typeface="Book Antiqua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471375" y="2815044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i="1" dirty="0" smtClean="0">
                <a:latin typeface="Book Antiqua" pitchFamily="18" charset="0"/>
              </a:rPr>
              <a:t>1,4</a:t>
            </a:r>
            <a:endParaRPr lang="hr-HR" sz="1050" b="1" i="1" dirty="0">
              <a:latin typeface="Book Antiqua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416480" y="3535124"/>
            <a:ext cx="5249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i="1" dirty="0" smtClean="0">
                <a:latin typeface="Book Antiqua" pitchFamily="18" charset="0"/>
              </a:rPr>
              <a:t>0,45</a:t>
            </a:r>
            <a:endParaRPr lang="hr-HR" sz="1050" b="1" i="1" dirty="0">
              <a:latin typeface="Book Antiqua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876420" y="4689140"/>
            <a:ext cx="675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latin typeface="Book Antiqua" pitchFamily="18" charset="0"/>
              </a:rPr>
              <a:t>2021</a:t>
            </a:r>
            <a:endParaRPr lang="hr-HR" sz="1050" i="1" dirty="0">
              <a:latin typeface="Book Antiqua" pitchFamily="18" charset="0"/>
            </a:endParaRPr>
          </a:p>
        </p:txBody>
      </p:sp>
      <p:sp>
        <p:nvSpPr>
          <p:cNvPr id="33" name="Pravokutnik 23"/>
          <p:cNvSpPr/>
          <p:nvPr/>
        </p:nvSpPr>
        <p:spPr>
          <a:xfrm>
            <a:off x="9602330" y="774156"/>
            <a:ext cx="90010" cy="8069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anchor="t" anchorCtr="0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500" i="0" u="none" strike="noStrike" kern="1200" cap="none" spc="0" dirty="0" smtClean="0">
              <a:solidFill>
                <a:srgbClr val="000000"/>
              </a:solidFill>
              <a:uFillTx/>
              <a:latin typeface="Book Antiqua" pitchFamily="18" charset="0"/>
            </a:endParaRPr>
          </a:p>
        </p:txBody>
      </p:sp>
      <p:sp>
        <p:nvSpPr>
          <p:cNvPr id="34" name="Pravokutnik 23"/>
          <p:cNvSpPr/>
          <p:nvPr/>
        </p:nvSpPr>
        <p:spPr>
          <a:xfrm>
            <a:off x="9602330" y="954176"/>
            <a:ext cx="90010" cy="8069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t" anchorCtr="0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500" i="0" u="none" strike="noStrike" kern="1200" cap="none" spc="0" dirty="0" smtClean="0">
              <a:solidFill>
                <a:srgbClr val="000000"/>
              </a:solidFill>
              <a:uFillTx/>
              <a:latin typeface="Book Antiqu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41405" y="683695"/>
            <a:ext cx="2115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latin typeface="Book Antiqua" pitchFamily="18" charset="0"/>
              </a:rPr>
              <a:t>Neto financijski dug</a:t>
            </a:r>
            <a:endParaRPr lang="hr-HR" sz="1200" b="1" dirty="0">
              <a:latin typeface="Book Antiqu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41405" y="870684"/>
            <a:ext cx="2115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latin typeface="Book Antiqua" pitchFamily="18" charset="0"/>
              </a:rPr>
              <a:t>EBITDA</a:t>
            </a:r>
            <a:endParaRPr lang="hr-HR" sz="1200" b="1" dirty="0">
              <a:latin typeface="Book Antiqua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5339" y="5049180"/>
            <a:ext cx="2745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latin typeface="Book Antiqua" pitchFamily="18" charset="0"/>
              </a:rPr>
              <a:t>Neto financijski dug / EBITDA</a:t>
            </a:r>
            <a:endParaRPr lang="hr-HR" sz="1100" i="1" dirty="0">
              <a:latin typeface="Book Antiqu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5340" y="585927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latin typeface="Book Antiqua" pitchFamily="18" charset="0"/>
              </a:rPr>
              <a:t>EBITDA marža</a:t>
            </a:r>
            <a:endParaRPr lang="hr-HR" sz="1100" i="1" dirty="0">
              <a:latin typeface="Book Antiqu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35659" y="5049180"/>
            <a:ext cx="8685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latin typeface="Book Antiqua" pitchFamily="18" charset="0"/>
              </a:rPr>
              <a:t>21,6x			         6,5x				          3,1x</a:t>
            </a:r>
            <a:endParaRPr lang="hr-HR" sz="1100" i="1" dirty="0">
              <a:latin typeface="Book Antiqu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22960" y="5859270"/>
            <a:ext cx="8685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latin typeface="Book Antiqua" pitchFamily="18" charset="0"/>
              </a:rPr>
              <a:t>4,</a:t>
            </a:r>
            <a:r>
              <a:rPr lang="hr-HR" sz="1400" b="1" dirty="0" err="1" smtClean="0">
                <a:latin typeface="Book Antiqua" pitchFamily="18" charset="0"/>
              </a:rPr>
              <a:t>4</a:t>
            </a:r>
            <a:r>
              <a:rPr lang="hr-HR" sz="1400" b="1" dirty="0" smtClean="0">
                <a:latin typeface="Book Antiqua" pitchFamily="18" charset="0"/>
              </a:rPr>
              <a:t>%			         6,0%				          7,2%</a:t>
            </a:r>
            <a:endParaRPr lang="hr-HR" sz="1100" i="1" dirty="0">
              <a:latin typeface="Book Antiqu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5185" y="5364216"/>
            <a:ext cx="2670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latin typeface="Book Antiqua" pitchFamily="18" charset="0"/>
              </a:rPr>
              <a:t>Od čega operativna društva</a:t>
            </a:r>
            <a:endParaRPr lang="hr-HR" sz="1100" i="1" dirty="0">
              <a:latin typeface="Book Antiqua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35660" y="5364215"/>
            <a:ext cx="8685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latin typeface="Book Antiqua" pitchFamily="18" charset="0"/>
              </a:rPr>
              <a:t>14,1x			         3,3x				         &lt;1,0x</a:t>
            </a:r>
            <a:endParaRPr lang="hr-HR" sz="1100" i="1" dirty="0">
              <a:latin typeface="Book Antiqua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15380" y="2258870"/>
            <a:ext cx="765085" cy="37506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bg1"/>
                </a:solidFill>
                <a:latin typeface="Book Antiqua" pitchFamily="18" charset="0"/>
              </a:rPr>
              <a:t>1</a:t>
            </a:r>
            <a:endParaRPr lang="hr-HR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160785" y="2258870"/>
            <a:ext cx="765085" cy="37506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latin typeface="Book Antiqua" pitchFamily="18" charset="0"/>
              </a:rPr>
              <a:t>2</a:t>
            </a:r>
            <a:endParaRPr lang="hr-HR" b="1" dirty="0">
              <a:latin typeface="Book Antiqua" pitchFamily="18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8166230" y="2258870"/>
            <a:ext cx="765085" cy="37506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latin typeface="Book Antiqua" pitchFamily="18" charset="0"/>
              </a:rPr>
              <a:t>3</a:t>
            </a:r>
            <a:endParaRPr lang="hr-HR" b="1" dirty="0">
              <a:latin typeface="Book Antiqua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  <a:endParaRPr lang="hr-HR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Udruga dioničara KA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 smtClean="0"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latin typeface="Book Antiqua" panose="0204060205030503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55865" y="-672"/>
            <a:ext cx="1072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Restrukturirani Agrokor </a:t>
            </a:r>
            <a:r>
              <a:rPr lang="pl-PL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profitabilnost i ciljani financijski dug</a:t>
            </a:r>
            <a:endParaRPr lang="hr-HR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019175" y="553969"/>
            <a:ext cx="101536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  <a:alpha val="16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1316580" y="39397"/>
            <a:ext cx="81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90CEF26-AC26-4E9F-975B-CA99A5BDDF10}" type="slidenum">
              <a:rPr lang="hr-HR" sz="1400" b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36</a:t>
            </a:fld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/41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42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8401" y="811013"/>
            <a:ext cx="1387502" cy="14926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 smtClean="0">
                <a:latin typeface="Book Antiqua" pitchFamily="18" charset="0"/>
              </a:rPr>
              <a:t>1</a:t>
            </a:r>
            <a:endParaRPr lang="hr-HR" sz="4400" dirty="0">
              <a:latin typeface="Book Antiqua" pitchFamily="18" charset="0"/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2750323" y="811233"/>
            <a:ext cx="6885765" cy="1492642"/>
          </a:xfrm>
          <a:prstGeom prst="foldedCorner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hr-HR" sz="1050" dirty="0" smtClean="0">
                <a:latin typeface="Book Antiqua" pitchFamily="18" charset="0"/>
              </a:rPr>
              <a:t>Stanje konsolidiranog neto financijskog duga prema posljednjim javno dostupnim izvješćima (korišteni su podaci ovisno o raspoloživosti – PWC revizija, kvartalna financijska izvješća dostupna na Internet stranicama ovisnih društava  i ZSE te izvješća izvanredne uprave) odnosi se na stanje neto financijskog duga danas.</a:t>
            </a:r>
          </a:p>
          <a:p>
            <a:endParaRPr lang="hr-HR" sz="1050" dirty="0" smtClean="0">
              <a:latin typeface="Book Antiqua" pitchFamily="18" charset="0"/>
            </a:endParaRPr>
          </a:p>
          <a:p>
            <a:r>
              <a:rPr lang="hr-HR" sz="1050" dirty="0" smtClean="0">
                <a:latin typeface="Book Antiqua" pitchFamily="18" charset="0"/>
              </a:rPr>
              <a:t>EBITDA se odnosi na planirani EBITDA pokazatelj za 2017. godinu prezentiran u sklopu Plana održivosti poslovanja.</a:t>
            </a:r>
          </a:p>
          <a:p>
            <a:endParaRPr lang="hr-HR" sz="1050" dirty="0">
              <a:latin typeface="Book Antiqua" pitchFamily="18" charset="0"/>
            </a:endParaRPr>
          </a:p>
          <a:p>
            <a:r>
              <a:rPr lang="hr-HR" sz="1050" dirty="0" smtClean="0">
                <a:latin typeface="Book Antiqua" pitchFamily="18" charset="0"/>
              </a:rPr>
              <a:t>Prvi korak prezentira današnje financijsko stanje i (ne)održivost prije provođenja restrukturiranja/nagodbe.</a:t>
            </a:r>
            <a:endParaRPr lang="hr-HR" sz="1050" dirty="0">
              <a:latin typeface="Book Antiqua" pitchFamily="18" charset="0"/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2735583" y="2611433"/>
            <a:ext cx="6885765" cy="1492642"/>
          </a:xfrm>
          <a:prstGeom prst="foldedCorner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hr-HR" sz="1050" dirty="0" smtClean="0">
                <a:latin typeface="Book Antiqua" pitchFamily="18" charset="0"/>
              </a:rPr>
              <a:t>Drugi korak pokazuje stanje nakon provođenja nagodbe/restrukturiranja u kojemu se pretvara dug vladajućeg društva u vlasničku glavnicu (osim </a:t>
            </a:r>
            <a:r>
              <a:rPr lang="hr-HR" sz="1050" i="1" dirty="0" err="1" smtClean="0">
                <a:latin typeface="Book Antiqua" pitchFamily="18" charset="0"/>
              </a:rPr>
              <a:t>roll</a:t>
            </a:r>
            <a:r>
              <a:rPr lang="hr-HR" sz="1050" i="1" dirty="0" smtClean="0">
                <a:latin typeface="Book Antiqua" pitchFamily="18" charset="0"/>
              </a:rPr>
              <a:t>-</a:t>
            </a:r>
            <a:r>
              <a:rPr lang="hr-HR" sz="1050" i="1" dirty="0" err="1" smtClean="0">
                <a:latin typeface="Book Antiqua" pitchFamily="18" charset="0"/>
              </a:rPr>
              <a:t>upa</a:t>
            </a:r>
            <a:r>
              <a:rPr lang="hr-HR" sz="1050" dirty="0" smtClean="0">
                <a:latin typeface="Book Antiqua" pitchFamily="18" charset="0"/>
              </a:rPr>
              <a:t>) te </a:t>
            </a:r>
            <a:r>
              <a:rPr lang="hr-HR" sz="1050" i="1" dirty="0" err="1" smtClean="0">
                <a:latin typeface="Book Antiqua" pitchFamily="18" charset="0"/>
              </a:rPr>
              <a:t>debt</a:t>
            </a:r>
            <a:r>
              <a:rPr lang="hr-HR" sz="1050" i="1" dirty="0" smtClean="0">
                <a:latin typeface="Book Antiqua" pitchFamily="18" charset="0"/>
              </a:rPr>
              <a:t>-</a:t>
            </a:r>
            <a:r>
              <a:rPr lang="hr-HR" sz="1050" i="1" dirty="0" err="1" smtClean="0">
                <a:latin typeface="Book Antiqua" pitchFamily="18" charset="0"/>
              </a:rPr>
              <a:t>equity</a:t>
            </a:r>
            <a:r>
              <a:rPr lang="hr-HR" sz="1050" dirty="0" smtClean="0">
                <a:latin typeface="Book Antiqua" pitchFamily="18" charset="0"/>
              </a:rPr>
              <a:t> konverzije na razini operativnih društava kako bi se postigla dugoročno održiva razina duga koji društva mogu servisirati.</a:t>
            </a:r>
          </a:p>
          <a:p>
            <a:endParaRPr lang="hr-HR" sz="1050" dirty="0">
              <a:latin typeface="Book Antiqua" pitchFamily="18" charset="0"/>
            </a:endParaRPr>
          </a:p>
          <a:p>
            <a:r>
              <a:rPr lang="hr-HR" sz="1050" dirty="0" smtClean="0">
                <a:latin typeface="Book Antiqua" pitchFamily="18" charset="0"/>
              </a:rPr>
              <a:t>Operativna društva se pojedinačno već u 2018. značajno približavaju prosječnoj razini odnosa neto financijskog duga i dobiti prije kamata, poreza i amortizacije u RH (3x). Dug se osim kroz restrukturiranje umanjuje i za slobodni novčani tok 2018. g. nakon kamata (prema Planu održivosti poslovanja).</a:t>
            </a:r>
            <a:endParaRPr lang="hr-HR" sz="1050" dirty="0">
              <a:latin typeface="Book Antiqua" pitchFamily="18" charset="0"/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2713938" y="4419110"/>
            <a:ext cx="6885765" cy="1492642"/>
          </a:xfrm>
          <a:prstGeom prst="foldedCorner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hr-HR" sz="1050" dirty="0" smtClean="0">
                <a:latin typeface="Book Antiqua" pitchFamily="18" charset="0"/>
              </a:rPr>
              <a:t>2021. je posljednja godina prikazana u Planu održivosti poslovanja te je ujedno ciljna godina u kojoj cijela Grupa postiže prosječnu razinu odnosa neto financijskog duga i dobiti prije kamata, poreza i amortizacije što znači da se postigla dugoročno održiva razina duga na razini cijele </a:t>
            </a:r>
            <a:r>
              <a:rPr lang="hr-HR" sz="1050" dirty="0">
                <a:latin typeface="Book Antiqua" pitchFamily="18" charset="0"/>
              </a:rPr>
              <a:t>grupe. (pr. Kraš </a:t>
            </a:r>
            <a:r>
              <a:rPr lang="hr-HR" sz="1050" dirty="0" smtClean="0">
                <a:latin typeface="Book Antiqua" pitchFamily="18" charset="0"/>
              </a:rPr>
              <a:t>3,57x prema </a:t>
            </a:r>
            <a:r>
              <a:rPr lang="hr-HR" sz="1050" dirty="0">
                <a:latin typeface="Book Antiqua" pitchFamily="18" charset="0"/>
              </a:rPr>
              <a:t>GFI za 2016.)</a:t>
            </a:r>
          </a:p>
          <a:p>
            <a:endParaRPr lang="hr-HR" sz="1050" dirty="0" smtClean="0">
              <a:latin typeface="Book Antiqua" pitchFamily="18" charset="0"/>
            </a:endParaRPr>
          </a:p>
          <a:p>
            <a:r>
              <a:rPr lang="hr-HR" sz="1050" dirty="0" smtClean="0">
                <a:latin typeface="Book Antiqua" pitchFamily="18" charset="0"/>
              </a:rPr>
              <a:t>EBITDA pokazatelj korišten za izračun omjera jednak je prezentiranom u Planu održivosti poslovanja. </a:t>
            </a:r>
          </a:p>
          <a:p>
            <a:endParaRPr lang="hr-HR" sz="1050" dirty="0">
              <a:latin typeface="Book Antiqua" pitchFamily="18" charset="0"/>
            </a:endParaRPr>
          </a:p>
          <a:p>
            <a:r>
              <a:rPr lang="hr-HR" sz="1050" dirty="0">
                <a:latin typeface="Book Antiqua" pitchFamily="18" charset="0"/>
              </a:rPr>
              <a:t>Predmetna simulacija jasno pokazuje kako nema potrebe za </a:t>
            </a:r>
            <a:r>
              <a:rPr lang="hr-HR" sz="1050" dirty="0" smtClean="0">
                <a:latin typeface="Book Antiqua" pitchFamily="18" charset="0"/>
              </a:rPr>
              <a:t>otpisom potraživanja </a:t>
            </a:r>
            <a:r>
              <a:rPr lang="hr-HR" sz="1050" dirty="0">
                <a:latin typeface="Book Antiqua" pitchFamily="18" charset="0"/>
              </a:rPr>
              <a:t>dobavljača, </a:t>
            </a:r>
            <a:r>
              <a:rPr lang="hr-HR" sz="1050" dirty="0" err="1">
                <a:latin typeface="Book Antiqua" pitchFamily="18" charset="0"/>
              </a:rPr>
              <a:t>razlučnih</a:t>
            </a:r>
            <a:r>
              <a:rPr lang="hr-HR" sz="1050" dirty="0">
                <a:latin typeface="Book Antiqua" pitchFamily="18" charset="0"/>
              </a:rPr>
              <a:t> vjerovnika te financijskih vjerovnika na onim operativnim </a:t>
            </a:r>
            <a:r>
              <a:rPr lang="hr-HR" sz="1050" dirty="0" smtClean="0">
                <a:latin typeface="Book Antiqua" pitchFamily="18" charset="0"/>
              </a:rPr>
              <a:t>društvima koja </a:t>
            </a:r>
            <a:r>
              <a:rPr lang="hr-HR" sz="1050" dirty="0">
                <a:latin typeface="Book Antiqua" pitchFamily="18" charset="0"/>
              </a:rPr>
              <a:t>su </a:t>
            </a:r>
            <a:r>
              <a:rPr lang="hr-HR" sz="1050" dirty="0" smtClean="0">
                <a:latin typeface="Book Antiqua" pitchFamily="18" charset="0"/>
              </a:rPr>
              <a:t>zdrava.</a:t>
            </a:r>
            <a:endParaRPr lang="hr-HR" sz="1050" dirty="0">
              <a:latin typeface="Book Antiqu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0296" y="2611433"/>
            <a:ext cx="1387502" cy="14926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 smtClean="0">
                <a:latin typeface="Book Antiqua" pitchFamily="18" charset="0"/>
              </a:rPr>
              <a:t>2</a:t>
            </a:r>
            <a:endParaRPr lang="hr-HR" sz="4400" dirty="0"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26436" y="4419110"/>
            <a:ext cx="1387502" cy="14926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 smtClean="0">
                <a:latin typeface="Book Antiqua" pitchFamily="18" charset="0"/>
              </a:rPr>
              <a:t>3</a:t>
            </a:r>
            <a:endParaRPr lang="hr-HR" sz="4400" dirty="0"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  <a:endParaRPr lang="hr-HR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Udruga dioničara KA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 smtClean="0"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5865" y="-11385"/>
            <a:ext cx="1072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„Novi Agrokor” profitabilnost i ciljani financijski dug (nastavak)</a:t>
            </a:r>
            <a:endParaRPr lang="hr-HR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019175" y="553969"/>
            <a:ext cx="101536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  <a:alpha val="16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316580" y="39397"/>
            <a:ext cx="81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90CEF26-AC26-4E9F-975B-CA99A5BDDF10}" type="slidenum">
              <a:rPr lang="hr-HR" sz="1400" b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37</a:t>
            </a:fld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/41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3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 smtClean="0"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latin typeface="Book Antiqua" panose="0204060205030503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  <a:endParaRPr lang="hr-HR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Udruga dioničara KA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037820" y="-1860"/>
            <a:ext cx="1072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Instrumenti financiranja</a:t>
            </a:r>
            <a:endParaRPr lang="hr-HR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1019175" y="553969"/>
            <a:ext cx="101536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  <a:alpha val="16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66405292"/>
              </p:ext>
            </p:extLst>
          </p:nvPr>
        </p:nvGraphicFramePr>
        <p:xfrm>
          <a:off x="1190455" y="1223755"/>
          <a:ext cx="8128000" cy="4050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9651395" y="2787850"/>
            <a:ext cx="2295255" cy="11701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Svi instrumenti bi se uvrstili na Zagrebačku burzu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16580" y="39397"/>
            <a:ext cx="81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90CEF26-AC26-4E9F-975B-CA99A5BDDF10}" type="slidenum">
              <a:rPr lang="hr-HR" sz="1400" b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pPr/>
              <a:t>38</a:t>
            </a:fld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/41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15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 smtClean="0"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latin typeface="Book Antiqua" panose="0204060205030503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  <a:endParaRPr lang="hr-HR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Udruga dioničara KA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037820" y="-1860"/>
            <a:ext cx="1072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Book Antiqua" panose="02040602050305030304" pitchFamily="18" charset="0"/>
              </a:rPr>
              <a:t>Dva modela i pitanje manjinskih </a:t>
            </a:r>
            <a:r>
              <a:rPr lang="pl-PL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dioničara...</a:t>
            </a:r>
            <a:endParaRPr lang="hr-HR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117" name="Diagram 116"/>
          <p:cNvGraphicFramePr/>
          <p:nvPr>
            <p:extLst>
              <p:ext uri="{D42A27DB-BD31-4B8C-83A1-F6EECF244321}">
                <p14:modId xmlns:p14="http://schemas.microsoft.com/office/powerpoint/2010/main" val="317691125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8" name="Straight Connector 117"/>
          <p:cNvCxnSpPr/>
          <p:nvPr/>
        </p:nvCxnSpPr>
        <p:spPr>
          <a:xfrm>
            <a:off x="1019175" y="553969"/>
            <a:ext cx="101536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  <a:alpha val="16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316580" y="39397"/>
            <a:ext cx="81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90CEF26-AC26-4E9F-975B-CA99A5BDDF10}" type="slidenum">
              <a:rPr lang="hr-HR" sz="1400" b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39</a:t>
            </a:fld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/41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9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577" y="1403775"/>
            <a:ext cx="10058400" cy="420123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hr-HR" cap="small" dirty="0" smtClean="0">
                <a:latin typeface="Book Antiqua" pitchFamily="18" charset="0"/>
              </a:rPr>
              <a:t>Ovaj plan</a:t>
            </a:r>
            <a:r>
              <a:rPr lang="hr-HR" dirty="0" smtClean="0">
                <a:latin typeface="Book Antiqua" pitchFamily="18" charset="0"/>
              </a:rPr>
              <a:t>: </a:t>
            </a:r>
          </a:p>
          <a:p>
            <a:pPr lvl="1">
              <a:lnSpc>
                <a:spcPct val="150000"/>
              </a:lnSpc>
            </a:pPr>
            <a:r>
              <a:rPr lang="hr-HR" sz="2000" dirty="0" smtClean="0">
                <a:latin typeface="Book Antiqua" pitchFamily="18" charset="0"/>
              </a:rPr>
              <a:t>poštuje </a:t>
            </a:r>
            <a:r>
              <a:rPr lang="hr-HR" sz="2000" dirty="0">
                <a:latin typeface="Book Antiqua" pitchFamily="18" charset="0"/>
              </a:rPr>
              <a:t>ugovorna i prospektima dana „Ograničenja za Hrvatske dužnike”</a:t>
            </a:r>
          </a:p>
          <a:p>
            <a:pPr lvl="1">
              <a:lnSpc>
                <a:spcPct val="150000"/>
              </a:lnSpc>
            </a:pPr>
            <a:r>
              <a:rPr lang="hr-HR" sz="2000" dirty="0" smtClean="0">
                <a:latin typeface="Book Antiqua" pitchFamily="18" charset="0"/>
              </a:rPr>
              <a:t>ovaj je plan zakonit, dozvoljen i ne proizvodi nesagledive pravne rizike</a:t>
            </a:r>
          </a:p>
          <a:p>
            <a:pPr lvl="1">
              <a:lnSpc>
                <a:spcPct val="150000"/>
              </a:lnSpc>
            </a:pPr>
            <a:r>
              <a:rPr lang="hr-HR" sz="2000" dirty="0" smtClean="0">
                <a:latin typeface="Book Antiqua" pitchFamily="18" charset="0"/>
              </a:rPr>
              <a:t>sačinjen je sukladno Čl. 49. ZPIU „Naknadna procjena učinaka propisa”</a:t>
            </a:r>
          </a:p>
          <a:p>
            <a:pPr lvl="1">
              <a:lnSpc>
                <a:spcPct val="150000"/>
              </a:lnSpc>
            </a:pPr>
            <a:r>
              <a:rPr lang="hr-HR" sz="2000" dirty="0" smtClean="0">
                <a:latin typeface="Book Antiqua" pitchFamily="18" charset="0"/>
              </a:rPr>
              <a:t>čini cjelinu zajednički sa zahtjevom sa sazivanjem glavne skupštine Konzum d.d. sa prijedlogom pretvaranja potraživanja dobavljača u vlasničke udjele</a:t>
            </a:r>
          </a:p>
          <a:p>
            <a:pPr lvl="1">
              <a:lnSpc>
                <a:spcPct val="150000"/>
              </a:lnSpc>
            </a:pPr>
            <a:r>
              <a:rPr lang="hr-HR" sz="2000" dirty="0">
                <a:latin typeface="Book Antiqua" pitchFamily="18" charset="0"/>
              </a:rPr>
              <a:t>U skladu je sa </a:t>
            </a:r>
            <a:r>
              <a:rPr lang="hr-HR" sz="2000" dirty="0" smtClean="0">
                <a:latin typeface="Book Antiqua" pitchFamily="18" charset="0"/>
              </a:rPr>
              <a:t>temeljnom slobodom o kretanju kapitala </a:t>
            </a:r>
            <a:r>
              <a:rPr lang="hr-HR" sz="2000" dirty="0">
                <a:latin typeface="Book Antiqua" pitchFamily="18" charset="0"/>
              </a:rPr>
              <a:t>u smislu članka </a:t>
            </a:r>
            <a:r>
              <a:rPr lang="hr-HR" sz="2000" dirty="0" smtClean="0">
                <a:latin typeface="Book Antiqua" pitchFamily="18" charset="0"/>
              </a:rPr>
              <a:t>63. </a:t>
            </a:r>
            <a:r>
              <a:rPr lang="hr-HR" sz="2000" dirty="0">
                <a:latin typeface="Book Antiqua" pitchFamily="18" charset="0"/>
              </a:rPr>
              <a:t>stavka 1. </a:t>
            </a:r>
            <a:r>
              <a:rPr lang="hr-HR" sz="2000" dirty="0" smtClean="0">
                <a:latin typeface="Book Antiqua" pitchFamily="18" charset="0"/>
              </a:rPr>
              <a:t>Ugovora o EU (prije čl. 56.)</a:t>
            </a:r>
          </a:p>
          <a:p>
            <a:endParaRPr lang="hr-HR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16580" y="39397"/>
            <a:ext cx="81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90CEF26-AC26-4E9F-975B-CA99A5BDDF10}" type="slidenum">
              <a:rPr lang="hr-HR" sz="1400" b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4</a:t>
            </a:fld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/41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34" y="8620"/>
            <a:ext cx="986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Vrijeme odabira smijera</a:t>
            </a:r>
            <a:endParaRPr lang="hr-HR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887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 smtClean="0"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latin typeface="Book Antiqua" panose="0204060205030503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  <a:endParaRPr lang="hr-HR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Udruga dioničara KA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037820" y="-1860"/>
            <a:ext cx="1072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Zaključno...</a:t>
            </a:r>
            <a:endParaRPr lang="hr-HR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1019175" y="553969"/>
            <a:ext cx="101536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  <a:alpha val="16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316580" y="39397"/>
            <a:ext cx="81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90CEF26-AC26-4E9F-975B-CA99A5BDDF10}" type="slidenum">
              <a:rPr lang="hr-HR" sz="1400" b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40</a:t>
            </a:fld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/41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0475" y="2078850"/>
            <a:ext cx="935734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/>
              </a:buClr>
            </a:pPr>
            <a:r>
              <a:rPr lang="hr-HR" sz="2900" i="1" dirty="0" smtClean="0">
                <a:latin typeface="Book Antiqua" pitchFamily="18" charset="0"/>
              </a:rPr>
              <a:t>Ne dozvolimo da najveći postupak restrukturiranja jednog hrvatskog poduzeća bude proveden na nedopušten i nezakonit način, u već do sada duboko kompromitiranom </a:t>
            </a:r>
            <a:r>
              <a:rPr lang="hr-HR" sz="2900" i="1" dirty="0" smtClean="0">
                <a:latin typeface="Book Antiqua" pitchFamily="18" charset="0"/>
              </a:rPr>
              <a:t>postupku, i da se kontrola nad našim prirodnim resursima i prehrambenom industrijom preseli u Nizozemsku.</a:t>
            </a:r>
            <a:endParaRPr lang="hr-HR" sz="2900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1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 smtClean="0"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latin typeface="Book Antiqua" panose="0204060205030503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  <a:endParaRPr lang="hr-HR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Udruga dioničara KA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055865" y="3974"/>
            <a:ext cx="1072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Odricanje od odgovornosti</a:t>
            </a:r>
            <a:endParaRPr lang="hr-HR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19175" y="553969"/>
            <a:ext cx="101536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  <a:alpha val="16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19175" y="908720"/>
            <a:ext cx="100723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200" dirty="0" smtClean="0">
                <a:latin typeface="Book Antiqua" panose="02040602050305030304" pitchFamily="18" charset="0"/>
              </a:rPr>
              <a:t>Ovu prezentaciju sastavila je Udruga manjinskih dioničara Koncerna Agrokor (dalje: Udruga). Ova prezentacija ne smije se smatrati investicijskim savjetom niti predstavlja podlogu na temelju koje bi trebalo donositi investicijske odluke niti </a:t>
            </a:r>
            <a:r>
              <a:rPr lang="hr-HR" sz="1200" dirty="0">
                <a:latin typeface="Book Antiqua" panose="02040602050305030304" pitchFamily="18" charset="0"/>
              </a:rPr>
              <a:t>se može smatrati preporukom za kupnju ili prodaju bilo kojeg financijskog instrumenta vezano uz Grupu ili bilo koju aktivnost ili suzdržavanje od iste. </a:t>
            </a:r>
            <a:r>
              <a:rPr lang="hr-HR" sz="1200" dirty="0" smtClean="0">
                <a:latin typeface="Book Antiqua" panose="02040602050305030304" pitchFamily="18" charset="0"/>
              </a:rPr>
              <a:t>. </a:t>
            </a:r>
            <a:r>
              <a:rPr lang="hr-HR" sz="1200" dirty="0">
                <a:latin typeface="Book Antiqua" panose="02040602050305030304" pitchFamily="18" charset="0"/>
              </a:rPr>
              <a:t>Ovdje sadržani podaci </a:t>
            </a:r>
            <a:r>
              <a:rPr lang="hr-HR" sz="1200" dirty="0" smtClean="0">
                <a:latin typeface="Book Antiqua" panose="02040602050305030304" pitchFamily="18" charset="0"/>
              </a:rPr>
              <a:t>služe samo </a:t>
            </a:r>
            <a:r>
              <a:rPr lang="hr-HR" sz="1200" dirty="0">
                <a:latin typeface="Book Antiqua" panose="02040602050305030304" pitchFamily="18" charset="0"/>
              </a:rPr>
              <a:t>u informativne svrhe</a:t>
            </a:r>
            <a:r>
              <a:rPr lang="hr-HR" sz="1200" dirty="0" smtClean="0">
                <a:latin typeface="Book Antiqua" panose="02040602050305030304" pitchFamily="18" charset="0"/>
              </a:rPr>
              <a:t>. Mišljenja </a:t>
            </a:r>
            <a:r>
              <a:rPr lang="hr-HR" sz="1200" dirty="0">
                <a:latin typeface="Book Antiqua" panose="02040602050305030304" pitchFamily="18" charset="0"/>
              </a:rPr>
              <a:t>i projekcije ovdje prikazane baziraju se na općim informacijama prikupljenim u vrijeme pisanja i podložne su izmjeni bez obavijesti. </a:t>
            </a:r>
            <a:r>
              <a:rPr lang="hr-HR" sz="1200" dirty="0" smtClean="0">
                <a:latin typeface="Book Antiqua" panose="02040602050305030304" pitchFamily="18" charset="0"/>
              </a:rPr>
              <a:t>Udruga se pouzdala u javno objavljene podatke, prvenstveno sa Internet stranica samog Agrokor d.d. i ostalih </a:t>
            </a:r>
            <a:r>
              <a:rPr lang="hr-HR" sz="1200" dirty="0">
                <a:latin typeface="Book Antiqua" panose="02040602050305030304" pitchFamily="18" charset="0"/>
              </a:rPr>
              <a:t>izvora za koje se vjeruje da su pouzdani, ali ne jamči njihovu točnost ili potpunost i ne preuzima odgovornost </a:t>
            </a:r>
            <a:r>
              <a:rPr lang="hr-HR" sz="1200" dirty="0" smtClean="0">
                <a:latin typeface="Book Antiqua" panose="02040602050305030304" pitchFamily="18" charset="0"/>
              </a:rPr>
              <a:t>za točnost </a:t>
            </a:r>
            <a:r>
              <a:rPr lang="hr-HR" sz="1200" dirty="0">
                <a:latin typeface="Book Antiqua" panose="02040602050305030304" pitchFamily="18" charset="0"/>
              </a:rPr>
              <a:t>svojih izvora</a:t>
            </a:r>
            <a:r>
              <a:rPr lang="hr-HR" sz="1200" dirty="0" smtClean="0">
                <a:latin typeface="Book Antiqua" panose="02040602050305030304" pitchFamily="18" charset="0"/>
              </a:rPr>
              <a:t>. Ni </a:t>
            </a:r>
            <a:r>
              <a:rPr lang="hr-HR" sz="1200" dirty="0">
                <a:latin typeface="Book Antiqua" panose="02040602050305030304" pitchFamily="18" charset="0"/>
              </a:rPr>
              <a:t>za koju svrhu ne možete se osloniti na podatke sadržane u ovom dokumentu niti na potpunost, točnost ili objektivnost istih. Ne daje se </a:t>
            </a:r>
            <a:r>
              <a:rPr lang="hr-HR" sz="1200" dirty="0" smtClean="0">
                <a:latin typeface="Book Antiqua" panose="02040602050305030304" pitchFamily="18" charset="0"/>
              </a:rPr>
              <a:t>nikakva izjava </a:t>
            </a:r>
            <a:r>
              <a:rPr lang="hr-HR" sz="1200" dirty="0">
                <a:latin typeface="Book Antiqua" panose="02040602050305030304" pitchFamily="18" charset="0"/>
              </a:rPr>
              <a:t>niti jamstvo, izričito ili prešutno, od ili u ime bilo kojeg </a:t>
            </a:r>
            <a:r>
              <a:rPr lang="hr-HR" sz="1200" dirty="0" smtClean="0">
                <a:latin typeface="Book Antiqua" panose="02040602050305030304" pitchFamily="18" charset="0"/>
              </a:rPr>
              <a:t>člana Udruge ili njezinog vodstva </a:t>
            </a:r>
            <a:r>
              <a:rPr lang="hr-HR" sz="1200" dirty="0">
                <a:latin typeface="Book Antiqua" panose="02040602050305030304" pitchFamily="18" charset="0"/>
              </a:rPr>
              <a:t>ili </a:t>
            </a:r>
            <a:r>
              <a:rPr lang="hr-HR" sz="1200" dirty="0" smtClean="0">
                <a:latin typeface="Book Antiqua" panose="02040602050305030304" pitchFamily="18" charset="0"/>
              </a:rPr>
              <a:t>bilo </a:t>
            </a:r>
            <a:r>
              <a:rPr lang="hr-HR" sz="1200" dirty="0">
                <a:latin typeface="Book Antiqua" panose="02040602050305030304" pitchFamily="18" charset="0"/>
              </a:rPr>
              <a:t>koje druge osobe </a:t>
            </a:r>
            <a:r>
              <a:rPr lang="hr-HR" sz="1200" dirty="0" smtClean="0">
                <a:latin typeface="Book Antiqua" panose="02040602050305030304" pitchFamily="18" charset="0"/>
              </a:rPr>
              <a:t>u odnosu </a:t>
            </a:r>
            <a:r>
              <a:rPr lang="hr-HR" sz="1200" dirty="0">
                <a:latin typeface="Book Antiqua" panose="02040602050305030304" pitchFamily="18" charset="0"/>
              </a:rPr>
              <a:t>na točnost, potpunost ili objektivnost podataka ili mišljenja sadržanih u ovom </a:t>
            </a:r>
            <a:r>
              <a:rPr lang="hr-HR" sz="1200" dirty="0" smtClean="0">
                <a:latin typeface="Book Antiqua" panose="02040602050305030304" pitchFamily="18" charset="0"/>
              </a:rPr>
              <a:t>dokumentu. Udruga ne preuzima odgovornost za možebitne </a:t>
            </a:r>
            <a:r>
              <a:rPr lang="hr-HR" sz="1200" dirty="0">
                <a:latin typeface="Book Antiqua" panose="02040602050305030304" pitchFamily="18" charset="0"/>
              </a:rPr>
              <a:t>netočnosti u bilo kojoj </a:t>
            </a:r>
            <a:r>
              <a:rPr lang="hr-HR" sz="1200" dirty="0" smtClean="0">
                <a:latin typeface="Book Antiqua" panose="02040602050305030304" pitchFamily="18" charset="0"/>
              </a:rPr>
              <a:t>ovdje sadržanoj informaciji. </a:t>
            </a:r>
            <a:r>
              <a:rPr lang="hr-HR" sz="1200" dirty="0">
                <a:latin typeface="Book Antiqua" panose="02040602050305030304" pitchFamily="18" charset="0"/>
              </a:rPr>
              <a:t>U odnosu </a:t>
            </a:r>
            <a:r>
              <a:rPr lang="hr-HR" sz="1200" dirty="0" smtClean="0">
                <a:latin typeface="Book Antiqua" panose="02040602050305030304" pitchFamily="18" charset="0"/>
              </a:rPr>
              <a:t>na ovaj </a:t>
            </a:r>
            <a:r>
              <a:rPr lang="hr-HR" sz="1200" dirty="0">
                <a:latin typeface="Book Antiqua" panose="02040602050305030304" pitchFamily="18" charset="0"/>
              </a:rPr>
              <a:t>dokument </a:t>
            </a:r>
            <a:r>
              <a:rPr lang="hr-HR" sz="1200" dirty="0" smtClean="0">
                <a:latin typeface="Book Antiqua" panose="02040602050305030304" pitchFamily="18" charset="0"/>
              </a:rPr>
              <a:t>izvršene su provjere recenzenata koji ne preuzimaju odgovornost za informacije koje sadrži ova prezentacija. Ovaj </a:t>
            </a:r>
            <a:r>
              <a:rPr lang="hr-HR" sz="1200" dirty="0">
                <a:latin typeface="Book Antiqua" panose="02040602050305030304" pitchFamily="18" charset="0"/>
              </a:rPr>
              <a:t>dokument sadrži izjave o budućim događajima koje su izjave o budućim projekcijama. Ove izjave tipično sadrže riječi kao što su „očekuje” </a:t>
            </a:r>
            <a:r>
              <a:rPr lang="hr-HR" sz="1200" dirty="0" smtClean="0">
                <a:latin typeface="Book Antiqua" panose="02040602050305030304" pitchFamily="18" charset="0"/>
              </a:rPr>
              <a:t>i „</a:t>
            </a:r>
            <a:r>
              <a:rPr lang="hr-HR" sz="1200" dirty="0">
                <a:latin typeface="Book Antiqua" panose="02040602050305030304" pitchFamily="18" charset="0"/>
              </a:rPr>
              <a:t>predviđa” te riječi sličnog značenja. Bilo koja izjava u ovom dokumentu koja nije izjava o povijesnoj činjenici je izjava o budućoj projekciji </a:t>
            </a:r>
            <a:r>
              <a:rPr lang="hr-HR" sz="1200" dirty="0" smtClean="0">
                <a:latin typeface="Book Antiqua" panose="02040602050305030304" pitchFamily="18" charset="0"/>
              </a:rPr>
              <a:t>koja uključuje </a:t>
            </a:r>
            <a:r>
              <a:rPr lang="hr-HR" sz="1200" dirty="0">
                <a:latin typeface="Book Antiqua" panose="02040602050305030304" pitchFamily="18" charset="0"/>
              </a:rPr>
              <a:t>poznate i nepoznate rizike, nesigurnosti i druge čimbenike koji mogu prouzročiti aktualne rezultate, učinke ili postignuća koja će </a:t>
            </a:r>
            <a:r>
              <a:rPr lang="hr-HR" sz="1200" dirty="0" smtClean="0">
                <a:latin typeface="Book Antiqua" panose="02040602050305030304" pitchFamily="18" charset="0"/>
              </a:rPr>
              <a:t>biti značajno </a:t>
            </a:r>
            <a:r>
              <a:rPr lang="hr-HR" sz="1200" dirty="0">
                <a:latin typeface="Book Antiqua" panose="02040602050305030304" pitchFamily="18" charset="0"/>
              </a:rPr>
              <a:t>različiti od bilo kojih budućih rezultata, učinaka ili postignuća izraženim ili prešutno uključenim u takvim izjavama o budućim projekcijama</a:t>
            </a:r>
            <a:r>
              <a:rPr lang="hr-HR" sz="1200" dirty="0" smtClean="0">
                <a:latin typeface="Book Antiqua" panose="02040602050305030304" pitchFamily="18" charset="0"/>
              </a:rPr>
              <a:t>. Nijednu </a:t>
            </a:r>
            <a:r>
              <a:rPr lang="hr-HR" sz="1200" dirty="0">
                <a:latin typeface="Book Antiqua" panose="02040602050305030304" pitchFamily="18" charset="0"/>
              </a:rPr>
              <a:t>od budućih projekcija, očekivanja, procjena ili izgleda u ovom dokumentu ne treba shvatiti kao predviđanje ili obećanje, niti se treba </a:t>
            </a:r>
            <a:r>
              <a:rPr lang="hr-HR" sz="1200" dirty="0" smtClean="0">
                <a:latin typeface="Book Antiqua" panose="02040602050305030304" pitchFamily="18" charset="0"/>
              </a:rPr>
              <a:t>shvatiti da </a:t>
            </a:r>
            <a:r>
              <a:rPr lang="hr-HR" sz="1200" dirty="0">
                <a:latin typeface="Book Antiqua" panose="02040602050305030304" pitchFamily="18" charset="0"/>
              </a:rPr>
              <a:t>one uključuju bilo koje ukazivanje, uvjerenje ili garanciju da su pretpostavke na temelju kojih su takve buduće projekcije, očekivanja, procjene </a:t>
            </a:r>
            <a:r>
              <a:rPr lang="hr-HR" sz="1200" dirty="0" smtClean="0">
                <a:latin typeface="Book Antiqua" panose="02040602050305030304" pitchFamily="18" charset="0"/>
              </a:rPr>
              <a:t>ili izgledi </a:t>
            </a:r>
            <a:r>
              <a:rPr lang="hr-HR" sz="1200" dirty="0">
                <a:latin typeface="Book Antiqua" panose="02040602050305030304" pitchFamily="18" charset="0"/>
              </a:rPr>
              <a:t>sastavljeni, točne ili potpune ili, u slučaju samih pretpostavki da su potpuno navedene u ovom dokumentu</a:t>
            </a:r>
            <a:r>
              <a:rPr lang="hr-HR" sz="1200" dirty="0" smtClean="0">
                <a:latin typeface="Book Antiqua" panose="02040602050305030304" pitchFamily="18" charset="0"/>
              </a:rPr>
              <a:t>. Ovdje prikazane projekcije temelje se na informacijama sa službenih Internet stranica Agrokora d.d. čime Udruga ne odgovara za njihovu točnost, a po prirodi stvari iste podliježu </a:t>
            </a:r>
            <a:r>
              <a:rPr lang="hr-HR" sz="1200" dirty="0">
                <a:latin typeface="Book Antiqua" panose="02040602050305030304" pitchFamily="18" charset="0"/>
              </a:rPr>
              <a:t>neizvjesnostima i </a:t>
            </a:r>
            <a:r>
              <a:rPr lang="hr-HR" sz="1200" dirty="0" smtClean="0">
                <a:latin typeface="Book Antiqua" panose="02040602050305030304" pitchFamily="18" charset="0"/>
              </a:rPr>
              <a:t>eventualnostima</a:t>
            </a:r>
            <a:r>
              <a:rPr lang="hr-HR" sz="1200" dirty="0">
                <a:latin typeface="Book Antiqua" panose="02040602050305030304" pitchFamily="18" charset="0"/>
              </a:rPr>
              <a:t>.</a:t>
            </a:r>
            <a:r>
              <a:rPr lang="hr-HR" sz="1200" dirty="0" smtClean="0">
                <a:latin typeface="Book Antiqua" panose="02040602050305030304" pitchFamily="18" charset="0"/>
              </a:rPr>
              <a:t> Niti jedan član Udruge, fizička ili pravna osoba ne </a:t>
            </a:r>
            <a:r>
              <a:rPr lang="hr-HR" sz="1200" dirty="0">
                <a:latin typeface="Book Antiqua" panose="02040602050305030304" pitchFamily="18" charset="0"/>
              </a:rPr>
              <a:t>prihvaća nikakvu odgovornost za bilo kakve izravne, neizravne</a:t>
            </a:r>
            <a:r>
              <a:rPr lang="hr-HR" sz="1200" dirty="0" smtClean="0">
                <a:latin typeface="Book Antiqua" panose="02040602050305030304" pitchFamily="18" charset="0"/>
              </a:rPr>
              <a:t>, posebne </a:t>
            </a:r>
            <a:r>
              <a:rPr lang="hr-HR" sz="1200" dirty="0">
                <a:latin typeface="Book Antiqua" panose="02040602050305030304" pitchFamily="18" charset="0"/>
              </a:rPr>
              <a:t>ili posljedične štete nastale iz bilo kakvog korištenja ili oslanjanja na ovaj dokument ili njegov sadržaj</a:t>
            </a:r>
            <a:r>
              <a:rPr lang="hr-HR" sz="1200" dirty="0" smtClean="0">
                <a:latin typeface="Book Antiqua" panose="02040602050305030304" pitchFamily="18" charset="0"/>
              </a:rPr>
              <a:t>. Autorsko </a:t>
            </a:r>
            <a:r>
              <a:rPr lang="hr-HR" sz="1200" dirty="0">
                <a:latin typeface="Book Antiqua" panose="02040602050305030304" pitchFamily="18" charset="0"/>
              </a:rPr>
              <a:t>pravo na ovaj dokument ima samo </a:t>
            </a:r>
            <a:r>
              <a:rPr lang="hr-HR" sz="1200" dirty="0" smtClean="0">
                <a:latin typeface="Book Antiqua" panose="02040602050305030304" pitchFamily="18" charset="0"/>
              </a:rPr>
              <a:t>Udruga, </a:t>
            </a:r>
            <a:r>
              <a:rPr lang="hr-HR" sz="1200" dirty="0">
                <a:latin typeface="Book Antiqua" panose="02040602050305030304" pitchFamily="18" charset="0"/>
              </a:rPr>
              <a:t>nijedan dio ovog dokumenta ne smije biti reproduciran na bilo koji način bez pisane </a:t>
            </a:r>
            <a:r>
              <a:rPr lang="hr-HR" sz="1200" dirty="0" smtClean="0">
                <a:latin typeface="Book Antiqua" panose="02040602050305030304" pitchFamily="18" charset="0"/>
              </a:rPr>
              <a:t>suglasnosti </a:t>
            </a:r>
            <a:r>
              <a:rPr lang="hr-HR" sz="1200" dirty="0">
                <a:latin typeface="Book Antiqua" panose="02040602050305030304" pitchFamily="18" charset="0"/>
              </a:rPr>
              <a:t>Udruge. Članovi udruge imaju izravni financijski interes u Agrokor Grupi. Gornja objava sadrži izjave o budućim događajima i očekivanjima koja su u naravi predviđanja, a koji su izrađeni od strane trećih osoba. Prikazani izračuni su napravljeni na tzv. okvirnoj razini (</a:t>
            </a:r>
            <a:r>
              <a:rPr lang="hr-HR" sz="1200" dirty="0" err="1">
                <a:latin typeface="Book Antiqua" panose="02040602050305030304" pitchFamily="18" charset="0"/>
              </a:rPr>
              <a:t>eng</a:t>
            </a:r>
            <a:r>
              <a:rPr lang="hr-HR" sz="1200" dirty="0">
                <a:latin typeface="Book Antiqua" panose="02040602050305030304" pitchFamily="18" charset="0"/>
              </a:rPr>
              <a:t>. </a:t>
            </a:r>
            <a:r>
              <a:rPr lang="hr-HR" sz="1200" i="1" dirty="0" err="1">
                <a:latin typeface="Book Antiqua" panose="02040602050305030304" pitchFamily="18" charset="0"/>
              </a:rPr>
              <a:t>high-level</a:t>
            </a:r>
            <a:r>
              <a:rPr lang="hr-HR" sz="1200" i="1" dirty="0">
                <a:latin typeface="Book Antiqua" panose="02040602050305030304" pitchFamily="18" charset="0"/>
              </a:rPr>
              <a:t> </a:t>
            </a:r>
            <a:r>
              <a:rPr lang="hr-HR" sz="1200" i="1" dirty="0" err="1">
                <a:latin typeface="Book Antiqua" panose="02040602050305030304" pitchFamily="18" charset="0"/>
              </a:rPr>
              <a:t>assesment</a:t>
            </a:r>
            <a:r>
              <a:rPr lang="hr-HR" sz="1200" dirty="0">
                <a:latin typeface="Book Antiqua" panose="02040602050305030304" pitchFamily="18" charset="0"/>
              </a:rPr>
              <a:t>) i ne mogu se smatrati pouzdanim s obzirom na činjenicu da je izvor informacija potencijalno nepouzdan. </a:t>
            </a:r>
            <a:r>
              <a:rPr lang="hr-HR" sz="1200" dirty="0" smtClean="0">
                <a:latin typeface="Book Antiqua" panose="02040602050305030304" pitchFamily="18" charset="0"/>
              </a:rPr>
              <a:t>Izračuni su napravljeni </a:t>
            </a:r>
            <a:r>
              <a:rPr lang="hr-HR" sz="1200" dirty="0">
                <a:latin typeface="Book Antiqua" panose="02040602050305030304" pitchFamily="18" charset="0"/>
              </a:rPr>
              <a:t>na temelju javno objavljenog Plana </a:t>
            </a:r>
            <a:r>
              <a:rPr lang="hr-HR" sz="1200" dirty="0" smtClean="0">
                <a:latin typeface="Book Antiqua" panose="02040602050305030304" pitchFamily="18" charset="0"/>
              </a:rPr>
              <a:t>održivosti. Udruga </a:t>
            </a:r>
            <a:r>
              <a:rPr lang="hr-HR" sz="1200" dirty="0">
                <a:latin typeface="Book Antiqua" panose="02040602050305030304" pitchFamily="18" charset="0"/>
              </a:rPr>
              <a:t>ne preuzima odgovornost davati izjave o promjenama u svom mišljenju ili informacijama te zadržava pravo da ne ažurira ovu objavu. Udruga ne snosi odgovornost za točnost, potpunost i prikladnost informacija prezentiranih u ovoj objavi.</a:t>
            </a:r>
          </a:p>
        </p:txBody>
      </p:sp>
    </p:spTree>
    <p:extLst>
      <p:ext uri="{BB962C8B-B14F-4D97-AF65-F5344CB8AC3E}">
        <p14:creationId xmlns:p14="http://schemas.microsoft.com/office/powerpoint/2010/main" val="408115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3955"/>
            <a:ext cx="10467975" cy="34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34" y="-1430"/>
            <a:ext cx="10487025" cy="400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rgbClr val="424E5B">
                    <a:lumMod val="50000"/>
                  </a:srgbClr>
                </a:solidFill>
                <a:latin typeface="Century Gothic" panose="020B0502020202020204" pitchFamily="34" charset="0"/>
              </a:rPr>
              <a:t>Udruga dioničara KA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>
                <a:solidFill>
                  <a:prstClr val="black"/>
                </a:solidFill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5441" y="2888940"/>
            <a:ext cx="10036114" cy="50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Nezakonitost (nemogućnost) predloženog plana izvanredne uprave</a:t>
            </a:r>
          </a:p>
        </p:txBody>
      </p:sp>
    </p:spTree>
    <p:extLst>
      <p:ext uri="{BB962C8B-B14F-4D97-AF65-F5344CB8AC3E}">
        <p14:creationId xmlns:p14="http://schemas.microsoft.com/office/powerpoint/2010/main" val="321109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3634" y="8620"/>
            <a:ext cx="986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PREDLOŽENI PLAN NAGODBE (izvanrednog povjerenika)</a:t>
            </a:r>
            <a:endParaRPr lang="hr-HR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63795" y="548680"/>
            <a:ext cx="8391302" cy="1350150"/>
            <a:chOff x="3004532" y="140067"/>
            <a:chExt cx="8391302" cy="1350150"/>
          </a:xfrm>
        </p:grpSpPr>
        <p:sp>
          <p:nvSpPr>
            <p:cNvPr id="27" name="Rectangle 26"/>
            <p:cNvSpPr/>
            <p:nvPr/>
          </p:nvSpPr>
          <p:spPr>
            <a:xfrm>
              <a:off x="3004532" y="140067"/>
              <a:ext cx="8391302" cy="125379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3004532" y="236422"/>
              <a:ext cx="8391302" cy="1253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t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900" kern="1200" cap="small" baseline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❶ </a:t>
              </a:r>
              <a:r>
                <a:rPr lang="hr-HR" sz="2900" kern="1200" cap="small" baseline="0" dirty="0" smtClean="0">
                  <a:latin typeface="Book Antiqua" panose="02040602050305030304" pitchFamily="18" charset="0"/>
                </a:rPr>
                <a:t>Temeljen na prijenosu imovine </a:t>
              </a:r>
              <a:r>
                <a:rPr lang="hr-HR" sz="2900" kern="1200" dirty="0" smtClean="0">
                  <a:latin typeface="Book Antiqua" panose="02040602050305030304" pitchFamily="18" charset="0"/>
                </a:rPr>
                <a:t>solventnih, likvidnih i profitabilnih društava Agrokora</a:t>
              </a:r>
              <a:endParaRPr lang="hr-HR" sz="2900" kern="1200" dirty="0">
                <a:latin typeface="Book Antiqua" panose="0204060205030503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63795" y="1953670"/>
            <a:ext cx="8464407" cy="1291834"/>
            <a:chOff x="3004532" y="1545057"/>
            <a:chExt cx="8464407" cy="1291834"/>
          </a:xfrm>
        </p:grpSpPr>
        <p:sp>
          <p:nvSpPr>
            <p:cNvPr id="25" name="Rectangle 24"/>
            <p:cNvSpPr/>
            <p:nvPr/>
          </p:nvSpPr>
          <p:spPr>
            <a:xfrm>
              <a:off x="3004532" y="1545057"/>
              <a:ext cx="8464407" cy="129183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3004532" y="1545057"/>
              <a:ext cx="8464407" cy="1291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t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900" kern="1200" cap="small" baseline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❷ </a:t>
              </a:r>
              <a:r>
                <a:rPr lang="hr-HR" sz="2900" kern="1200" cap="small" baseline="0" dirty="0" smtClean="0">
                  <a:latin typeface="Book Antiqua" panose="02040602050305030304" pitchFamily="18" charset="0"/>
                </a:rPr>
                <a:t>Prijenos imovine temelji se na nezakonitim jamstvima </a:t>
              </a:r>
              <a:r>
                <a:rPr lang="hr-HR" sz="2900" kern="1200" dirty="0" smtClean="0">
                  <a:latin typeface="Book Antiqua" panose="02040602050305030304" pitchFamily="18" charset="0"/>
                </a:rPr>
                <a:t>za koje društva nisu primila ništa (ili su primile </a:t>
              </a:r>
              <a:r>
                <a:rPr lang="hr-HR" sz="2900" kern="1200" dirty="0" err="1" smtClean="0">
                  <a:latin typeface="Book Antiqua" panose="02040602050305030304" pitchFamily="18" charset="0"/>
                </a:rPr>
                <a:t>nesrazmjerno</a:t>
              </a:r>
              <a:r>
                <a:rPr lang="hr-HR" sz="2900" kern="1200" dirty="0" smtClean="0">
                  <a:latin typeface="Book Antiqua" panose="02040602050305030304" pitchFamily="18" charset="0"/>
                </a:rPr>
                <a:t> malo)</a:t>
              </a:r>
              <a:endParaRPr lang="hr-HR" sz="2900" kern="1200" dirty="0">
                <a:latin typeface="Book Antiqua" panose="0204060205030503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63795" y="3391136"/>
            <a:ext cx="4151335" cy="2912620"/>
            <a:chOff x="3004532" y="2982523"/>
            <a:chExt cx="4151335" cy="2912620"/>
          </a:xfrm>
        </p:grpSpPr>
        <p:sp>
          <p:nvSpPr>
            <p:cNvPr id="23" name="Rectangle 22"/>
            <p:cNvSpPr/>
            <p:nvPr/>
          </p:nvSpPr>
          <p:spPr>
            <a:xfrm>
              <a:off x="3004532" y="2982523"/>
              <a:ext cx="4151335" cy="2912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3004532" y="2982523"/>
              <a:ext cx="4151335" cy="2912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t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900" kern="1200" cap="small" baseline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❸ </a:t>
              </a:r>
              <a:r>
                <a:rPr lang="hr-HR" sz="2900" kern="1200" cap="small" baseline="0" dirty="0" smtClean="0">
                  <a:latin typeface="Book Antiqua" panose="02040602050305030304" pitchFamily="18" charset="0"/>
                </a:rPr>
                <a:t>Jedinstven pristup za sva</a:t>
              </a:r>
              <a:r>
                <a:rPr lang="hr-HR" sz="2900" kern="1200" cap="small" dirty="0" smtClean="0">
                  <a:latin typeface="Book Antiqua" panose="02040602050305030304" pitchFamily="18" charset="0"/>
                </a:rPr>
                <a:t> društva</a:t>
              </a:r>
              <a:endParaRPr lang="hr-HR" sz="2900" kern="1200" cap="small" baseline="0" dirty="0">
                <a:latin typeface="Book Antiqua" panose="0204060205030503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76871" y="3391136"/>
            <a:ext cx="4151335" cy="559614"/>
            <a:chOff x="7317608" y="2982523"/>
            <a:chExt cx="4151335" cy="559614"/>
          </a:xfrm>
        </p:grpSpPr>
        <p:sp>
          <p:nvSpPr>
            <p:cNvPr id="21" name="Rectangle 20"/>
            <p:cNvSpPr/>
            <p:nvPr/>
          </p:nvSpPr>
          <p:spPr>
            <a:xfrm>
              <a:off x="7317608" y="2982523"/>
              <a:ext cx="4151335" cy="55961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317608" y="2982523"/>
              <a:ext cx="4151335" cy="5596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000" kern="1200" dirty="0" smtClean="0">
                  <a:latin typeface="Book Antiqua" panose="02040602050305030304" pitchFamily="18" charset="0"/>
                </a:rPr>
                <a:t>Bila ona solventna ili insolventna</a:t>
              </a:r>
              <a:endParaRPr lang="hr-HR" sz="2000" kern="1200" dirty="0">
                <a:latin typeface="Book Antiqua" panose="0204060205030503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76871" y="3950750"/>
            <a:ext cx="4151335" cy="783619"/>
            <a:chOff x="7317608" y="3542137"/>
            <a:chExt cx="4151335" cy="783619"/>
          </a:xfrm>
        </p:grpSpPr>
        <p:sp>
          <p:nvSpPr>
            <p:cNvPr id="19" name="Rectangle 18"/>
            <p:cNvSpPr/>
            <p:nvPr/>
          </p:nvSpPr>
          <p:spPr>
            <a:xfrm>
              <a:off x="7317608" y="3542137"/>
              <a:ext cx="4151335" cy="78361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317608" y="3542137"/>
              <a:ext cx="4151335" cy="783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000" kern="1200" dirty="0" smtClean="0">
                  <a:latin typeface="Book Antiqua" panose="02040602050305030304" pitchFamily="18" charset="0"/>
                </a:rPr>
                <a:t>Kreditirala li ona Agrokor (Ledo, Jamnica, Zvijezda)</a:t>
              </a:r>
              <a:endParaRPr lang="hr-HR" sz="2000" kern="1200" dirty="0">
                <a:latin typeface="Book Antiqua" panose="0204060205030503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76871" y="4734370"/>
            <a:ext cx="4151335" cy="783619"/>
            <a:chOff x="7317608" y="4325757"/>
            <a:chExt cx="4151335" cy="783619"/>
          </a:xfrm>
        </p:grpSpPr>
        <p:sp>
          <p:nvSpPr>
            <p:cNvPr id="17" name="Rectangle 16"/>
            <p:cNvSpPr/>
            <p:nvPr/>
          </p:nvSpPr>
          <p:spPr>
            <a:xfrm>
              <a:off x="7317608" y="4325757"/>
              <a:ext cx="4151335" cy="78361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7317608" y="4325757"/>
              <a:ext cx="4151335" cy="783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000" kern="1200" dirty="0" smtClean="0">
                  <a:latin typeface="Book Antiqua" panose="02040602050305030304" pitchFamily="18" charset="0"/>
                </a:rPr>
                <a:t>ili su bila kreditirana od Agrokora (Belje, PIK Vinkovci itd.)</a:t>
              </a:r>
              <a:endParaRPr lang="hr-HR" sz="2000" kern="1200" dirty="0">
                <a:latin typeface="Book Antiqua" panose="0204060205030503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76871" y="5517990"/>
            <a:ext cx="4151335" cy="783619"/>
            <a:chOff x="7317608" y="5109377"/>
            <a:chExt cx="4151335" cy="783619"/>
          </a:xfrm>
        </p:grpSpPr>
        <p:sp>
          <p:nvSpPr>
            <p:cNvPr id="15" name="Rectangle 14"/>
            <p:cNvSpPr/>
            <p:nvPr/>
          </p:nvSpPr>
          <p:spPr>
            <a:xfrm>
              <a:off x="7317608" y="5109377"/>
              <a:ext cx="4151335" cy="78361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7317608" y="5109377"/>
              <a:ext cx="4151335" cy="783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000" kern="1200" dirty="0" smtClean="0">
                  <a:latin typeface="Book Antiqua" panose="02040602050305030304" pitchFamily="18" charset="0"/>
                </a:rPr>
                <a:t>bio Agrokor većinski ili manjinski dioničar (Ledo)</a:t>
              </a:r>
              <a:endParaRPr lang="hr-HR" sz="2000" kern="1200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  <a:endParaRPr lang="hr-HR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Udruga dioničara KA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 smtClean="0"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latin typeface="Book Antiqua" panose="020406020503050303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019175" y="553969"/>
            <a:ext cx="101536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  <a:alpha val="16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316580" y="39397"/>
            <a:ext cx="81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90CEF26-AC26-4E9F-975B-CA99A5BDDF10}" type="slidenum">
              <a:rPr lang="hr-HR" sz="1400" b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6</a:t>
            </a:fld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/41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03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3634" y="8620"/>
            <a:ext cx="986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SVI ugovori o kreditima koji sadrže jamstva, sadrže i slijedeću odredbu...</a:t>
            </a:r>
            <a:endParaRPr lang="hr-HR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  <a:endParaRPr lang="hr-HR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Udruga dioničara KA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 smtClean="0"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latin typeface="Book Antiqua" panose="0204060205030503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0800" y="940831"/>
            <a:ext cx="76104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b="1" cap="small" dirty="0" smtClean="0">
                <a:latin typeface="Book Antiqua" panose="02040602050305030304" pitchFamily="18" charset="0"/>
              </a:rPr>
              <a:t>Ograničenja za Hrvatske Dužnike</a:t>
            </a:r>
          </a:p>
          <a:p>
            <a:pPr algn="just"/>
            <a:endParaRPr lang="hr-HR" sz="1600" dirty="0">
              <a:latin typeface="Book Antiqua" panose="02040602050305030304" pitchFamily="18" charset="0"/>
            </a:endParaRPr>
          </a:p>
          <a:p>
            <a:pPr algn="just"/>
            <a:r>
              <a:rPr lang="hr-HR" sz="1600" b="1" cap="small" dirty="0" smtClean="0">
                <a:latin typeface="Book Antiqua" panose="02040602050305030304" pitchFamily="18" charset="0"/>
              </a:rPr>
              <a:t>Za nijednu od obveza Hrvatskih Dužnika temeljem ovog Ugovora neće se smatrati da stvara obvezu za njih da postupaju u suprotnosti </a:t>
            </a:r>
            <a:r>
              <a:rPr lang="hr-HR" sz="1600" b="1" cap="small" dirty="0">
                <a:latin typeface="Book Antiqua" panose="02040602050305030304" pitchFamily="18" charset="0"/>
              </a:rPr>
              <a:t>s</a:t>
            </a:r>
            <a:r>
              <a:rPr lang="hr-HR" sz="1600" b="1" cap="small" dirty="0" smtClean="0">
                <a:latin typeface="Book Antiqua" panose="02040602050305030304" pitchFamily="18" charset="0"/>
              </a:rPr>
              <a:t>a obveznim odredbama hrvatskih zakona koji uređuju održavanje temeljnog kapitala i plaćanja članovima društva i povezanim društvima </a:t>
            </a:r>
            <a:r>
              <a:rPr lang="hr-HR" sz="1600" dirty="0" smtClean="0">
                <a:latin typeface="Book Antiqua" panose="02040602050305030304" pitchFamily="18" charset="0"/>
              </a:rPr>
              <a:t>(„</a:t>
            </a:r>
            <a:r>
              <a:rPr lang="hr-HR" sz="1600" b="1" dirty="0" smtClean="0">
                <a:latin typeface="Book Antiqua" panose="02040602050305030304" pitchFamily="18" charset="0"/>
              </a:rPr>
              <a:t>Odredbe o Održavanju Temeljnog kapitala</a:t>
            </a:r>
            <a:r>
              <a:rPr lang="hr-HR" sz="1600" dirty="0" smtClean="0">
                <a:latin typeface="Book Antiqua" panose="02040602050305030304" pitchFamily="18" charset="0"/>
              </a:rPr>
              <a:t>”), uključujući bez ograničenja članke 217., 220., 222., 222.a., 233., 238., 391. i 407 hrvatskog Zakona o trgovačkim društvima („</a:t>
            </a:r>
            <a:r>
              <a:rPr lang="hr-HR" sz="1600" b="1" dirty="0" smtClean="0">
                <a:latin typeface="Book Antiqua" panose="02040602050305030304" pitchFamily="18" charset="0"/>
              </a:rPr>
              <a:t>Zakon o Trgovačkim društvima</a:t>
            </a:r>
            <a:r>
              <a:rPr lang="hr-HR" sz="1600" dirty="0" smtClean="0">
                <a:latin typeface="Book Antiqua" panose="02040602050305030304" pitchFamily="18" charset="0"/>
              </a:rPr>
              <a:t>”) te u suprotnosti sa zabranom financijske podrške koja je primjenjiva za Hrvatske Dužnike, uključujući bez ograničenja članak 234. povezan sa člankom 496. Zakona o Trgovačkim Društvima („</a:t>
            </a:r>
            <a:r>
              <a:rPr lang="hr-HR" sz="1600" b="1" dirty="0" smtClean="0">
                <a:latin typeface="Book Antiqua" panose="02040602050305030304" pitchFamily="18" charset="0"/>
              </a:rPr>
              <a:t>Odredbe o financijskoj podršci</a:t>
            </a:r>
            <a:r>
              <a:rPr lang="hr-HR" sz="1600" dirty="0" smtClean="0">
                <a:latin typeface="Book Antiqua" panose="02040602050305030304" pitchFamily="18" charset="0"/>
              </a:rPr>
              <a:t>”) (Odredbe o Financijskoj Podršci zajedno sa Odredbama o Održavanju Temeljnog Kapitala, „</a:t>
            </a:r>
            <a:r>
              <a:rPr lang="hr-HR" sz="1600" b="1" dirty="0" smtClean="0">
                <a:latin typeface="Book Antiqua" panose="02040602050305030304" pitchFamily="18" charset="0"/>
              </a:rPr>
              <a:t>Hrvatske Odredbe</a:t>
            </a:r>
            <a:r>
              <a:rPr lang="hr-HR" sz="1600" dirty="0" smtClean="0">
                <a:latin typeface="Book Antiqua" panose="02040602050305030304" pitchFamily="18" charset="0"/>
              </a:rPr>
              <a:t>”).</a:t>
            </a:r>
            <a:r>
              <a:rPr lang="hr-HR" sz="1600" b="1" cap="small" dirty="0" smtClean="0">
                <a:latin typeface="Book Antiqua" panose="02040602050305030304" pitchFamily="18" charset="0"/>
              </a:rPr>
              <a:t> Sve obveze Hrvatskih Dužnika temeljem ovog Ugovora bit će ograničene u skladu sa Hrvatskim Odredbama. </a:t>
            </a:r>
            <a:r>
              <a:rPr lang="hr-HR" sz="1600" dirty="0" smtClean="0">
                <a:latin typeface="Book Antiqua" panose="02040602050305030304" pitchFamily="18" charset="0"/>
              </a:rPr>
              <a:t>U slučaju da je bilo koja obveza Hrvatskog Dužnika temeljem ovog Ugovora u suprotnosti ili krši Hrvatske Odredbe te je stoga </a:t>
            </a:r>
            <a:r>
              <a:rPr lang="hr-HR" sz="1600" dirty="0" err="1" smtClean="0">
                <a:latin typeface="Book Antiqua" panose="02040602050305030304" pitchFamily="18" charset="0"/>
              </a:rPr>
              <a:t>ništetna</a:t>
            </a:r>
            <a:r>
              <a:rPr lang="hr-HR" sz="1600" dirty="0" smtClean="0">
                <a:latin typeface="Book Antiqua" panose="02040602050305030304" pitchFamily="18" charset="0"/>
              </a:rPr>
              <a:t> ili </a:t>
            </a:r>
            <a:r>
              <a:rPr lang="hr-HR" sz="1600" dirty="0" err="1" smtClean="0">
                <a:latin typeface="Book Antiqua" panose="02040602050305030304" pitchFamily="18" charset="0"/>
              </a:rPr>
              <a:t>neovršiva</a:t>
            </a:r>
            <a:r>
              <a:rPr lang="hr-HR" sz="1600" dirty="0" smtClean="0">
                <a:latin typeface="Book Antiqua" panose="02040602050305030304" pitchFamily="18" charset="0"/>
              </a:rPr>
              <a:t>, takva će se obveza zamijeniti onom koja je slične prirode te koja je u skladu sa Hrvatskim Odredbama te koja daje najbolju moguću kreditnu podršku u korist Stranaka Financiranja i, </a:t>
            </a:r>
            <a:r>
              <a:rPr lang="hr-HR" sz="1600" b="1" cap="small" dirty="0" smtClean="0">
                <a:latin typeface="Book Antiqua" panose="02040602050305030304" pitchFamily="18" charset="0"/>
              </a:rPr>
              <a:t>ako je tako potrebno prema Hrvatskim Odredbama, iznos koji plaća Hrvatski Dužnik bit će smanjen na onaj iznos koji je dozvoljen prema Hrvatskim Odredbama.</a:t>
            </a:r>
            <a:endParaRPr lang="hr-HR" sz="1600" b="1" cap="small" dirty="0">
              <a:latin typeface="Book Antiqua" panose="02040602050305030304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19175" y="553969"/>
            <a:ext cx="101536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  <a:alpha val="16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65430" y="1504950"/>
            <a:ext cx="7610475" cy="9810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5" name="Picture 34" descr="cid:image006.jpg@01D39123.20B545B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295" y="1043735"/>
            <a:ext cx="3160395" cy="49282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1316580" y="39397"/>
            <a:ext cx="81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90CEF26-AC26-4E9F-975B-CA99A5BDDF10}" type="slidenum">
              <a:rPr lang="hr-HR" sz="1400" b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7</a:t>
            </a:fld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/41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842280" y="3732241"/>
            <a:ext cx="890604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422" y="3876407"/>
            <a:ext cx="714375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451" y="3873643"/>
            <a:ext cx="704850" cy="933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343" y="3939842"/>
            <a:ext cx="581025" cy="80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495" y="4886629"/>
            <a:ext cx="514350" cy="361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1343" y="4944572"/>
            <a:ext cx="612000" cy="146625"/>
          </a:xfrm>
          <a:prstGeom prst="rect">
            <a:avLst/>
          </a:prstGeom>
        </p:spPr>
      </p:pic>
      <p:pic>
        <p:nvPicPr>
          <p:cNvPr id="9" name="Picture 10" descr="Slikovni rezultat za konz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07" y="4936425"/>
            <a:ext cx="733194" cy="2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3274" y="2745052"/>
            <a:ext cx="1338581" cy="2706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5873" y="2557277"/>
            <a:ext cx="742950" cy="4584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0623" y="3158607"/>
            <a:ext cx="1107281" cy="2857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19479" y="2681836"/>
            <a:ext cx="1424004" cy="384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8823" y="2334328"/>
            <a:ext cx="1423669" cy="3349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00484" y="3120692"/>
            <a:ext cx="702500" cy="6760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45873" y="3469410"/>
            <a:ext cx="800099" cy="3742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85284" y="2093546"/>
            <a:ext cx="1034195" cy="388795"/>
          </a:xfrm>
          <a:prstGeom prst="rect">
            <a:avLst/>
          </a:prstGeom>
        </p:spPr>
      </p:pic>
      <p:sp>
        <p:nvSpPr>
          <p:cNvPr id="22" name="Striped Right Arrow 21"/>
          <p:cNvSpPr/>
          <p:nvPr/>
        </p:nvSpPr>
        <p:spPr>
          <a:xfrm rot="20127187">
            <a:off x="7185525" y="3562390"/>
            <a:ext cx="1654913" cy="146623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Striped Right Arrow 22"/>
          <p:cNvSpPr/>
          <p:nvPr/>
        </p:nvSpPr>
        <p:spPr>
          <a:xfrm rot="10800000">
            <a:off x="7229852" y="2745052"/>
            <a:ext cx="1458821" cy="1563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7785130" y="3732241"/>
            <a:ext cx="1151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cap="small" dirty="0" smtClean="0">
                <a:latin typeface="Book Antiqua" panose="02040602050305030304" pitchFamily="18" charset="0"/>
              </a:rPr>
              <a:t>Jamstva</a:t>
            </a:r>
            <a:endParaRPr lang="hr-HR" sz="1600" b="1" cap="small" dirty="0">
              <a:latin typeface="Book Antiqua" panose="0204060205030503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81094" y="2464904"/>
            <a:ext cx="1151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cap="small" dirty="0" smtClean="0">
                <a:latin typeface="Book Antiqua" panose="02040602050305030304" pitchFamily="18" charset="0"/>
              </a:rPr>
              <a:t>Krediti</a:t>
            </a:r>
            <a:endParaRPr lang="hr-HR" sz="1600" cap="small" dirty="0">
              <a:latin typeface="Book Antiqua" panose="02040602050305030304" pitchFamily="18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8208075" y="4070795"/>
            <a:ext cx="159014" cy="996809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Rectangle 27"/>
          <p:cNvSpPr/>
          <p:nvPr/>
        </p:nvSpPr>
        <p:spPr>
          <a:xfrm>
            <a:off x="7581094" y="5067604"/>
            <a:ext cx="1469529" cy="56750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latin typeface="Book Antiqua" panose="02040602050305030304" pitchFamily="18" charset="0"/>
              </a:rPr>
              <a:t>Ništavna</a:t>
            </a:r>
          </a:p>
          <a:p>
            <a:pPr algn="ctr"/>
            <a:r>
              <a:rPr lang="hr-HR" b="1" dirty="0" smtClean="0">
                <a:latin typeface="Book Antiqua" panose="02040602050305030304" pitchFamily="18" charset="0"/>
              </a:rPr>
              <a:t>Ograničena</a:t>
            </a:r>
            <a:endParaRPr lang="hr-HR" b="1" dirty="0">
              <a:latin typeface="Book Antiqua" panose="0204060205030503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073" y="3880705"/>
            <a:ext cx="714375" cy="895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102" y="3877941"/>
            <a:ext cx="704850" cy="933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994" y="3944140"/>
            <a:ext cx="581025" cy="800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7872" y="4858629"/>
            <a:ext cx="611623" cy="361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468" y="4823081"/>
            <a:ext cx="612000" cy="146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10" descr="Slikovni rezultat za konzum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757" y="4846022"/>
            <a:ext cx="733194" cy="245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37" name="Elbow Connector 36"/>
          <p:cNvCxnSpPr/>
          <p:nvPr/>
        </p:nvCxnSpPr>
        <p:spPr>
          <a:xfrm rot="10800000" flipV="1">
            <a:off x="2973676" y="1934365"/>
            <a:ext cx="7305677" cy="1290894"/>
          </a:xfrm>
          <a:prstGeom prst="bentConnector3">
            <a:avLst>
              <a:gd name="adj1" fmla="val 100065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0307923" y="1931939"/>
            <a:ext cx="0" cy="3127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973675" y="1588896"/>
            <a:ext cx="7334248" cy="27281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>
                <a:latin typeface="Book Antiqua" panose="02040602050305030304" pitchFamily="18" charset="0"/>
              </a:rPr>
              <a:t>Planom nagodbe preuzimaju imovinu solventnih društava temeljem ništavih/ograničenih jamstava</a:t>
            </a:r>
            <a:endParaRPr lang="hr-HR" sz="1200" b="1" dirty="0">
              <a:latin typeface="Book Antiqua" panose="0204060205030503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90870" y="3508987"/>
            <a:ext cx="1972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latin typeface="Book Antiqua" panose="02040602050305030304" pitchFamily="18" charset="0"/>
              </a:rPr>
              <a:t>„Zrcalna društva”???</a:t>
            </a:r>
            <a:endParaRPr lang="hr-HR" sz="1400" dirty="0">
              <a:latin typeface="Book Antiqua" panose="02040602050305030304" pitchFamily="18" charset="0"/>
            </a:endParaRPr>
          </a:p>
        </p:txBody>
      </p:sp>
      <p:sp>
        <p:nvSpPr>
          <p:cNvPr id="54" name="Striped Right Arrow 53"/>
          <p:cNvSpPr/>
          <p:nvPr/>
        </p:nvSpPr>
        <p:spPr>
          <a:xfrm rot="5400000">
            <a:off x="5868180" y="3345646"/>
            <a:ext cx="388767" cy="191344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5" name="TextBox 54"/>
          <p:cNvSpPr txBox="1"/>
          <p:nvPr/>
        </p:nvSpPr>
        <p:spPr>
          <a:xfrm>
            <a:off x="5250117" y="3238802"/>
            <a:ext cx="1972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latin typeface="Book Antiqua" panose="02040602050305030304" pitchFamily="18" charset="0"/>
              </a:rPr>
              <a:t>Vlasnik     </a:t>
            </a:r>
            <a:r>
              <a:rPr lang="hr-HR" sz="1400" b="1" dirty="0" smtClean="0">
                <a:latin typeface="Book Antiqua" panose="02040602050305030304" pitchFamily="18" charset="0"/>
                <a:cs typeface="Calibri" panose="020F0502020204030204" pitchFamily="34" charset="0"/>
              </a:rPr>
              <a:t>≈ 75%</a:t>
            </a:r>
            <a:r>
              <a:rPr lang="hr-HR" sz="1400" b="1" dirty="0" smtClean="0">
                <a:latin typeface="Book Antiqua" panose="02040602050305030304" pitchFamily="18" charset="0"/>
              </a:rPr>
              <a:t> </a:t>
            </a:r>
            <a:endParaRPr lang="hr-HR" sz="1400" b="1" dirty="0">
              <a:latin typeface="Book Antiqua" panose="02040602050305030304" pitchFamily="18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7424" y="1911833"/>
            <a:ext cx="964733" cy="6454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7" name="TextBox 56"/>
          <p:cNvSpPr txBox="1"/>
          <p:nvPr/>
        </p:nvSpPr>
        <p:spPr>
          <a:xfrm>
            <a:off x="295381" y="1594245"/>
            <a:ext cx="2060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latin typeface="Book Antiqua" panose="02040602050305030304" pitchFamily="18" charset="0"/>
              </a:rPr>
              <a:t>„Nizozemski </a:t>
            </a:r>
            <a:r>
              <a:rPr lang="hr-HR" sz="1400" cap="small" dirty="0" smtClean="0">
                <a:latin typeface="Book Antiqua" panose="02040602050305030304" pitchFamily="18" charset="0"/>
              </a:rPr>
              <a:t>holding”</a:t>
            </a:r>
            <a:endParaRPr lang="hr-HR" sz="1400" cap="small" dirty="0">
              <a:latin typeface="Book Antiqua" panose="02040602050305030304" pitchFamily="18" charset="0"/>
            </a:endParaRPr>
          </a:p>
        </p:txBody>
      </p:sp>
      <p:sp>
        <p:nvSpPr>
          <p:cNvPr id="58" name="Striped Right Arrow 57"/>
          <p:cNvSpPr/>
          <p:nvPr/>
        </p:nvSpPr>
        <p:spPr>
          <a:xfrm rot="2747103">
            <a:off x="1701897" y="2911579"/>
            <a:ext cx="388767" cy="191344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9" name="TextBox 58"/>
          <p:cNvSpPr txBox="1"/>
          <p:nvPr/>
        </p:nvSpPr>
        <p:spPr>
          <a:xfrm>
            <a:off x="1085394" y="2890537"/>
            <a:ext cx="1972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latin typeface="Book Antiqua" panose="02040602050305030304" pitchFamily="18" charset="0"/>
              </a:rPr>
              <a:t>Vlasnik      10</a:t>
            </a:r>
            <a:r>
              <a:rPr lang="hr-HR" sz="1400" b="1" dirty="0" smtClean="0">
                <a:latin typeface="Book Antiqua" panose="02040602050305030304" pitchFamily="18" charset="0"/>
                <a:cs typeface="Calibri" panose="020F0502020204030204" pitchFamily="34" charset="0"/>
              </a:rPr>
              <a:t>0%</a:t>
            </a:r>
            <a:r>
              <a:rPr lang="hr-HR" sz="1400" b="1" dirty="0" smtClean="0">
                <a:latin typeface="Book Antiqua" panose="02040602050305030304" pitchFamily="18" charset="0"/>
              </a:rPr>
              <a:t> </a:t>
            </a:r>
            <a:endParaRPr lang="hr-HR" sz="1400" b="1" dirty="0">
              <a:latin typeface="Book Antiqua" panose="02040602050305030304" pitchFamily="18" charset="0"/>
            </a:endParaRPr>
          </a:p>
        </p:txBody>
      </p:sp>
      <p:sp>
        <p:nvSpPr>
          <p:cNvPr id="60" name="Striped Right Arrow 59"/>
          <p:cNvSpPr/>
          <p:nvPr/>
        </p:nvSpPr>
        <p:spPr>
          <a:xfrm rot="10800000">
            <a:off x="4204860" y="4337134"/>
            <a:ext cx="388767" cy="191344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1" name="TextBox 60"/>
          <p:cNvSpPr txBox="1"/>
          <p:nvPr/>
        </p:nvSpPr>
        <p:spPr>
          <a:xfrm>
            <a:off x="3872239" y="4086591"/>
            <a:ext cx="11634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00" dirty="0" smtClean="0">
                <a:latin typeface="Book Antiqua" panose="02040602050305030304" pitchFamily="18" charset="0"/>
              </a:rPr>
              <a:t>Prijenos   </a:t>
            </a:r>
          </a:p>
          <a:p>
            <a:pPr algn="ctr"/>
            <a:endParaRPr lang="hr-HR" sz="1300" dirty="0">
              <a:latin typeface="Book Antiqua" panose="02040602050305030304" pitchFamily="18" charset="0"/>
            </a:endParaRPr>
          </a:p>
          <a:p>
            <a:pPr algn="ctr"/>
            <a:r>
              <a:rPr lang="hr-HR" sz="1300" b="1" cap="small" dirty="0" smtClean="0">
                <a:latin typeface="Book Antiqua" panose="02040602050305030304" pitchFamily="18" charset="0"/>
                <a:cs typeface="Calibri" panose="020F0502020204030204" pitchFamily="34" charset="0"/>
              </a:rPr>
              <a:t>cjelokupne</a:t>
            </a:r>
          </a:p>
          <a:p>
            <a:pPr algn="ctr"/>
            <a:r>
              <a:rPr lang="hr-HR" sz="1300" dirty="0" smtClean="0">
                <a:latin typeface="Book Antiqua" panose="02040602050305030304" pitchFamily="18" charset="0"/>
                <a:cs typeface="Calibri" panose="020F0502020204030204" pitchFamily="34" charset="0"/>
              </a:rPr>
              <a:t>imovine</a:t>
            </a:r>
            <a:endParaRPr lang="hr-HR" sz="1300" dirty="0">
              <a:latin typeface="Book Antiqua" panose="0204060205030503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623341" y="4181475"/>
            <a:ext cx="1370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! ! ! !</a:t>
            </a:r>
            <a:endParaRPr lang="hr-HR" sz="48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727424" y="1438275"/>
            <a:ext cx="6895917" cy="46672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57225" y="1504950"/>
            <a:ext cx="6825181" cy="4600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/>
          <p:nvPr/>
        </p:nvCxnSpPr>
        <p:spPr>
          <a:xfrm rot="10800000" flipV="1">
            <a:off x="8758011" y="3796025"/>
            <a:ext cx="1511812" cy="96192"/>
          </a:xfrm>
          <a:prstGeom prst="bentConnector3">
            <a:avLst>
              <a:gd name="adj1" fmla="val -403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26" idx="1"/>
          </p:cNvCxnSpPr>
          <p:nvPr/>
        </p:nvCxnSpPr>
        <p:spPr>
          <a:xfrm rot="10800000" flipV="1">
            <a:off x="7119412" y="3901518"/>
            <a:ext cx="722868" cy="597126"/>
          </a:xfrm>
          <a:prstGeom prst="bentConnector3">
            <a:avLst>
              <a:gd name="adj1" fmla="val 276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8906553" y="3919028"/>
            <a:ext cx="3191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cap="small" dirty="0" smtClean="0">
                <a:latin typeface="Book Antiqua" panose="02040602050305030304" pitchFamily="18" charset="0"/>
              </a:rPr>
              <a:t>Prijavljuju SVAKOM jamcu u punom iznosu kredita kojeg je primio Agrokor</a:t>
            </a:r>
            <a:endParaRPr lang="hr-HR" sz="1200" b="1" cap="small" dirty="0">
              <a:latin typeface="Book Antiqua" panose="02040602050305030304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9431951" y="4640174"/>
            <a:ext cx="2445724" cy="146535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latin typeface="Book Antiqua" panose="02040602050305030304" pitchFamily="18" charset="0"/>
              </a:rPr>
              <a:t>Povjerenik / Jamci OBVEZALI se da neće osporavati VALJANOST / VISINU danih JAMSTAVA</a:t>
            </a:r>
            <a:endParaRPr lang="hr-HR" sz="1600" b="1" dirty="0">
              <a:latin typeface="Book Antiqua" panose="02040602050305030304" pitchFamily="18" charset="0"/>
            </a:endParaRPr>
          </a:p>
        </p:txBody>
      </p:sp>
      <p:sp>
        <p:nvSpPr>
          <p:cNvPr id="87" name="Left-Right Arrow 86"/>
          <p:cNvSpPr/>
          <p:nvPr/>
        </p:nvSpPr>
        <p:spPr>
          <a:xfrm>
            <a:off x="9088723" y="5277154"/>
            <a:ext cx="286078" cy="171146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3" name="TextBox 62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  <a:endParaRPr lang="hr-HR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Udruga dioničara KA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 smtClean="0"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latin typeface="Book Antiqua" panose="0204060205030503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10435" y="46656"/>
            <a:ext cx="10171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>
                <a:solidFill>
                  <a:schemeClr val="bg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Predloženi plan nezakonit je jer se temelji na prijenosu cjelokupne imovine jamaca na zrcalna društva na osnovi ništavih/ograničenih jamstava</a:t>
            </a:r>
            <a:endParaRPr lang="hr-HR" sz="12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316580" y="39397"/>
            <a:ext cx="81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90CEF26-AC26-4E9F-975B-CA99A5BDDF10}" type="slidenum">
              <a:rPr lang="hr-HR" sz="1400" b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8</a:t>
            </a:fld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/41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158242" y="5589240"/>
            <a:ext cx="1972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latin typeface="Book Antiqua" panose="02040602050305030304" pitchFamily="18" charset="0"/>
              </a:rPr>
              <a:t>Vlasnici     </a:t>
            </a:r>
            <a:r>
              <a:rPr lang="hr-HR" sz="1400" b="1" dirty="0" smtClean="0">
                <a:latin typeface="Book Antiqua" panose="02040602050305030304" pitchFamily="18" charset="0"/>
                <a:cs typeface="Calibri" panose="020F0502020204030204" pitchFamily="34" charset="0"/>
              </a:rPr>
              <a:t>≈ 25%</a:t>
            </a:r>
          </a:p>
          <a:p>
            <a:r>
              <a:rPr lang="hr-HR" sz="1400" b="1" dirty="0" smtClean="0">
                <a:latin typeface="Book Antiqua" panose="02040602050305030304" pitchFamily="18" charset="0"/>
                <a:cs typeface="Calibri" panose="020F0502020204030204" pitchFamily="34" charset="0"/>
              </a:rPr>
              <a:t>Manjinski dioničari</a:t>
            </a:r>
            <a:r>
              <a:rPr lang="hr-HR" sz="1400" b="1" dirty="0" smtClean="0">
                <a:latin typeface="Book Antiqua" panose="02040602050305030304" pitchFamily="18" charset="0"/>
              </a:rPr>
              <a:t> </a:t>
            </a:r>
            <a:endParaRPr lang="hr-HR" sz="1400" b="1" dirty="0">
              <a:latin typeface="Book Antiqua" panose="02040602050305030304" pitchFamily="18" charset="0"/>
            </a:endParaRPr>
          </a:p>
        </p:txBody>
      </p:sp>
      <p:sp>
        <p:nvSpPr>
          <p:cNvPr id="70" name="Striped Right Arrow 69"/>
          <p:cNvSpPr/>
          <p:nvPr/>
        </p:nvSpPr>
        <p:spPr>
          <a:xfrm rot="16200000">
            <a:off x="5828037" y="5353746"/>
            <a:ext cx="388767" cy="191344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10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3955"/>
            <a:ext cx="10467975" cy="34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34" y="-1430"/>
            <a:ext cx="10487025" cy="400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27815" y="6550439"/>
            <a:ext cx="148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Plan nagodbe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80" y="6521431"/>
            <a:ext cx="204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rgbClr val="424E5B">
                    <a:lumMod val="50000"/>
                  </a:srgbClr>
                </a:solidFill>
                <a:latin typeface="Century Gothic" panose="020B0502020202020204" pitchFamily="34" charset="0"/>
              </a:rPr>
              <a:t>Udruga dioničara KA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74506" y="6571043"/>
            <a:ext cx="53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i="1" dirty="0">
                <a:solidFill>
                  <a:prstClr val="black"/>
                </a:solidFill>
                <a:latin typeface="Book Antiqua" panose="02040602050305030304" pitchFamily="18" charset="0"/>
              </a:rPr>
              <a:t>----- Zagreb, siječanj 2018.----</a:t>
            </a:r>
            <a:endParaRPr lang="hr-HR" sz="1200" i="1" cap="small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5441" y="2888940"/>
            <a:ext cx="10036114" cy="50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Implikacije predloženog plana izvanredne uprave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16580" y="39397"/>
            <a:ext cx="81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90CEF26-AC26-4E9F-975B-CA99A5BDDF10}" type="slidenum">
              <a:rPr lang="hr-HR" sz="1400" b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9</a:t>
            </a:fld>
            <a:r>
              <a:rPr lang="hr-HR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/36</a:t>
            </a:r>
            <a:endParaRPr lang="hr-HR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76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1416</TotalTime>
  <Words>3804</Words>
  <Application>Microsoft Office PowerPoint</Application>
  <PresentationFormat>Custom</PresentationFormat>
  <Paragraphs>656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nagodbe - Agrokor</dc:title>
  <dc:creator>Udruga manjinskih dioničara</dc:creator>
  <cp:lastModifiedBy>Ivan Krivičić</cp:lastModifiedBy>
  <cp:revision>183</cp:revision>
  <cp:lastPrinted>2018-01-23T10:44:34Z</cp:lastPrinted>
  <dcterms:created xsi:type="dcterms:W3CDTF">2018-01-12T02:15:11Z</dcterms:created>
  <dcterms:modified xsi:type="dcterms:W3CDTF">2018-02-08T19:06:09Z</dcterms:modified>
</cp:coreProperties>
</file>