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314" r:id="rId4"/>
    <p:sldId id="315" r:id="rId5"/>
    <p:sldId id="316" r:id="rId6"/>
    <p:sldId id="321" r:id="rId7"/>
    <p:sldId id="319" r:id="rId8"/>
    <p:sldId id="322" r:id="rId9"/>
    <p:sldId id="323" r:id="rId10"/>
  </p:sldIdLst>
  <p:sldSz cx="9144000" cy="5143500" type="screen16x9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 Debanić" initials="ID" lastIdx="1" clrIdx="0">
    <p:extLst>
      <p:ext uri="{19B8F6BF-5375-455C-9EA6-DF929625EA0E}">
        <p15:presenceInfo xmlns:p15="http://schemas.microsoft.com/office/powerpoint/2012/main" userId="S-1-5-21-2002804613-928081854-355810188-43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333" autoAdjust="0"/>
  </p:normalViewPr>
  <p:slideViewPr>
    <p:cSldViewPr snapToGrid="0" snapToObjects="1">
      <p:cViewPr varScale="1">
        <p:scale>
          <a:sx n="137" d="100"/>
          <a:sy n="137" d="100"/>
        </p:scale>
        <p:origin x="7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4485"/>
            <a:ext cx="7772400" cy="10801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880360"/>
            <a:ext cx="6400800" cy="1285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6888812" y="325480"/>
            <a:ext cx="1632585" cy="208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622300" y="1219200"/>
            <a:ext cx="7900035" cy="3032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888812" y="325480"/>
            <a:ext cx="1632585" cy="208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622300" y="1219200"/>
            <a:ext cx="7900035" cy="3032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6888812" y="325480"/>
            <a:ext cx="1632585" cy="208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183005"/>
            <a:ext cx="3977641" cy="33947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888812" y="325480"/>
            <a:ext cx="1632585" cy="208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9827" y="4783454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utterstock_199707815.jpg" descr="shutterstock_199707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object 4"/>
          <p:cNvSpPr txBox="1"/>
          <p:nvPr/>
        </p:nvSpPr>
        <p:spPr>
          <a:xfrm>
            <a:off x="610416" y="1156148"/>
            <a:ext cx="4038366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  <a:defRPr sz="1000" spc="4">
                <a:solidFill>
                  <a:srgbClr val="636466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rPr sz="1100" dirty="0"/>
              <a:t>Hrvatska </a:t>
            </a:r>
            <a:r>
              <a:rPr sz="1100" spc="0" dirty="0" err="1"/>
              <a:t>agencija</a:t>
            </a:r>
            <a:r>
              <a:rPr sz="1100" spc="0" dirty="0"/>
              <a:t> </a:t>
            </a:r>
            <a:r>
              <a:rPr sz="1100" spc="9" dirty="0"/>
              <a:t>za </a:t>
            </a:r>
            <a:r>
              <a:rPr sz="1100" dirty="0" err="1"/>
              <a:t>malo</a:t>
            </a:r>
            <a:r>
              <a:rPr sz="1100" dirty="0"/>
              <a:t> </a:t>
            </a:r>
            <a:r>
              <a:rPr sz="1100" spc="0" dirty="0" err="1"/>
              <a:t>gospodarstvo</a:t>
            </a:r>
            <a:r>
              <a:rPr sz="1100" spc="0" dirty="0"/>
              <a:t>, </a:t>
            </a:r>
            <a:r>
              <a:rPr sz="1100" spc="0" dirty="0" err="1"/>
              <a:t>inovacije</a:t>
            </a:r>
            <a:r>
              <a:rPr sz="1100" spc="0" dirty="0"/>
              <a:t> </a:t>
            </a:r>
            <a:r>
              <a:rPr sz="1100" dirty="0" err="1"/>
              <a:t>i</a:t>
            </a:r>
            <a:r>
              <a:rPr sz="1100" dirty="0"/>
              <a:t> </a:t>
            </a:r>
            <a:r>
              <a:rPr sz="1100" spc="0" dirty="0" err="1"/>
              <a:t>investicije</a:t>
            </a:r>
            <a:r>
              <a:rPr sz="1100" spc="0" dirty="0"/>
              <a:t>  Croatian Agency for </a:t>
            </a:r>
            <a:r>
              <a:rPr sz="1100" dirty="0"/>
              <a:t>SMEs, </a:t>
            </a:r>
            <a:r>
              <a:rPr sz="1100" spc="0" dirty="0"/>
              <a:t>Innovations </a:t>
            </a:r>
            <a:r>
              <a:rPr sz="1100" dirty="0"/>
              <a:t>and</a:t>
            </a:r>
            <a:r>
              <a:rPr sz="1100" spc="-70" dirty="0"/>
              <a:t> </a:t>
            </a:r>
            <a:r>
              <a:rPr sz="1100" spc="0" dirty="0"/>
              <a:t>Investments</a:t>
            </a:r>
          </a:p>
        </p:txBody>
      </p:sp>
      <p:sp>
        <p:nvSpPr>
          <p:cNvPr id="73" name="object 21"/>
          <p:cNvSpPr txBox="1">
            <a:spLocks noGrp="1"/>
          </p:cNvSpPr>
          <p:nvPr>
            <p:ph type="title"/>
          </p:nvPr>
        </p:nvSpPr>
        <p:spPr>
          <a:xfrm>
            <a:off x="573124" y="1841527"/>
            <a:ext cx="5122681" cy="202374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spcBef>
                <a:spcPts val="3300"/>
              </a:spcBef>
              <a:defRPr sz="5200" spc="-200"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3600" dirty="0"/>
              <a:t>HAMAG-BICRO </a:t>
            </a:r>
            <a:r>
              <a:rPr lang="hr-HR" sz="3600" dirty="0"/>
              <a:t/>
            </a:r>
            <a:br>
              <a:rPr lang="hr-HR" sz="3600" dirty="0"/>
            </a:br>
            <a:r>
              <a:rPr lang="hr-HR" sz="3600" spc="-100" dirty="0"/>
              <a:t>mjere za suzbijanje efekata uzrokovanih </a:t>
            </a:r>
            <a:r>
              <a:rPr lang="hr-HR" sz="3600" spc="-100" dirty="0" err="1" smtClean="0"/>
              <a:t>koronavirusom</a:t>
            </a:r>
            <a:endParaRPr spc="-100" dirty="0"/>
          </a:p>
        </p:txBody>
      </p:sp>
      <p:sp>
        <p:nvSpPr>
          <p:cNvPr id="74" name="object 22"/>
          <p:cNvSpPr/>
          <p:nvPr/>
        </p:nvSpPr>
        <p:spPr>
          <a:xfrm>
            <a:off x="6662071" y="755835"/>
            <a:ext cx="860349" cy="7072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" name="object 23"/>
          <p:cNvSpPr/>
          <p:nvPr/>
        </p:nvSpPr>
        <p:spPr>
          <a:xfrm>
            <a:off x="6437291" y="357689"/>
            <a:ext cx="728728" cy="80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987" y="0"/>
                </a:moveTo>
                <a:lnTo>
                  <a:pt x="0" y="11051"/>
                </a:lnTo>
                <a:lnTo>
                  <a:pt x="6673" y="21600"/>
                </a:lnTo>
                <a:lnTo>
                  <a:pt x="21600" y="10770"/>
                </a:lnTo>
                <a:lnTo>
                  <a:pt x="14987" y="0"/>
                </a:lnTo>
                <a:close/>
              </a:path>
            </a:pathLst>
          </a:cu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object 24"/>
          <p:cNvSpPr/>
          <p:nvPr/>
        </p:nvSpPr>
        <p:spPr>
          <a:xfrm>
            <a:off x="6942907" y="357677"/>
            <a:ext cx="579514" cy="70403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" name="object 25"/>
          <p:cNvSpPr/>
          <p:nvPr/>
        </p:nvSpPr>
        <p:spPr>
          <a:xfrm>
            <a:off x="-1" y="4451350"/>
            <a:ext cx="5233672" cy="482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78" name="object 26"/>
          <p:cNvSpPr txBox="1"/>
          <p:nvPr/>
        </p:nvSpPr>
        <p:spPr>
          <a:xfrm>
            <a:off x="622300" y="4166932"/>
            <a:ext cx="1096645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500" spc="90">
                <a:solidFill>
                  <a:srgbClr val="58595B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rPr lang="en-US" spc="-204" dirty="0"/>
              <a:t>O ž u j a k  2 0 2 0 .</a:t>
            </a:r>
            <a:endParaRPr spc="95" dirty="0"/>
          </a:p>
        </p:txBody>
      </p:sp>
      <p:sp>
        <p:nvSpPr>
          <p:cNvPr id="81" name="object 29"/>
          <p:cNvSpPr/>
          <p:nvPr/>
        </p:nvSpPr>
        <p:spPr>
          <a:xfrm>
            <a:off x="2154577" y="4603750"/>
            <a:ext cx="1" cy="19685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40" y="422184"/>
            <a:ext cx="3522183" cy="7370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269389" y="4497432"/>
            <a:ext cx="19265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investcroatia.hr</a:t>
            </a:r>
            <a:endParaRPr kumimoji="0" lang="hr-HR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125" y="4497432"/>
            <a:ext cx="156436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hamagbicro.hr</a:t>
            </a:r>
            <a:endParaRPr kumimoji="0" lang="hr-HR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tr3.jpg" descr="st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" y="24021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object 3"/>
          <p:cNvSpPr txBox="1">
            <a:spLocks noGrp="1"/>
          </p:cNvSpPr>
          <p:nvPr>
            <p:ph type="title"/>
          </p:nvPr>
        </p:nvSpPr>
        <p:spPr>
          <a:xfrm>
            <a:off x="399709" y="861308"/>
            <a:ext cx="3326131" cy="3759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573" defTabSz="905255">
              <a:defRPr sz="2277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lvl1pPr>
          </a:lstStyle>
          <a:p>
            <a:pPr indent="0"/>
            <a:r>
              <a:rPr lang="en-US" dirty="0" err="1" smtClean="0">
                <a:latin typeface="Arial Black" panose="020B0A04020102020204" pitchFamily="34" charset="0"/>
              </a:rPr>
              <a:t>Ciljevi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  <p:sp>
        <p:nvSpPr>
          <p:cNvPr id="104" name="object 20"/>
          <p:cNvSpPr txBox="1"/>
          <p:nvPr/>
        </p:nvSpPr>
        <p:spPr>
          <a:xfrm>
            <a:off x="7139968" y="325480"/>
            <a:ext cx="137795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20">
                <a:solidFill>
                  <a:srgbClr val="6D6E71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rPr lang="en-US" sz="1400" b="1" dirty="0"/>
              <a:t>HAMAG-BICRO</a:t>
            </a:r>
            <a:endParaRPr sz="1400" b="1" dirty="0"/>
          </a:p>
        </p:txBody>
      </p:sp>
      <p:sp>
        <p:nvSpPr>
          <p:cNvPr id="105" name="object 21"/>
          <p:cNvSpPr/>
          <p:nvPr/>
        </p:nvSpPr>
        <p:spPr>
          <a:xfrm>
            <a:off x="965200" y="441788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8E781C-516F-4265-963B-FBF56443C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400" y="540924"/>
            <a:ext cx="4291518" cy="3479897"/>
          </a:xfrm>
          <a:prstGeom prst="rect">
            <a:avLst/>
          </a:prstGeom>
        </p:spPr>
      </p:pic>
      <p:sp>
        <p:nvSpPr>
          <p:cNvPr id="103" name="object 7"/>
          <p:cNvSpPr txBox="1"/>
          <p:nvPr/>
        </p:nvSpPr>
        <p:spPr>
          <a:xfrm>
            <a:off x="731872" y="1377563"/>
            <a:ext cx="5124476" cy="413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dirty="0" err="1"/>
              <a:t>očuvanje</a:t>
            </a:r>
            <a:r>
              <a:rPr lang="en-US" dirty="0"/>
              <a:t> </a:t>
            </a:r>
            <a:r>
              <a:rPr lang="en-US" dirty="0" err="1"/>
              <a:t>likvidnosti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, </a:t>
            </a:r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srednjih</a:t>
            </a:r>
            <a:r>
              <a:rPr lang="en-US" dirty="0"/>
              <a:t> </a:t>
            </a:r>
            <a:r>
              <a:rPr lang="en-US" dirty="0" err="1"/>
              <a:t>poduzetnika</a:t>
            </a:r>
            <a:r>
              <a:rPr lang="en-US" dirty="0"/>
              <a:t> </a:t>
            </a:r>
            <a:r>
              <a:rPr lang="en-US" dirty="0" err="1"/>
              <a:t>osiguravajući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kontinuitet</a:t>
            </a:r>
            <a:r>
              <a:rPr lang="en-US" dirty="0"/>
              <a:t> </a:t>
            </a:r>
            <a:r>
              <a:rPr lang="en-US" dirty="0" err="1"/>
              <a:t>poslovanja</a:t>
            </a:r>
            <a:endParaRPr lang="en-US" dirty="0"/>
          </a:p>
          <a:p>
            <a:pPr marR="870585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en-US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dirty="0"/>
              <a:t> </a:t>
            </a:r>
            <a:r>
              <a:rPr lang="en-US" dirty="0" err="1"/>
              <a:t>osiguravanje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likvidnosti</a:t>
            </a:r>
            <a:endParaRPr lang="en-US" dirty="0"/>
          </a:p>
          <a:p>
            <a:pPr marR="870585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en-US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dirty="0" err="1"/>
              <a:t>očuvanje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mjesta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nastavka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endParaRPr lang="en-US" dirty="0"/>
          </a:p>
          <a:p>
            <a:pPr marR="870585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sz="1600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spc="-25" dirty="0"/>
          </a:p>
          <a:p>
            <a:pPr marR="870585" indent="267970">
              <a:lnSpc>
                <a:spcPct val="104200"/>
              </a:lnSpc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spc="-25" dirty="0"/>
          </a:p>
          <a:p>
            <a:pPr marR="5080" indent="12700">
              <a:defRPr sz="2300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dirty="0"/>
              <a:t> </a:t>
            </a:r>
            <a:r>
              <a:rPr lang="hr-HR" sz="2000" spc="-25" dirty="0">
                <a:solidFill>
                  <a:srgbClr val="77787B"/>
                </a:solidFill>
                <a:latin typeface="VladaRH Sans"/>
              </a:rPr>
              <a:t> </a:t>
            </a:r>
            <a:endParaRPr sz="2000" spc="-25" dirty="0">
              <a:solidFill>
                <a:srgbClr val="77787B"/>
              </a:solidFill>
              <a:latin typeface="VladaRH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tr3.jpg" descr="st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" y="24021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object 7"/>
          <p:cNvSpPr txBox="1"/>
          <p:nvPr/>
        </p:nvSpPr>
        <p:spPr>
          <a:xfrm>
            <a:off x="399709" y="1710381"/>
            <a:ext cx="8118210" cy="3874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dirty="0"/>
              <a:t>do 31.12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en-US" dirty="0" smtClean="0"/>
              <a:t>2020</a:t>
            </a:r>
            <a:r>
              <a:rPr lang="en-US" dirty="0"/>
              <a:t>. </a:t>
            </a:r>
            <a:r>
              <a:rPr lang="en-US" dirty="0" err="1" smtClean="0"/>
              <a:t>neće</a:t>
            </a:r>
            <a:r>
              <a:rPr lang="en-US" dirty="0" smtClean="0"/>
              <a:t> </a:t>
            </a:r>
            <a:r>
              <a:rPr lang="en-US" dirty="0" err="1"/>
              <a:t>dospijevati</a:t>
            </a:r>
            <a:r>
              <a:rPr lang="en-US" dirty="0"/>
              <a:t> </a:t>
            </a:r>
            <a:r>
              <a:rPr lang="en-US" dirty="0" err="1"/>
              <a:t>kamata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hr-HR" dirty="0"/>
              <a:t>ti</a:t>
            </a:r>
            <a:r>
              <a:rPr lang="en-US" dirty="0"/>
              <a:t> </a:t>
            </a:r>
            <a:r>
              <a:rPr lang="en-US" dirty="0" err="1"/>
              <a:t>glavnica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se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obračunavati</a:t>
            </a:r>
            <a:r>
              <a:rPr lang="en-US" dirty="0"/>
              <a:t> </a:t>
            </a:r>
            <a:r>
              <a:rPr lang="en-US" dirty="0" err="1"/>
              <a:t>zatezna</a:t>
            </a:r>
            <a:r>
              <a:rPr lang="en-US" dirty="0"/>
              <a:t> </a:t>
            </a:r>
            <a:r>
              <a:rPr lang="en-US" dirty="0" err="1"/>
              <a:t>kamata</a:t>
            </a:r>
            <a:endParaRPr lang="en-US" dirty="0"/>
          </a:p>
          <a:p>
            <a:pPr marR="870585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en-US" dirty="0"/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nedospjelu</a:t>
            </a:r>
            <a:r>
              <a:rPr lang="en-US" dirty="0"/>
              <a:t> </a:t>
            </a:r>
            <a:r>
              <a:rPr lang="en-US" dirty="0" err="1"/>
              <a:t>glavnicu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obračunavati</a:t>
            </a:r>
            <a:r>
              <a:rPr lang="en-US" dirty="0"/>
              <a:t> </a:t>
            </a:r>
            <a:r>
              <a:rPr lang="en-US" dirty="0" err="1"/>
              <a:t>redovna</a:t>
            </a:r>
            <a:r>
              <a:rPr lang="en-US" dirty="0"/>
              <a:t> </a:t>
            </a:r>
            <a:r>
              <a:rPr lang="en-US" dirty="0" err="1"/>
              <a:t>kamata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ista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ponovne</a:t>
            </a:r>
            <a:r>
              <a:rPr lang="en-US" dirty="0"/>
              <a:t> </a:t>
            </a:r>
            <a:r>
              <a:rPr lang="en-US" dirty="0" err="1"/>
              <a:t>otplate</a:t>
            </a:r>
            <a:r>
              <a:rPr lang="en-US" dirty="0"/>
              <a:t> </a:t>
            </a:r>
            <a:r>
              <a:rPr lang="en-US" dirty="0" err="1"/>
              <a:t>raspodijeliti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ostatak</a:t>
            </a:r>
            <a:r>
              <a:rPr lang="en-US" dirty="0"/>
              <a:t> </a:t>
            </a:r>
            <a:r>
              <a:rPr lang="en-US" dirty="0" err="1"/>
              <a:t>otplatnog</a:t>
            </a:r>
            <a:r>
              <a:rPr lang="en-US" dirty="0"/>
              <a:t> </a:t>
            </a:r>
            <a:r>
              <a:rPr lang="en-US" dirty="0" err="1"/>
              <a:t>perioda</a:t>
            </a:r>
            <a:endParaRPr lang="en-US" dirty="0"/>
          </a:p>
          <a:p>
            <a:pPr marR="870585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en-US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b="1" dirty="0" err="1"/>
              <a:t>početak</a:t>
            </a:r>
            <a:r>
              <a:rPr lang="en-US" b="1" dirty="0"/>
              <a:t> </a:t>
            </a:r>
            <a:r>
              <a:rPr lang="en-US" b="1" dirty="0" err="1"/>
              <a:t>provedbe</a:t>
            </a:r>
            <a:r>
              <a:rPr lang="en-US" b="1" dirty="0"/>
              <a:t>: </a:t>
            </a:r>
            <a:r>
              <a:rPr lang="en-US" dirty="0"/>
              <a:t>13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hr-HR" sz="2000" spc="-30" dirty="0"/>
              <a:t>ožujka</a:t>
            </a:r>
            <a:r>
              <a:rPr lang="hr-HR" dirty="0" smtClean="0"/>
              <a:t> </a:t>
            </a:r>
            <a:r>
              <a:rPr lang="en-US" dirty="0" smtClean="0"/>
              <a:t>2020</a:t>
            </a:r>
            <a:r>
              <a:rPr lang="en-US" dirty="0"/>
              <a:t>.</a:t>
            </a:r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spc="-25" dirty="0"/>
          </a:p>
          <a:p>
            <a:pPr marR="870585" indent="267970">
              <a:lnSpc>
                <a:spcPct val="104200"/>
              </a:lnSpc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spc="-25" dirty="0"/>
          </a:p>
          <a:p>
            <a:pPr marR="5080" indent="12700">
              <a:defRPr sz="2300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dirty="0"/>
              <a:t> </a:t>
            </a:r>
            <a:r>
              <a:rPr lang="hr-HR" sz="2000" spc="-25" dirty="0">
                <a:solidFill>
                  <a:srgbClr val="77787B"/>
                </a:solidFill>
                <a:latin typeface="VladaRH Sans"/>
              </a:rPr>
              <a:t> </a:t>
            </a:r>
            <a:endParaRPr sz="2000" spc="-25" dirty="0">
              <a:solidFill>
                <a:srgbClr val="77787B"/>
              </a:solidFill>
              <a:latin typeface="VladaRH Sans"/>
            </a:endParaRPr>
          </a:p>
        </p:txBody>
      </p:sp>
      <p:sp>
        <p:nvSpPr>
          <p:cNvPr id="99" name="object 3"/>
          <p:cNvSpPr txBox="1">
            <a:spLocks noGrp="1"/>
          </p:cNvSpPr>
          <p:nvPr>
            <p:ph type="title"/>
          </p:nvPr>
        </p:nvSpPr>
        <p:spPr>
          <a:xfrm>
            <a:off x="399709" y="861308"/>
            <a:ext cx="8053091" cy="7514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573" defTabSz="905255">
              <a:defRPr sz="2277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lvl1pPr>
          </a:lstStyle>
          <a:p>
            <a:pPr indent="0"/>
            <a:r>
              <a:rPr lang="en-US" dirty="0">
                <a:latin typeface="Arial Black" panose="020B0A04020102020204" pitchFamily="34" charset="0"/>
              </a:rPr>
              <a:t>1. </a:t>
            </a:r>
            <a:r>
              <a:rPr lang="en-US" dirty="0" err="1">
                <a:latin typeface="Arial Black" panose="020B0A04020102020204" pitchFamily="34" charset="0"/>
              </a:rPr>
              <a:t>mjera</a:t>
            </a:r>
            <a:r>
              <a:rPr lang="en-US" dirty="0">
                <a:latin typeface="Arial Black" panose="020B0A04020102020204" pitchFamily="34" charset="0"/>
              </a:rPr>
              <a:t>: </a:t>
            </a:r>
            <a:r>
              <a:rPr lang="en-US" dirty="0" err="1"/>
              <a:t>Moratorij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rate ESIF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zajmova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zajmova</a:t>
            </a:r>
            <a:r>
              <a:rPr lang="en-US" dirty="0"/>
              <a:t> za </a:t>
            </a:r>
            <a:r>
              <a:rPr lang="en-US" dirty="0" err="1"/>
              <a:t>ruralni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do 31.12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en-US" dirty="0" smtClean="0"/>
              <a:t>2020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  <p:sp>
        <p:nvSpPr>
          <p:cNvPr id="104" name="object 20"/>
          <p:cNvSpPr txBox="1"/>
          <p:nvPr/>
        </p:nvSpPr>
        <p:spPr>
          <a:xfrm>
            <a:off x="7139968" y="325480"/>
            <a:ext cx="137795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20">
                <a:solidFill>
                  <a:srgbClr val="6D6E71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rPr lang="en-US" sz="1400" b="1" dirty="0"/>
              <a:t>HAMAG-BICRO</a:t>
            </a:r>
          </a:p>
        </p:txBody>
      </p:sp>
      <p:sp>
        <p:nvSpPr>
          <p:cNvPr id="105" name="object 21"/>
          <p:cNvSpPr/>
          <p:nvPr/>
        </p:nvSpPr>
        <p:spPr>
          <a:xfrm>
            <a:off x="965200" y="441788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76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tr3.jpg" descr="st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" y="24021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object 7"/>
          <p:cNvSpPr txBox="1"/>
          <p:nvPr/>
        </p:nvSpPr>
        <p:spPr>
          <a:xfrm>
            <a:off x="399709" y="2096525"/>
            <a:ext cx="8118210" cy="2341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dirty="0" err="1"/>
              <a:t>uobičajna</a:t>
            </a:r>
            <a:r>
              <a:rPr lang="en-US" sz="1600" dirty="0"/>
              <a:t> </a:t>
            </a:r>
            <a:r>
              <a:rPr lang="en-US" sz="1600" dirty="0" err="1"/>
              <a:t>procedura</a:t>
            </a:r>
            <a:r>
              <a:rPr lang="en-US" sz="1600" dirty="0"/>
              <a:t> – </a:t>
            </a:r>
            <a:r>
              <a:rPr lang="en-US" sz="1600" dirty="0" err="1"/>
              <a:t>financijska</a:t>
            </a:r>
            <a:r>
              <a:rPr lang="en-US" sz="1600" dirty="0"/>
              <a:t> </a:t>
            </a:r>
            <a:r>
              <a:rPr lang="en-US" sz="1600" dirty="0" err="1"/>
              <a:t>institucija</a:t>
            </a:r>
            <a:r>
              <a:rPr lang="en-US" sz="1600" dirty="0"/>
              <a:t> </a:t>
            </a:r>
            <a:r>
              <a:rPr lang="en-US" sz="1600" dirty="0" err="1"/>
              <a:t>kod</a:t>
            </a:r>
            <a:r>
              <a:rPr lang="en-US" sz="1600" dirty="0"/>
              <a:t> </a:t>
            </a:r>
            <a:r>
              <a:rPr lang="en-US" sz="1600" dirty="0" err="1"/>
              <a:t>izmjena</a:t>
            </a:r>
            <a:r>
              <a:rPr lang="en-US" sz="1600" dirty="0"/>
              <a:t> </a:t>
            </a:r>
            <a:r>
              <a:rPr lang="en-US" sz="1600" dirty="0" err="1"/>
              <a:t>kreditnih</a:t>
            </a:r>
            <a:r>
              <a:rPr lang="en-US" sz="1600" dirty="0"/>
              <a:t> </a:t>
            </a:r>
            <a:r>
              <a:rPr lang="en-US" sz="1600" dirty="0" err="1"/>
              <a:t>uvjeta</a:t>
            </a:r>
            <a:r>
              <a:rPr lang="en-US" sz="1600" dirty="0"/>
              <a:t> </a:t>
            </a:r>
            <a:r>
              <a:rPr lang="en-US" sz="1600" dirty="0" err="1"/>
              <a:t>zatraži</a:t>
            </a:r>
            <a:r>
              <a:rPr lang="en-US" sz="1600" dirty="0"/>
              <a:t> </a:t>
            </a:r>
            <a:r>
              <a:rPr lang="en-US" sz="1600" dirty="0" err="1"/>
              <a:t>suglasnost</a:t>
            </a:r>
            <a:r>
              <a:rPr lang="en-US" sz="1600" dirty="0"/>
              <a:t> HAMAG-BICRO-a</a:t>
            </a:r>
          </a:p>
          <a:p>
            <a:pPr marR="870585"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en-US" sz="600" dirty="0"/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dirty="0" err="1"/>
              <a:t>zbog</a:t>
            </a:r>
            <a:r>
              <a:rPr lang="en-US" sz="1600" dirty="0"/>
              <a:t> </a:t>
            </a:r>
            <a:r>
              <a:rPr lang="en-US" sz="1600" dirty="0" err="1"/>
              <a:t>iznimno</a:t>
            </a:r>
            <a:r>
              <a:rPr lang="en-US" sz="1600" dirty="0"/>
              <a:t> </a:t>
            </a:r>
            <a:r>
              <a:rPr lang="en-US" sz="1600" dirty="0" err="1"/>
              <a:t>velikog</a:t>
            </a:r>
            <a:r>
              <a:rPr lang="en-US" sz="1600" dirty="0"/>
              <a:t> </a:t>
            </a:r>
            <a:r>
              <a:rPr lang="en-US" sz="1600" dirty="0" err="1"/>
              <a:t>broja</a:t>
            </a:r>
            <a:r>
              <a:rPr lang="en-US" sz="1600" dirty="0"/>
              <a:t> </a:t>
            </a:r>
            <a:r>
              <a:rPr lang="en-US" sz="1600" dirty="0" err="1"/>
              <a:t>poslovnih</a:t>
            </a:r>
            <a:r>
              <a:rPr lang="en-US" sz="1600" dirty="0"/>
              <a:t> </a:t>
            </a:r>
            <a:r>
              <a:rPr lang="en-US" sz="1600" dirty="0" err="1"/>
              <a:t>subjekata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koronavirus</a:t>
            </a:r>
            <a:r>
              <a:rPr lang="en-US" sz="1600" dirty="0"/>
              <a:t> </a:t>
            </a:r>
            <a:r>
              <a:rPr lang="en-US" sz="1600" dirty="0" err="1"/>
              <a:t>ima</a:t>
            </a:r>
            <a:r>
              <a:rPr lang="en-US" sz="1600" dirty="0"/>
              <a:t> </a:t>
            </a:r>
            <a:r>
              <a:rPr lang="en-US" sz="1600" dirty="0" err="1"/>
              <a:t>efekt</a:t>
            </a:r>
            <a:r>
              <a:rPr lang="en-US" sz="1600" dirty="0"/>
              <a:t> </a:t>
            </a:r>
            <a:r>
              <a:rPr lang="en-US" sz="1600" dirty="0" err="1"/>
              <a:t>izdana</a:t>
            </a:r>
            <a:r>
              <a:rPr lang="en-US" sz="1600" dirty="0"/>
              <a:t> je </a:t>
            </a:r>
            <a:r>
              <a:rPr lang="en-US" sz="1600" dirty="0" err="1"/>
              <a:t>Suglasnost</a:t>
            </a:r>
            <a:r>
              <a:rPr lang="en-US" sz="1600" dirty="0"/>
              <a:t> </a:t>
            </a:r>
            <a:r>
              <a:rPr lang="en-US" sz="1600" dirty="0" err="1"/>
              <a:t>financijskim</a:t>
            </a:r>
            <a:r>
              <a:rPr lang="en-US" sz="1600" dirty="0"/>
              <a:t> </a:t>
            </a:r>
            <a:r>
              <a:rPr lang="en-US" sz="1600" dirty="0" err="1"/>
              <a:t>institucijama</a:t>
            </a:r>
            <a:r>
              <a:rPr lang="en-US" sz="1600" dirty="0"/>
              <a:t> za </a:t>
            </a:r>
            <a:r>
              <a:rPr lang="en-US" sz="1600" dirty="0" err="1"/>
              <a:t>mijenjanje</a:t>
            </a:r>
            <a:r>
              <a:rPr lang="en-US" sz="1600" dirty="0"/>
              <a:t> </a:t>
            </a:r>
            <a:r>
              <a:rPr lang="en-US" sz="1600" dirty="0" err="1"/>
              <a:t>uvjeta</a:t>
            </a:r>
            <a:r>
              <a:rPr lang="en-US" sz="1600" dirty="0"/>
              <a:t> </a:t>
            </a:r>
            <a:r>
              <a:rPr lang="en-US" sz="1600" dirty="0" err="1"/>
              <a:t>samostalno</a:t>
            </a:r>
            <a:r>
              <a:rPr lang="en-US" sz="1600" dirty="0"/>
              <a:t>, </a:t>
            </a:r>
            <a:r>
              <a:rPr lang="en-US" sz="1600" dirty="0" err="1"/>
              <a:t>sukladno</a:t>
            </a:r>
            <a:r>
              <a:rPr lang="en-US" sz="1600" dirty="0"/>
              <a:t> </a:t>
            </a:r>
            <a:r>
              <a:rPr lang="en-US" sz="1600" dirty="0" err="1"/>
              <a:t>internim</a:t>
            </a:r>
            <a:r>
              <a:rPr lang="en-US" sz="1600" dirty="0"/>
              <a:t> </a:t>
            </a:r>
            <a:r>
              <a:rPr lang="en-US" sz="1600" dirty="0" err="1"/>
              <a:t>aktima</a:t>
            </a:r>
            <a:r>
              <a:rPr lang="en-US" sz="1600" dirty="0"/>
              <a:t>, </a:t>
            </a:r>
            <a:r>
              <a:rPr lang="hr-HR" sz="1600" dirty="0"/>
              <a:t>a</a:t>
            </a:r>
            <a:r>
              <a:rPr lang="en-US" sz="1600" dirty="0"/>
              <a:t> </a:t>
            </a:r>
            <a:r>
              <a:rPr lang="en-US" sz="1600" dirty="0" err="1"/>
              <a:t>anekse</a:t>
            </a:r>
            <a:r>
              <a:rPr lang="en-US" sz="1600" dirty="0"/>
              <a:t> </a:t>
            </a:r>
            <a:r>
              <a:rPr lang="en-US" sz="1600" dirty="0" err="1"/>
              <a:t>Ugovora</a:t>
            </a:r>
            <a:r>
              <a:rPr lang="en-US" sz="1600" dirty="0"/>
              <a:t> o </a:t>
            </a:r>
            <a:r>
              <a:rPr lang="en-US" sz="1600" dirty="0" err="1"/>
              <a:t>kreditu</a:t>
            </a:r>
            <a:r>
              <a:rPr lang="en-US" sz="1600" dirty="0"/>
              <a:t>/</a:t>
            </a:r>
            <a:r>
              <a:rPr lang="en-US" sz="1600" dirty="0" err="1"/>
              <a:t>leasingu</a:t>
            </a:r>
            <a:r>
              <a:rPr lang="en-US" sz="1600" dirty="0"/>
              <a:t> </a:t>
            </a:r>
            <a:r>
              <a:rPr lang="en-US" sz="1600" dirty="0" err="1"/>
              <a:t>šalju</a:t>
            </a:r>
            <a:r>
              <a:rPr lang="en-US" sz="1600" dirty="0"/>
              <a:t> HAMAG-BICRO-u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znanje</a:t>
            </a:r>
            <a:endParaRPr lang="en-US" sz="1600" dirty="0"/>
          </a:p>
          <a:p>
            <a:pPr marR="870585"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en-US" sz="600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dirty="0" err="1"/>
              <a:t>ovom</a:t>
            </a:r>
            <a:r>
              <a:rPr lang="en-US" sz="1600" dirty="0"/>
              <a:t> </a:t>
            </a:r>
            <a:r>
              <a:rPr lang="en-US" sz="1600" dirty="0" err="1"/>
              <a:t>mjerom</a:t>
            </a:r>
            <a:r>
              <a:rPr lang="en-US" sz="1600" dirty="0"/>
              <a:t> </a:t>
            </a:r>
            <a:r>
              <a:rPr lang="en-US" sz="1600" dirty="0" err="1"/>
              <a:t>značajno</a:t>
            </a:r>
            <a:r>
              <a:rPr lang="en-US" sz="1600" dirty="0"/>
              <a:t> je </a:t>
            </a:r>
            <a:r>
              <a:rPr lang="en-US" sz="1600" dirty="0" err="1"/>
              <a:t>skraćeno</a:t>
            </a:r>
            <a:r>
              <a:rPr lang="en-US" sz="1600" dirty="0"/>
              <a:t> </a:t>
            </a:r>
            <a:r>
              <a:rPr lang="en-US" sz="1600" dirty="0" err="1"/>
              <a:t>vrijeme</a:t>
            </a:r>
            <a:r>
              <a:rPr lang="en-US" sz="1600" dirty="0"/>
              <a:t> </a:t>
            </a:r>
            <a:r>
              <a:rPr lang="en-US" sz="1600" dirty="0" err="1"/>
              <a:t>obrade</a:t>
            </a:r>
            <a:endParaRPr lang="en-US" sz="1600" dirty="0"/>
          </a:p>
          <a:p>
            <a:pPr marR="870585"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en-US" sz="600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b="1" spc="-30" dirty="0" err="1">
                <a:solidFill>
                  <a:srgbClr val="77787B"/>
                </a:solidFill>
                <a:latin typeface="VladaRH Sans"/>
              </a:rPr>
              <a:t>početak</a:t>
            </a:r>
            <a:r>
              <a:rPr lang="en-US" sz="1600" b="1" spc="-30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b="1" spc="-30" dirty="0" err="1">
                <a:solidFill>
                  <a:srgbClr val="77787B"/>
                </a:solidFill>
                <a:latin typeface="VladaRH Sans"/>
              </a:rPr>
              <a:t>provedbe</a:t>
            </a:r>
            <a:r>
              <a:rPr lang="en-US" sz="1600" b="1" spc="-30" dirty="0">
                <a:solidFill>
                  <a:srgbClr val="77787B"/>
                </a:solidFill>
                <a:latin typeface="VladaRH Sans"/>
              </a:rPr>
              <a:t>: </a:t>
            </a:r>
            <a:r>
              <a:rPr lang="en-US" sz="1600" spc="-30" dirty="0" smtClean="0">
                <a:solidFill>
                  <a:srgbClr val="77787B"/>
                </a:solidFill>
                <a:latin typeface="VladaRH Sans"/>
              </a:rPr>
              <a:t>13.</a:t>
            </a:r>
            <a:r>
              <a:rPr lang="hr-HR" sz="1600" spc="-30" dirty="0" smtClean="0">
                <a:solidFill>
                  <a:srgbClr val="77787B"/>
                </a:solidFill>
                <a:latin typeface="VladaRH Sans"/>
              </a:rPr>
              <a:t> </a:t>
            </a:r>
            <a:r>
              <a:rPr lang="hr-HR" sz="1600" spc="-30" dirty="0"/>
              <a:t>ožujka </a:t>
            </a:r>
            <a:r>
              <a:rPr lang="en-US" sz="1600" spc="-30" dirty="0" smtClean="0">
                <a:solidFill>
                  <a:srgbClr val="77787B"/>
                </a:solidFill>
                <a:latin typeface="VladaRH Sans"/>
              </a:rPr>
              <a:t>2020.</a:t>
            </a:r>
            <a:endParaRPr sz="2000" spc="-25" dirty="0">
              <a:solidFill>
                <a:srgbClr val="77787B"/>
              </a:solidFill>
              <a:latin typeface="VladaRH Sans"/>
            </a:endParaRPr>
          </a:p>
        </p:txBody>
      </p:sp>
      <p:sp>
        <p:nvSpPr>
          <p:cNvPr id="99" name="object 3"/>
          <p:cNvSpPr txBox="1">
            <a:spLocks noGrp="1"/>
          </p:cNvSpPr>
          <p:nvPr>
            <p:ph type="title"/>
          </p:nvPr>
        </p:nvSpPr>
        <p:spPr>
          <a:xfrm>
            <a:off x="399709" y="689500"/>
            <a:ext cx="8118210" cy="7514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573" defTabSz="905255">
              <a:defRPr sz="2277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lvl1pPr>
          </a:lstStyle>
          <a:p>
            <a:pPr indent="0"/>
            <a:r>
              <a:rPr lang="en-US" dirty="0">
                <a:latin typeface="Arial Black" panose="020B0A04020102020204" pitchFamily="34" charset="0"/>
              </a:rPr>
              <a:t>2. </a:t>
            </a:r>
            <a:r>
              <a:rPr lang="en-US" dirty="0" err="1">
                <a:latin typeface="Arial Black" panose="020B0A04020102020204" pitchFamily="34" charset="0"/>
              </a:rPr>
              <a:t>mjera</a:t>
            </a:r>
            <a:r>
              <a:rPr lang="en-US" dirty="0">
                <a:latin typeface="Arial Black" panose="020B0A04020102020204" pitchFamily="34" charset="0"/>
              </a:rPr>
              <a:t>: </a:t>
            </a:r>
            <a:r>
              <a:rPr lang="hr-HR" dirty="0" smtClean="0">
                <a:latin typeface="Arial Black" panose="020B0A04020102020204" pitchFamily="34" charset="0"/>
              </a:rPr>
              <a:t/>
            </a:r>
            <a:br>
              <a:rPr lang="hr-HR" dirty="0" smtClean="0">
                <a:latin typeface="Arial Black" panose="020B0A04020102020204" pitchFamily="34" charset="0"/>
              </a:rPr>
            </a:br>
            <a:r>
              <a:rPr lang="hr-HR" dirty="0" smtClean="0"/>
              <a:t>P</a:t>
            </a:r>
            <a:r>
              <a:rPr lang="en-US" dirty="0" err="1" smtClean="0"/>
              <a:t>rolongiranje</a:t>
            </a:r>
            <a:r>
              <a:rPr lang="en-US" dirty="0" smtClean="0"/>
              <a:t> </a:t>
            </a:r>
            <a:r>
              <a:rPr lang="en-US" dirty="0" err="1"/>
              <a:t>rokova</a:t>
            </a:r>
            <a:r>
              <a:rPr lang="en-US" dirty="0"/>
              <a:t> </a:t>
            </a:r>
            <a:r>
              <a:rPr lang="en-US" dirty="0" err="1"/>
              <a:t>korištenja</a:t>
            </a:r>
            <a:r>
              <a:rPr lang="en-US" dirty="0"/>
              <a:t>, </a:t>
            </a:r>
            <a:r>
              <a:rPr lang="en-US" dirty="0" err="1"/>
              <a:t>rokova</a:t>
            </a:r>
            <a:r>
              <a:rPr lang="en-US" dirty="0"/>
              <a:t> </a:t>
            </a:r>
            <a:r>
              <a:rPr lang="en-US" dirty="0" err="1"/>
              <a:t>otplate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moratorije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otplatu</a:t>
            </a:r>
            <a:r>
              <a:rPr lang="en-US" dirty="0"/>
              <a:t> </a:t>
            </a:r>
            <a:r>
              <a:rPr lang="en-US" dirty="0" err="1"/>
              <a:t>kredita</a:t>
            </a:r>
            <a:r>
              <a:rPr lang="en-US" dirty="0"/>
              <a:t>/</a:t>
            </a:r>
            <a:r>
              <a:rPr lang="en-US" dirty="0" err="1"/>
              <a:t>leasinga</a:t>
            </a:r>
            <a:r>
              <a:rPr lang="en-US" dirty="0"/>
              <a:t> za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izdano</a:t>
            </a:r>
            <a:r>
              <a:rPr lang="en-US" dirty="0"/>
              <a:t> </a:t>
            </a:r>
            <a:r>
              <a:rPr lang="en-US" dirty="0" err="1"/>
              <a:t>jamstvo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jamstvenih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HAMAG-BICRO-a</a:t>
            </a: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  <p:sp>
        <p:nvSpPr>
          <p:cNvPr id="104" name="object 20"/>
          <p:cNvSpPr txBox="1"/>
          <p:nvPr/>
        </p:nvSpPr>
        <p:spPr>
          <a:xfrm>
            <a:off x="7139968" y="325480"/>
            <a:ext cx="137795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20">
                <a:solidFill>
                  <a:srgbClr val="6D6E71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rPr lang="en-US" sz="1400" b="1" dirty="0"/>
              <a:t>HAMAG-BICRO</a:t>
            </a:r>
          </a:p>
        </p:txBody>
      </p:sp>
      <p:sp>
        <p:nvSpPr>
          <p:cNvPr id="105" name="object 21"/>
          <p:cNvSpPr/>
          <p:nvPr/>
        </p:nvSpPr>
        <p:spPr>
          <a:xfrm>
            <a:off x="965200" y="441788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3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tr3.jpg" descr="st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" y="24021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object 7"/>
          <p:cNvSpPr txBox="1"/>
          <p:nvPr/>
        </p:nvSpPr>
        <p:spPr>
          <a:xfrm>
            <a:off x="399708" y="1730456"/>
            <a:ext cx="8182692" cy="3491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nb-NO" sz="1600" dirty="0"/>
              <a:t>kamatne stope smanjene na 0,5 % - 0,75 % - 1,0 %</a:t>
            </a:r>
            <a:endParaRPr lang="en-US" sz="1600" dirty="0"/>
          </a:p>
          <a:p>
            <a:pPr marL="285750" marR="870585" lvl="0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poček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12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mjeseci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,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rok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otplate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do 3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godine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(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uključujući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poček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)</a:t>
            </a:r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d</a:t>
            </a:r>
            <a:r>
              <a:rPr lang="hr-HR" sz="1600" spc="-30" dirty="0">
                <a:solidFill>
                  <a:srgbClr val="77787B"/>
                </a:solidFill>
                <a:latin typeface="VladaRH Sans"/>
              </a:rPr>
              <a:t>odana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hr-HR" sz="1600" spc="-30" dirty="0">
                <a:solidFill>
                  <a:srgbClr val="77787B"/>
                </a:solidFill>
                <a:latin typeface="VladaRH Sans"/>
              </a:rPr>
              <a:t>mogućnost financiranja računa nastalih do 3 mjeseca prije zaprimanja zahtjeva za zajam (uz uvjet da prethodno nisu plaćen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</a:rPr>
              <a:t>i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)</a:t>
            </a:r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30" dirty="0" err="1">
                <a:solidFill>
                  <a:srgbClr val="77787B"/>
                </a:solidFill>
                <a:latin typeface="VladaRH Sans"/>
              </a:rPr>
              <a:t>skraćena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</a:rPr>
              <a:t>procedura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</a:rPr>
              <a:t>obrade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 – do 3 dana</a:t>
            </a:r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30" dirty="0" err="1">
                <a:solidFill>
                  <a:srgbClr val="77787B"/>
                </a:solidFill>
                <a:latin typeface="VladaRH Sans"/>
              </a:rPr>
              <a:t>skraćena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</a:rPr>
              <a:t>dokumentacija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</a:rPr>
              <a:t>potrebna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 za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</a:rPr>
              <a:t>prijavu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</a:rPr>
              <a:t>zahtjeva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 za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</a:rPr>
              <a:t>zajam</a:t>
            </a:r>
            <a:endParaRPr lang="en-US" sz="1600" spc="-30" dirty="0">
              <a:solidFill>
                <a:srgbClr val="77787B"/>
              </a:solidFill>
              <a:latin typeface="VladaRH Sans"/>
            </a:endParaRPr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instrument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</a:rPr>
              <a:t>osiguranja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: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</a:rPr>
              <a:t>zadužnica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hr-HR" sz="1600" spc="-30" dirty="0">
                <a:solidFill>
                  <a:srgbClr val="77787B"/>
                </a:solidFill>
                <a:latin typeface="VladaRH Sans"/>
              </a:rPr>
              <a:t>korisnika zajma</a:t>
            </a:r>
            <a:endParaRPr lang="en-US" sz="1600" spc="-30" dirty="0">
              <a:solidFill>
                <a:srgbClr val="77787B"/>
              </a:solidFill>
              <a:latin typeface="VladaRH Sans"/>
            </a:endParaRPr>
          </a:p>
          <a:p>
            <a:pPr marR="870585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en-US" sz="800" spc="-30" dirty="0">
              <a:solidFill>
                <a:srgbClr val="77787B"/>
              </a:solidFill>
              <a:latin typeface="VladaRH Sans"/>
            </a:endParaRPr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sz="1600" spc="-30" dirty="0">
                <a:solidFill>
                  <a:srgbClr val="77787B"/>
                </a:solidFill>
                <a:latin typeface="VladaRH Sans"/>
              </a:rPr>
              <a:t>osigurana je dodatna alokacija u iznosu od 15 milijuna 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EUR</a:t>
            </a:r>
            <a:r>
              <a:rPr lang="hr-HR" sz="1600" spc="-30" dirty="0">
                <a:solidFill>
                  <a:srgbClr val="77787B"/>
                </a:solidFill>
                <a:latin typeface="VladaRH Sans"/>
              </a:rPr>
              <a:t> budući da su subjekti malog gospodarstva prepoznati kao najranjivija skupina</a:t>
            </a:r>
            <a:endParaRPr lang="en-US" sz="1600" spc="-30" dirty="0">
              <a:solidFill>
                <a:srgbClr val="77787B"/>
              </a:solidFill>
              <a:latin typeface="VladaRH Sans"/>
            </a:endParaRPr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b="1" spc="-30" dirty="0" err="1">
                <a:solidFill>
                  <a:srgbClr val="77787B"/>
                </a:solidFill>
                <a:latin typeface="VladaRH Sans"/>
              </a:rPr>
              <a:t>početak</a:t>
            </a:r>
            <a:r>
              <a:rPr lang="en-US" sz="1600" b="1" spc="-30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b="1" spc="-30" dirty="0" err="1">
                <a:solidFill>
                  <a:srgbClr val="77787B"/>
                </a:solidFill>
                <a:latin typeface="VladaRH Sans"/>
              </a:rPr>
              <a:t>provedbe</a:t>
            </a:r>
            <a:r>
              <a:rPr lang="en-US" sz="1600" b="1" spc="-30" dirty="0">
                <a:solidFill>
                  <a:srgbClr val="77787B"/>
                </a:solidFill>
                <a:latin typeface="VladaRH Sans"/>
              </a:rPr>
              <a:t>: 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23</a:t>
            </a:r>
            <a:r>
              <a:rPr lang="en-US" sz="1600" spc="-30" dirty="0" smtClean="0">
                <a:solidFill>
                  <a:srgbClr val="77787B"/>
                </a:solidFill>
                <a:latin typeface="VladaRH Sans"/>
              </a:rPr>
              <a:t>.</a:t>
            </a:r>
            <a:r>
              <a:rPr lang="hr-HR" sz="1600" spc="-30" dirty="0" smtClean="0">
                <a:solidFill>
                  <a:srgbClr val="77787B"/>
                </a:solidFill>
                <a:latin typeface="VladaRH Sans"/>
              </a:rPr>
              <a:t> </a:t>
            </a:r>
            <a:r>
              <a:rPr lang="hr-HR" sz="1600" spc="-30" dirty="0"/>
              <a:t>ožujka </a:t>
            </a:r>
            <a:r>
              <a:rPr lang="en-US" sz="1600" spc="-30" dirty="0" smtClean="0">
                <a:solidFill>
                  <a:srgbClr val="77787B"/>
                </a:solidFill>
                <a:latin typeface="VladaRH Sans"/>
              </a:rPr>
              <a:t>2020</a:t>
            </a:r>
            <a:r>
              <a:rPr lang="en-US" sz="1600" spc="-30" dirty="0">
                <a:solidFill>
                  <a:srgbClr val="77787B"/>
                </a:solidFill>
                <a:latin typeface="VladaRH Sans"/>
              </a:rPr>
              <a:t>.</a:t>
            </a:r>
            <a:endParaRPr lang="hr-HR" sz="1600" spc="-30" dirty="0">
              <a:solidFill>
                <a:srgbClr val="77787B"/>
              </a:solidFill>
              <a:latin typeface="VladaRH Sans"/>
            </a:endParaRPr>
          </a:p>
          <a:p>
            <a:pPr marR="870585" indent="267970">
              <a:lnSpc>
                <a:spcPct val="104200"/>
              </a:lnSpc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spc="-25" dirty="0"/>
          </a:p>
          <a:p>
            <a:pPr marR="5080" indent="12700">
              <a:defRPr sz="2300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dirty="0"/>
              <a:t> </a:t>
            </a:r>
            <a:r>
              <a:rPr lang="hr-HR" sz="2000" spc="-25" dirty="0">
                <a:solidFill>
                  <a:srgbClr val="77787B"/>
                </a:solidFill>
                <a:latin typeface="VladaRH Sans"/>
              </a:rPr>
              <a:t> </a:t>
            </a:r>
            <a:endParaRPr sz="2000" spc="-25" dirty="0">
              <a:solidFill>
                <a:srgbClr val="77787B"/>
              </a:solidFill>
              <a:latin typeface="VladaRH Sans"/>
            </a:endParaRPr>
          </a:p>
        </p:txBody>
      </p:sp>
      <p:sp>
        <p:nvSpPr>
          <p:cNvPr id="99" name="object 3"/>
          <p:cNvSpPr txBox="1">
            <a:spLocks noGrp="1"/>
          </p:cNvSpPr>
          <p:nvPr>
            <p:ph type="title"/>
          </p:nvPr>
        </p:nvSpPr>
        <p:spPr>
          <a:xfrm>
            <a:off x="399709" y="728689"/>
            <a:ext cx="8053091" cy="69808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573" defTabSz="905255">
              <a:defRPr sz="2277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lvl1pPr>
          </a:lstStyle>
          <a:p>
            <a:pPr indent="0"/>
            <a:r>
              <a:rPr lang="en-US" dirty="0">
                <a:latin typeface="Arial Black" panose="020B0A04020102020204" pitchFamily="34" charset="0"/>
              </a:rPr>
              <a:t>3. </a:t>
            </a:r>
            <a:r>
              <a:rPr lang="en-US" dirty="0" err="1">
                <a:latin typeface="Arial Black" panose="020B0A04020102020204" pitchFamily="34" charset="0"/>
              </a:rPr>
              <a:t>mjera</a:t>
            </a:r>
            <a:r>
              <a:rPr lang="en-US" dirty="0">
                <a:latin typeface="Arial Black" panose="020B0A04020102020204" pitchFamily="34" charset="0"/>
              </a:rPr>
              <a:t>: </a:t>
            </a:r>
            <a:r>
              <a:rPr lang="hr-HR" dirty="0" smtClean="0">
                <a:latin typeface="Arial Black" panose="020B0A04020102020204" pitchFamily="34" charset="0"/>
              </a:rPr>
              <a:t/>
            </a:r>
            <a:br>
              <a:rPr lang="hr-HR" dirty="0" smtClean="0">
                <a:latin typeface="Arial Black" panose="020B0A04020102020204" pitchFamily="34" charset="0"/>
              </a:rPr>
            </a:br>
            <a:r>
              <a:rPr lang="en-US" dirty="0" err="1" smtClean="0"/>
              <a:t>Povoljniji</a:t>
            </a:r>
            <a:r>
              <a:rPr lang="en-US" dirty="0" smtClean="0"/>
              <a:t> </a:t>
            </a:r>
            <a:r>
              <a:rPr lang="en-US" dirty="0" err="1"/>
              <a:t>uvjeti</a:t>
            </a:r>
            <a:r>
              <a:rPr lang="en-US" dirty="0"/>
              <a:t> ESIF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zajmova</a:t>
            </a:r>
            <a:r>
              <a:rPr lang="en-US" dirty="0"/>
              <a:t> za </a:t>
            </a:r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(do 25.000 EUR)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bržu</a:t>
            </a:r>
            <a:r>
              <a:rPr lang="en-US" dirty="0"/>
              <a:t> </a:t>
            </a:r>
            <a:r>
              <a:rPr lang="en-US" dirty="0" err="1"/>
              <a:t>obradu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 </a:t>
            </a:r>
            <a:endParaRPr dirty="0"/>
          </a:p>
        </p:txBody>
      </p:sp>
      <p:sp>
        <p:nvSpPr>
          <p:cNvPr id="104" name="object 20"/>
          <p:cNvSpPr txBox="1"/>
          <p:nvPr/>
        </p:nvSpPr>
        <p:spPr>
          <a:xfrm>
            <a:off x="7139968" y="325480"/>
            <a:ext cx="137795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20">
                <a:solidFill>
                  <a:srgbClr val="6D6E71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rPr lang="en-US" sz="1400" b="1" dirty="0"/>
              <a:t>HAMAG-BICRO</a:t>
            </a:r>
          </a:p>
        </p:txBody>
      </p:sp>
      <p:sp>
        <p:nvSpPr>
          <p:cNvPr id="105" name="object 21"/>
          <p:cNvSpPr/>
          <p:nvPr/>
        </p:nvSpPr>
        <p:spPr>
          <a:xfrm>
            <a:off x="965200" y="441788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0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tr3.jpg" descr="st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" y="24021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object 7"/>
          <p:cNvSpPr txBox="1"/>
          <p:nvPr/>
        </p:nvSpPr>
        <p:spPr>
          <a:xfrm>
            <a:off x="399709" y="1559395"/>
            <a:ext cx="7375328" cy="221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nb-NO" sz="1600" dirty="0"/>
              <a:t>kamatne stope smanjene na 0,1 % - 0,25 % - 0,5 </a:t>
            </a:r>
            <a:r>
              <a:rPr lang="nb-NO" sz="1600" dirty="0" smtClean="0"/>
              <a:t>%</a:t>
            </a:r>
            <a:endParaRPr lang="hr-HR" sz="1600" dirty="0" smtClean="0"/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nb-NO" sz="1000" dirty="0"/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30" dirty="0" err="1" smtClean="0"/>
              <a:t>na</a:t>
            </a:r>
            <a:r>
              <a:rPr lang="en-US" sz="1600" spc="-30" dirty="0" smtClean="0"/>
              <a:t> </a:t>
            </a:r>
            <a:r>
              <a:rPr lang="en-US" sz="1600" spc="-30" dirty="0" err="1"/>
              <a:t>ovaj</a:t>
            </a:r>
            <a:r>
              <a:rPr lang="en-US" sz="1600" spc="-30" dirty="0"/>
              <a:t> </a:t>
            </a:r>
            <a:r>
              <a:rPr lang="en-US" sz="1600" spc="-30" dirty="0" err="1"/>
              <a:t>način</a:t>
            </a:r>
            <a:r>
              <a:rPr lang="en-US" sz="1600" spc="-30" dirty="0"/>
              <a:t> se </a:t>
            </a:r>
            <a:r>
              <a:rPr lang="en-US" sz="1600" spc="-30" dirty="0" err="1"/>
              <a:t>dodatno</a:t>
            </a:r>
            <a:r>
              <a:rPr lang="en-US" sz="1600" spc="-30" dirty="0"/>
              <a:t> </a:t>
            </a:r>
            <a:r>
              <a:rPr lang="en-US" sz="1600" spc="-30" dirty="0" err="1"/>
              <a:t>potiču</a:t>
            </a:r>
            <a:r>
              <a:rPr lang="en-US" sz="1600" spc="-30" dirty="0"/>
              <a:t> </a:t>
            </a:r>
            <a:r>
              <a:rPr lang="en-US" sz="1600" spc="-30" dirty="0" err="1"/>
              <a:t>poduzetnici</a:t>
            </a:r>
            <a:r>
              <a:rPr lang="en-US" sz="1600" spc="-30" dirty="0"/>
              <a:t> </a:t>
            </a:r>
            <a:r>
              <a:rPr lang="en-US" sz="1600" spc="-30" dirty="0" err="1"/>
              <a:t>realizirati</a:t>
            </a:r>
            <a:r>
              <a:rPr lang="en-US" sz="1600" spc="-30" dirty="0"/>
              <a:t> </a:t>
            </a:r>
            <a:r>
              <a:rPr lang="en-US" sz="1600" spc="-30" dirty="0" err="1"/>
              <a:t>planirana</a:t>
            </a:r>
            <a:r>
              <a:rPr lang="en-US" sz="1600" spc="-30" dirty="0"/>
              <a:t> </a:t>
            </a:r>
            <a:r>
              <a:rPr lang="en-US" sz="1600" spc="-30" dirty="0" err="1"/>
              <a:t>ulaganja</a:t>
            </a:r>
            <a:r>
              <a:rPr lang="en-US" sz="1600" spc="-30" dirty="0"/>
              <a:t> u </a:t>
            </a:r>
            <a:r>
              <a:rPr lang="en-US" sz="1600" spc="-30" dirty="0" err="1"/>
              <a:t>materijalnu</a:t>
            </a:r>
            <a:r>
              <a:rPr lang="en-US" sz="1600" spc="-30" dirty="0"/>
              <a:t> </a:t>
            </a:r>
            <a:r>
              <a:rPr lang="en-US" sz="1600" spc="-30" dirty="0" err="1"/>
              <a:t>i</a:t>
            </a:r>
            <a:r>
              <a:rPr lang="en-US" sz="1600" spc="-30" dirty="0"/>
              <a:t> </a:t>
            </a:r>
            <a:r>
              <a:rPr lang="en-US" sz="1600" spc="-30" dirty="0" err="1"/>
              <a:t>nematerijalnu</a:t>
            </a:r>
            <a:r>
              <a:rPr lang="en-US" sz="1600" spc="-30" dirty="0"/>
              <a:t> </a:t>
            </a:r>
            <a:r>
              <a:rPr lang="en-US" sz="1600" spc="-30" dirty="0" err="1"/>
              <a:t>imovinu</a:t>
            </a:r>
            <a:r>
              <a:rPr lang="en-US" sz="1600" spc="-30" dirty="0"/>
              <a:t> po </a:t>
            </a:r>
            <a:r>
              <a:rPr lang="en-US" sz="1600" spc="-30" dirty="0" err="1"/>
              <a:t>još</a:t>
            </a:r>
            <a:r>
              <a:rPr lang="en-US" sz="1600" spc="-30" dirty="0"/>
              <a:t> </a:t>
            </a:r>
            <a:r>
              <a:rPr lang="en-US" sz="1600" spc="-30" dirty="0" err="1"/>
              <a:t>povoljnijim</a:t>
            </a:r>
            <a:r>
              <a:rPr lang="en-US" sz="1600" spc="-30" dirty="0"/>
              <a:t> </a:t>
            </a:r>
            <a:r>
              <a:rPr lang="en-US" sz="1600" spc="-30" dirty="0" err="1"/>
              <a:t>uvjetima</a:t>
            </a:r>
            <a:r>
              <a:rPr lang="en-US" sz="1600" spc="-30" dirty="0"/>
              <a:t> </a:t>
            </a:r>
            <a:r>
              <a:rPr lang="en-US" sz="1600" spc="-30" dirty="0" err="1"/>
              <a:t>te</a:t>
            </a:r>
            <a:r>
              <a:rPr lang="en-US" sz="1600" spc="-30" dirty="0"/>
              <a:t> </a:t>
            </a:r>
            <a:r>
              <a:rPr lang="en-US" sz="1600" spc="-30" dirty="0" err="1"/>
              <a:t>na</a:t>
            </a:r>
            <a:r>
              <a:rPr lang="en-US" sz="1600" spc="-30" dirty="0"/>
              <a:t> </a:t>
            </a:r>
            <a:r>
              <a:rPr lang="en-US" sz="1600" spc="-30" dirty="0" err="1"/>
              <a:t>taj</a:t>
            </a:r>
            <a:r>
              <a:rPr lang="en-US" sz="1600" spc="-30" dirty="0"/>
              <a:t> </a:t>
            </a:r>
            <a:r>
              <a:rPr lang="en-US" sz="1600" spc="-30" dirty="0" err="1"/>
              <a:t>način</a:t>
            </a:r>
            <a:r>
              <a:rPr lang="en-US" sz="1600" spc="-30" dirty="0"/>
              <a:t>, </a:t>
            </a:r>
            <a:r>
              <a:rPr lang="en-US" sz="1600" spc="-30" dirty="0" err="1"/>
              <a:t>unatoč</a:t>
            </a:r>
            <a:r>
              <a:rPr lang="en-US" sz="1600" spc="-30" dirty="0"/>
              <a:t> </a:t>
            </a:r>
            <a:r>
              <a:rPr lang="en-US" sz="1600" spc="-30" dirty="0" err="1"/>
              <a:t>trenutnoj</a:t>
            </a:r>
            <a:r>
              <a:rPr lang="en-US" sz="1600" spc="-30" dirty="0"/>
              <a:t> </a:t>
            </a:r>
            <a:r>
              <a:rPr lang="en-US" sz="1600" spc="-30" dirty="0" err="1"/>
              <a:t>situaciji</a:t>
            </a:r>
            <a:r>
              <a:rPr lang="en-US" sz="1600" spc="-30" dirty="0"/>
              <a:t> </a:t>
            </a:r>
            <a:r>
              <a:rPr lang="en-US" sz="1600" spc="-30" dirty="0" err="1"/>
              <a:t>na</a:t>
            </a:r>
            <a:r>
              <a:rPr lang="en-US" sz="1600" spc="-30" dirty="0"/>
              <a:t> </a:t>
            </a:r>
            <a:r>
              <a:rPr lang="en-US" sz="1600" spc="-30" dirty="0" err="1"/>
              <a:t>tržištu</a:t>
            </a:r>
            <a:r>
              <a:rPr lang="en-US" sz="1600" spc="-30" dirty="0"/>
              <a:t>, </a:t>
            </a:r>
            <a:r>
              <a:rPr lang="en-US" sz="1600" spc="-30" dirty="0" err="1"/>
              <a:t>nastaviti</a:t>
            </a:r>
            <a:r>
              <a:rPr lang="en-US" sz="1600" spc="-30" dirty="0"/>
              <a:t> </a:t>
            </a:r>
            <a:r>
              <a:rPr lang="en-US" sz="1600" spc="-30" dirty="0" err="1"/>
              <a:t>svoju</a:t>
            </a:r>
            <a:r>
              <a:rPr lang="en-US" sz="1600" spc="-30" dirty="0"/>
              <a:t> </a:t>
            </a:r>
            <a:r>
              <a:rPr lang="en-US" sz="1600" spc="-30" dirty="0" err="1"/>
              <a:t>proizvodnu</a:t>
            </a:r>
            <a:r>
              <a:rPr lang="en-US" sz="1600" spc="-30" dirty="0"/>
              <a:t> </a:t>
            </a:r>
            <a:r>
              <a:rPr lang="en-US" sz="1600" spc="-30" dirty="0" err="1"/>
              <a:t>ili</a:t>
            </a:r>
            <a:r>
              <a:rPr lang="en-US" sz="1600" spc="-30" dirty="0"/>
              <a:t> </a:t>
            </a:r>
            <a:r>
              <a:rPr lang="en-US" sz="1600" spc="-30" dirty="0" err="1"/>
              <a:t>uslužnu</a:t>
            </a:r>
            <a:r>
              <a:rPr lang="en-US" sz="1600" spc="-30" dirty="0"/>
              <a:t> </a:t>
            </a:r>
            <a:r>
              <a:rPr lang="en-US" sz="1600" spc="-30" dirty="0" err="1"/>
              <a:t>djelatnost</a:t>
            </a:r>
            <a:endParaRPr lang="en-US" sz="1600" spc="-30" dirty="0"/>
          </a:p>
          <a:p>
            <a:pPr marR="870585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en-US" sz="1000" spc="-30" dirty="0"/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b="1" spc="-30" dirty="0" err="1"/>
              <a:t>početak</a:t>
            </a:r>
            <a:r>
              <a:rPr lang="en-US" sz="1600" b="1" spc="-30" dirty="0"/>
              <a:t> </a:t>
            </a:r>
            <a:r>
              <a:rPr lang="en-US" sz="1600" b="1" spc="-30" dirty="0" err="1"/>
              <a:t>provedbe</a:t>
            </a:r>
            <a:r>
              <a:rPr lang="en-US" sz="1600" b="1" spc="-30" dirty="0"/>
              <a:t>: </a:t>
            </a:r>
            <a:r>
              <a:rPr lang="en-US" sz="1600" spc="-30" dirty="0"/>
              <a:t>19</a:t>
            </a:r>
            <a:r>
              <a:rPr lang="en-US" sz="1600" spc="-30" dirty="0" smtClean="0"/>
              <a:t>.</a:t>
            </a:r>
            <a:r>
              <a:rPr lang="hr-HR" sz="1600" spc="-30" dirty="0" smtClean="0"/>
              <a:t> ožujka </a:t>
            </a:r>
            <a:r>
              <a:rPr lang="en-US" sz="1600" spc="-30" dirty="0" smtClean="0"/>
              <a:t>2020</a:t>
            </a:r>
            <a:r>
              <a:rPr lang="en-US" sz="1600" spc="-30" dirty="0"/>
              <a:t>.</a:t>
            </a:r>
            <a:endParaRPr lang="hr-HR" spc="-25" dirty="0"/>
          </a:p>
          <a:p>
            <a:pPr marR="5080" indent="12700">
              <a:defRPr sz="2300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dirty="0"/>
              <a:t> </a:t>
            </a:r>
            <a:r>
              <a:rPr lang="hr-HR" sz="2000" spc="-25" dirty="0">
                <a:solidFill>
                  <a:srgbClr val="77787B"/>
                </a:solidFill>
                <a:latin typeface="VladaRH Sans"/>
              </a:rPr>
              <a:t> </a:t>
            </a:r>
            <a:endParaRPr sz="2000" spc="-25" dirty="0">
              <a:solidFill>
                <a:srgbClr val="77787B"/>
              </a:solidFill>
              <a:latin typeface="VladaRH Sans"/>
            </a:endParaRPr>
          </a:p>
        </p:txBody>
      </p:sp>
      <p:sp>
        <p:nvSpPr>
          <p:cNvPr id="99" name="object 3"/>
          <p:cNvSpPr txBox="1">
            <a:spLocks noGrp="1"/>
          </p:cNvSpPr>
          <p:nvPr>
            <p:ph type="title"/>
          </p:nvPr>
        </p:nvSpPr>
        <p:spPr>
          <a:xfrm>
            <a:off x="399709" y="733711"/>
            <a:ext cx="8304541" cy="7514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573" defTabSz="905255">
              <a:defRPr sz="2277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lvl1pPr>
          </a:lstStyle>
          <a:p>
            <a:pPr indent="0"/>
            <a:r>
              <a:rPr lang="en-US" dirty="0">
                <a:latin typeface="Arial Black" panose="020B0A04020102020204" pitchFamily="34" charset="0"/>
              </a:rPr>
              <a:t>4. </a:t>
            </a:r>
            <a:r>
              <a:rPr lang="en-US" dirty="0" err="1">
                <a:latin typeface="Arial Black" panose="020B0A04020102020204" pitchFamily="34" charset="0"/>
              </a:rPr>
              <a:t>mjera</a:t>
            </a:r>
            <a:r>
              <a:rPr lang="en-US" dirty="0">
                <a:latin typeface="Arial Black" panose="020B0A04020102020204" pitchFamily="34" charset="0"/>
              </a:rPr>
              <a:t>: </a:t>
            </a:r>
            <a:r>
              <a:rPr lang="hr-HR" dirty="0" smtClean="0">
                <a:latin typeface="Arial Black" panose="020B0A04020102020204" pitchFamily="34" charset="0"/>
              </a:rPr>
              <a:t/>
            </a:r>
            <a:br>
              <a:rPr lang="hr-HR" dirty="0" smtClean="0">
                <a:latin typeface="Arial Black" panose="020B0A04020102020204" pitchFamily="34" charset="0"/>
              </a:rPr>
            </a:br>
            <a:r>
              <a:rPr lang="en-US" dirty="0" err="1" smtClean="0"/>
              <a:t>Povoljniji</a:t>
            </a:r>
            <a:r>
              <a:rPr lang="en-US" dirty="0" smtClean="0"/>
              <a:t> </a:t>
            </a:r>
            <a:r>
              <a:rPr lang="en-US" dirty="0" err="1"/>
              <a:t>uvjeti</a:t>
            </a:r>
            <a:r>
              <a:rPr lang="en-US" dirty="0"/>
              <a:t> za ESIF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Male </a:t>
            </a:r>
            <a:r>
              <a:rPr lang="en-US" dirty="0" err="1"/>
              <a:t>investicijske</a:t>
            </a:r>
            <a:r>
              <a:rPr lang="en-US" dirty="0"/>
              <a:t> </a:t>
            </a:r>
            <a:r>
              <a:rPr lang="en-US" dirty="0" err="1"/>
              <a:t>zajmove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  <p:sp>
        <p:nvSpPr>
          <p:cNvPr id="104" name="object 20"/>
          <p:cNvSpPr txBox="1"/>
          <p:nvPr/>
        </p:nvSpPr>
        <p:spPr>
          <a:xfrm>
            <a:off x="7139968" y="325480"/>
            <a:ext cx="137795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20">
                <a:solidFill>
                  <a:srgbClr val="6D6E71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rPr lang="en-US" sz="1400" b="1" dirty="0"/>
              <a:t>HAMAG-BICRO</a:t>
            </a:r>
          </a:p>
        </p:txBody>
      </p:sp>
      <p:sp>
        <p:nvSpPr>
          <p:cNvPr id="105" name="object 21"/>
          <p:cNvSpPr/>
          <p:nvPr/>
        </p:nvSpPr>
        <p:spPr>
          <a:xfrm>
            <a:off x="965200" y="441788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5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tr3.jpg" descr="st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" y="24021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object 7"/>
          <p:cNvSpPr txBox="1"/>
          <p:nvPr/>
        </p:nvSpPr>
        <p:spPr>
          <a:xfrm>
            <a:off x="399709" y="1453748"/>
            <a:ext cx="8344582" cy="374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25" dirty="0" err="1"/>
              <a:t>povećana</a:t>
            </a:r>
            <a:r>
              <a:rPr lang="en-US" sz="1600" spc="-25" dirty="0"/>
              <a:t> je </a:t>
            </a:r>
            <a:r>
              <a:rPr lang="en-US" sz="1600" spc="-25" dirty="0" err="1"/>
              <a:t>stopa</a:t>
            </a:r>
            <a:r>
              <a:rPr lang="en-US" sz="1600" spc="-25" dirty="0"/>
              <a:t> </a:t>
            </a:r>
            <a:r>
              <a:rPr lang="en-US" sz="1600" spc="-25" dirty="0" err="1"/>
              <a:t>jamastva</a:t>
            </a:r>
            <a:r>
              <a:rPr lang="en-US" sz="1600" spc="-25" dirty="0"/>
              <a:t> za </a:t>
            </a:r>
            <a:r>
              <a:rPr lang="en-US" sz="1600" spc="-25" dirty="0" err="1"/>
              <a:t>kredite</a:t>
            </a:r>
            <a:r>
              <a:rPr lang="en-US" sz="1600" spc="-25" dirty="0"/>
              <a:t> za </a:t>
            </a:r>
            <a:r>
              <a:rPr lang="en-US" sz="1600" spc="-25" dirty="0" err="1"/>
              <a:t>obrtna</a:t>
            </a:r>
            <a:r>
              <a:rPr lang="en-US" sz="1600" spc="-25" dirty="0"/>
              <a:t> </a:t>
            </a:r>
            <a:r>
              <a:rPr lang="en-US" sz="1600" spc="-25" dirty="0" err="1"/>
              <a:t>sredstva</a:t>
            </a:r>
            <a:r>
              <a:rPr lang="en-US" sz="1600" spc="-25" dirty="0"/>
              <a:t> </a:t>
            </a:r>
            <a:r>
              <a:rPr lang="en-US" sz="1600" spc="-25" dirty="0" err="1"/>
              <a:t>sa</a:t>
            </a:r>
            <a:r>
              <a:rPr lang="en-US" sz="1600" spc="-25" dirty="0"/>
              <a:t> 65 % </a:t>
            </a:r>
            <a:r>
              <a:rPr lang="en-US" sz="1600" spc="-25" dirty="0" err="1"/>
              <a:t>na</a:t>
            </a:r>
            <a:r>
              <a:rPr lang="en-US" sz="1600" spc="-25" dirty="0"/>
              <a:t> 80 % </a:t>
            </a:r>
            <a:r>
              <a:rPr lang="en-US" sz="1600" spc="-25" dirty="0" err="1"/>
              <a:t>glavnice</a:t>
            </a:r>
            <a:r>
              <a:rPr lang="en-US" sz="1600" spc="-25" dirty="0"/>
              <a:t> </a:t>
            </a:r>
            <a:r>
              <a:rPr lang="en-US" sz="1600" spc="-25" dirty="0" err="1"/>
              <a:t>kredita</a:t>
            </a:r>
            <a:endParaRPr lang="en-US" sz="1600" spc="-25" dirty="0"/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25" dirty="0" err="1"/>
              <a:t>jamstvo</a:t>
            </a:r>
            <a:r>
              <a:rPr lang="en-US" sz="1600" spc="-25" dirty="0"/>
              <a:t> HAMAG-BICRO-a </a:t>
            </a:r>
            <a:r>
              <a:rPr lang="en-US" sz="1600" spc="-25" dirty="0" err="1"/>
              <a:t>olakšava</a:t>
            </a:r>
            <a:r>
              <a:rPr lang="en-US" sz="1600" spc="-25" dirty="0"/>
              <a:t> </a:t>
            </a:r>
            <a:r>
              <a:rPr lang="en-US" sz="1600" spc="-25" dirty="0" err="1"/>
              <a:t>poduzetnicima</a:t>
            </a:r>
            <a:r>
              <a:rPr lang="en-US" sz="1600" spc="-25" dirty="0"/>
              <a:t> </a:t>
            </a:r>
            <a:r>
              <a:rPr lang="en-US" sz="1600" spc="-25" dirty="0" err="1"/>
              <a:t>pristup</a:t>
            </a:r>
            <a:r>
              <a:rPr lang="en-US" sz="1600" spc="-25" dirty="0"/>
              <a:t> </a:t>
            </a:r>
            <a:r>
              <a:rPr lang="en-US" sz="1600" spc="-25" dirty="0" err="1"/>
              <a:t>financiranju</a:t>
            </a:r>
            <a:r>
              <a:rPr lang="en-US" sz="1600" spc="-25" dirty="0"/>
              <a:t> </a:t>
            </a:r>
            <a:r>
              <a:rPr lang="en-US" sz="1600" spc="-25" dirty="0" err="1"/>
              <a:t>kroz</a:t>
            </a:r>
            <a:r>
              <a:rPr lang="en-US" sz="1600" spc="-25" dirty="0"/>
              <a:t> </a:t>
            </a:r>
            <a:r>
              <a:rPr lang="en-US" sz="1600" spc="-25" dirty="0" err="1"/>
              <a:t>manje</a:t>
            </a:r>
            <a:r>
              <a:rPr lang="en-US" sz="1600" spc="-25" dirty="0"/>
              <a:t> </a:t>
            </a:r>
            <a:r>
              <a:rPr lang="en-US" sz="1600" spc="-25" dirty="0" err="1"/>
              <a:t>kolateral</a:t>
            </a:r>
            <a:r>
              <a:rPr lang="hr-HR" sz="1600" spc="-25" dirty="0"/>
              <a:t>e</a:t>
            </a:r>
            <a:r>
              <a:rPr lang="en-US" sz="1600" spc="-25" dirty="0"/>
              <a:t> (</a:t>
            </a:r>
            <a:r>
              <a:rPr lang="en-US" sz="1600" spc="-25" dirty="0" err="1"/>
              <a:t>koje</a:t>
            </a:r>
            <a:r>
              <a:rPr lang="en-US" sz="1600" spc="-25" dirty="0"/>
              <a:t> </a:t>
            </a:r>
            <a:r>
              <a:rPr lang="en-US" sz="1600" spc="-25" dirty="0" err="1"/>
              <a:t>zahtjevaju</a:t>
            </a:r>
            <a:r>
              <a:rPr lang="en-US" sz="1600" spc="-25" dirty="0"/>
              <a:t> </a:t>
            </a:r>
            <a:r>
              <a:rPr lang="en-US" sz="1600" spc="-25" dirty="0" err="1"/>
              <a:t>banke</a:t>
            </a:r>
            <a:r>
              <a:rPr lang="en-US" sz="1600" spc="-25" dirty="0"/>
              <a:t>) i </a:t>
            </a:r>
            <a:r>
              <a:rPr lang="en-US" sz="1600" spc="-25" dirty="0" err="1"/>
              <a:t>niže</a:t>
            </a:r>
            <a:r>
              <a:rPr lang="en-US" sz="1600" spc="-25" dirty="0"/>
              <a:t> </a:t>
            </a:r>
            <a:r>
              <a:rPr lang="en-US" sz="1600" spc="-25" dirty="0" err="1"/>
              <a:t>kamatne</a:t>
            </a:r>
            <a:r>
              <a:rPr lang="en-US" sz="1600" spc="-25" dirty="0"/>
              <a:t> stope (</a:t>
            </a:r>
            <a:r>
              <a:rPr lang="en-US" sz="1600" spc="-25" dirty="0" err="1"/>
              <a:t>obavezno</a:t>
            </a:r>
            <a:r>
              <a:rPr lang="en-US" sz="1600" spc="-25" dirty="0"/>
              <a:t> </a:t>
            </a:r>
            <a:r>
              <a:rPr lang="en-US" sz="1600" spc="-25" dirty="0" err="1"/>
              <a:t>umanjenje</a:t>
            </a:r>
            <a:r>
              <a:rPr lang="en-US" sz="1600" spc="-25" dirty="0"/>
              <a:t> </a:t>
            </a:r>
            <a:r>
              <a:rPr lang="hr-HR" sz="1600" spc="-25" dirty="0"/>
              <a:t>kamatne stope </a:t>
            </a:r>
            <a:r>
              <a:rPr lang="en-US" sz="1600" spc="-25" dirty="0" err="1"/>
              <a:t>prema</a:t>
            </a:r>
            <a:r>
              <a:rPr lang="en-US" sz="1600" spc="-25" dirty="0"/>
              <a:t> </a:t>
            </a:r>
            <a:r>
              <a:rPr lang="en-US" sz="1600" spc="-25" dirty="0" err="1"/>
              <a:t>postotku</a:t>
            </a:r>
            <a:r>
              <a:rPr lang="en-US" sz="1600" spc="-25" dirty="0"/>
              <a:t> </a:t>
            </a:r>
            <a:r>
              <a:rPr lang="en-US" sz="1600" spc="-25" dirty="0" err="1"/>
              <a:t>jamstva</a:t>
            </a:r>
            <a:r>
              <a:rPr lang="en-US" sz="1600" spc="-25" dirty="0"/>
              <a:t> </a:t>
            </a:r>
            <a:r>
              <a:rPr lang="en-US" sz="1600" spc="-25" dirty="0" err="1"/>
              <a:t>sukladno</a:t>
            </a:r>
            <a:r>
              <a:rPr lang="en-US" sz="1600" spc="-25" dirty="0"/>
              <a:t> </a:t>
            </a:r>
            <a:r>
              <a:rPr lang="en-US" sz="1600" spc="-25" dirty="0" err="1"/>
              <a:t>Sporazumu</a:t>
            </a:r>
            <a:r>
              <a:rPr lang="en-US" sz="1600" spc="-25" dirty="0"/>
              <a:t> s </a:t>
            </a:r>
            <a:r>
              <a:rPr lang="en-US" sz="1600" spc="-25" dirty="0" err="1"/>
              <a:t>bankama</a:t>
            </a:r>
            <a:r>
              <a:rPr lang="en-US" sz="1600" spc="-25" dirty="0"/>
              <a:t>)</a:t>
            </a:r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sz="1600" spc="-25" dirty="0">
                <a:solidFill>
                  <a:srgbClr val="77787B"/>
                </a:solidFill>
                <a:latin typeface="VladaRH Sans"/>
              </a:rPr>
              <a:t>HAMAG-BICRO </a:t>
            </a: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već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hr-HR" sz="1600" spc="-25" dirty="0">
                <a:solidFill>
                  <a:srgbClr val="77787B"/>
                </a:solidFill>
                <a:latin typeface="VladaRH Sans"/>
              </a:rPr>
              <a:t>ima potpisan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e</a:t>
            </a:r>
            <a:r>
              <a:rPr lang="hr-HR" sz="1600" spc="-25" dirty="0">
                <a:solidFill>
                  <a:srgbClr val="77787B"/>
                </a:solidFill>
                <a:latin typeface="VladaRH Sans"/>
              </a:rPr>
              <a:t> Sporazum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e</a:t>
            </a:r>
            <a:r>
              <a:rPr lang="hr-HR" sz="1600" spc="-25" dirty="0">
                <a:solidFill>
                  <a:srgbClr val="77787B"/>
                </a:solidFill>
                <a:latin typeface="VladaRH Sans"/>
              </a:rPr>
              <a:t> o provođenju ESIF Pojedinačnih jamstva s 15 poslovnih banaka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 – </a:t>
            </a: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svim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poduzetnicima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 je </a:t>
            </a: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financijski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 instrument </a:t>
            </a: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dostupan</a:t>
            </a:r>
            <a:endParaRPr lang="en-US" sz="1600" spc="-25" dirty="0">
              <a:solidFill>
                <a:srgbClr val="77787B"/>
              </a:solidFill>
              <a:latin typeface="VladaRH Sans"/>
            </a:endParaRPr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smanjena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jednokratna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naknada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 s 1 % </a:t>
            </a: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na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 0,1 % </a:t>
            </a: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iznosa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jamstva</a:t>
            </a:r>
            <a:endParaRPr lang="en-US" sz="1600" spc="-25" dirty="0">
              <a:solidFill>
                <a:srgbClr val="77787B"/>
              </a:solidFill>
              <a:latin typeface="VladaRH Sans"/>
            </a:endParaRPr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skraćena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procedura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obrade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spc="-25" dirty="0" err="1">
                <a:solidFill>
                  <a:srgbClr val="77787B"/>
                </a:solidFill>
                <a:latin typeface="VladaRH Sans"/>
              </a:rPr>
              <a:t>zahtjeva</a:t>
            </a:r>
            <a:endParaRPr lang="en-US" sz="1600" spc="-25" dirty="0">
              <a:solidFill>
                <a:srgbClr val="77787B"/>
              </a:solidFill>
              <a:latin typeface="VladaRH Sans"/>
            </a:endParaRPr>
          </a:p>
          <a:p>
            <a:pPr marR="870585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en-US" sz="800" b="1" spc="-25" dirty="0">
              <a:solidFill>
                <a:srgbClr val="77787B"/>
              </a:solidFill>
              <a:latin typeface="VladaRH Sans"/>
            </a:endParaRPr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b="1" spc="-25" dirty="0" err="1">
                <a:solidFill>
                  <a:srgbClr val="77787B"/>
                </a:solidFill>
                <a:latin typeface="VladaRH Sans"/>
              </a:rPr>
              <a:t>početak</a:t>
            </a:r>
            <a:r>
              <a:rPr lang="en-US" sz="1600" b="1" spc="-25" dirty="0">
                <a:solidFill>
                  <a:srgbClr val="77787B"/>
                </a:solidFill>
                <a:latin typeface="VladaRH Sans"/>
              </a:rPr>
              <a:t> </a:t>
            </a:r>
            <a:r>
              <a:rPr lang="en-US" sz="1600" b="1" spc="-25" dirty="0" err="1">
                <a:solidFill>
                  <a:srgbClr val="77787B"/>
                </a:solidFill>
                <a:latin typeface="VladaRH Sans"/>
              </a:rPr>
              <a:t>provedbe</a:t>
            </a:r>
            <a:r>
              <a:rPr lang="en-US" sz="1600" b="1" spc="-25" dirty="0">
                <a:solidFill>
                  <a:srgbClr val="77787B"/>
                </a:solidFill>
                <a:latin typeface="VladaRH Sans"/>
              </a:rPr>
              <a:t>: 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19</a:t>
            </a:r>
            <a:r>
              <a:rPr lang="en-US" sz="1600" spc="-25" dirty="0" smtClean="0">
                <a:solidFill>
                  <a:srgbClr val="77787B"/>
                </a:solidFill>
                <a:latin typeface="VladaRH Sans"/>
              </a:rPr>
              <a:t>.</a:t>
            </a:r>
            <a:r>
              <a:rPr lang="hr-HR" sz="1600" spc="-25" dirty="0" smtClean="0">
                <a:solidFill>
                  <a:srgbClr val="77787B"/>
                </a:solidFill>
                <a:latin typeface="VladaRH Sans"/>
              </a:rPr>
              <a:t> ožujka </a:t>
            </a:r>
            <a:r>
              <a:rPr lang="en-US" sz="1600" spc="-25" dirty="0" smtClean="0">
                <a:solidFill>
                  <a:srgbClr val="77787B"/>
                </a:solidFill>
                <a:latin typeface="VladaRH Sans"/>
              </a:rPr>
              <a:t>2020</a:t>
            </a:r>
            <a:r>
              <a:rPr lang="en-US" sz="1600" spc="-25" dirty="0">
                <a:solidFill>
                  <a:srgbClr val="77787B"/>
                </a:solidFill>
                <a:latin typeface="VladaRH Sans"/>
              </a:rPr>
              <a:t>.</a:t>
            </a:r>
            <a:endParaRPr lang="hr-HR" sz="1600" spc="-25" dirty="0">
              <a:solidFill>
                <a:srgbClr val="77787B"/>
              </a:solidFill>
              <a:latin typeface="VladaRH Sans"/>
            </a:endParaRPr>
          </a:p>
          <a:p>
            <a:pPr marL="285750" marR="870585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spc="-25" dirty="0"/>
          </a:p>
          <a:p>
            <a:pPr marR="5080" indent="12700">
              <a:defRPr sz="2300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dirty="0"/>
              <a:t> </a:t>
            </a:r>
            <a:r>
              <a:rPr lang="hr-HR" sz="2000" spc="-25" dirty="0">
                <a:solidFill>
                  <a:srgbClr val="77787B"/>
                </a:solidFill>
                <a:latin typeface="VladaRH Sans"/>
              </a:rPr>
              <a:t> </a:t>
            </a:r>
            <a:endParaRPr sz="2000" spc="-25" dirty="0">
              <a:solidFill>
                <a:srgbClr val="77787B"/>
              </a:solidFill>
              <a:latin typeface="VladaRH Sans"/>
            </a:endParaRPr>
          </a:p>
        </p:txBody>
      </p:sp>
      <p:sp>
        <p:nvSpPr>
          <p:cNvPr id="99" name="object 3"/>
          <p:cNvSpPr txBox="1">
            <a:spLocks noGrp="1"/>
          </p:cNvSpPr>
          <p:nvPr>
            <p:ph type="title"/>
          </p:nvPr>
        </p:nvSpPr>
        <p:spPr>
          <a:xfrm>
            <a:off x="399709" y="735665"/>
            <a:ext cx="8053091" cy="751489"/>
          </a:xfrm>
          <a:prstGeom prst="rect">
            <a:avLst/>
          </a:prstGeom>
        </p:spPr>
        <p:txBody>
          <a:bodyPr>
            <a:normAutofit/>
          </a:bodyPr>
          <a:lstStyle>
            <a:lvl1pPr indent="12573" defTabSz="905255">
              <a:defRPr sz="2277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lvl1pPr>
          </a:lstStyle>
          <a:p>
            <a:pPr indent="0"/>
            <a:r>
              <a:rPr lang="en-US" sz="2000" dirty="0">
                <a:latin typeface="Arial Black" panose="020B0A04020102020204" pitchFamily="34" charset="0"/>
              </a:rPr>
              <a:t>5. </a:t>
            </a:r>
            <a:r>
              <a:rPr lang="en-US" sz="2000" dirty="0" err="1">
                <a:latin typeface="Arial Black" panose="020B0A04020102020204" pitchFamily="34" charset="0"/>
              </a:rPr>
              <a:t>mjera</a:t>
            </a:r>
            <a:r>
              <a:rPr lang="en-US" sz="2000" dirty="0">
                <a:latin typeface="Arial Black" panose="020B0A04020102020204" pitchFamily="34" charset="0"/>
              </a:rPr>
              <a:t>: </a:t>
            </a:r>
            <a:r>
              <a:rPr lang="hr-HR" sz="2000" dirty="0" smtClean="0">
                <a:latin typeface="Arial Black" panose="020B0A04020102020204" pitchFamily="34" charset="0"/>
              </a:rPr>
              <a:t/>
            </a:r>
            <a:br>
              <a:rPr lang="hr-HR" sz="2000" dirty="0" smtClean="0">
                <a:latin typeface="Arial Black" panose="020B0A04020102020204" pitchFamily="34" charset="0"/>
              </a:rPr>
            </a:br>
            <a:r>
              <a:rPr lang="pl-PL" sz="2000" dirty="0" smtClean="0"/>
              <a:t>Povećanje </a:t>
            </a:r>
            <a:r>
              <a:rPr lang="pl-PL" sz="2000" dirty="0"/>
              <a:t>stope jamstva za kredite za obrtna sredstva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104" name="object 20"/>
          <p:cNvSpPr txBox="1"/>
          <p:nvPr/>
        </p:nvSpPr>
        <p:spPr>
          <a:xfrm>
            <a:off x="7139968" y="325480"/>
            <a:ext cx="137795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20">
                <a:solidFill>
                  <a:srgbClr val="6D6E71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rPr lang="en-US" sz="1400" b="1" dirty="0"/>
              <a:t>HAMAG-BICRO</a:t>
            </a:r>
          </a:p>
        </p:txBody>
      </p:sp>
      <p:sp>
        <p:nvSpPr>
          <p:cNvPr id="105" name="object 21"/>
          <p:cNvSpPr/>
          <p:nvPr/>
        </p:nvSpPr>
        <p:spPr>
          <a:xfrm>
            <a:off x="965200" y="441788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1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tr3.jpg" descr="st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" y="24021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object 7"/>
          <p:cNvSpPr txBox="1"/>
          <p:nvPr/>
        </p:nvSpPr>
        <p:spPr>
          <a:xfrm>
            <a:off x="399709" y="1801000"/>
            <a:ext cx="8261891" cy="3234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marR="870585" lvl="0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nb-NO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iznos zajma: 1.000 – 25.000 EUR</a:t>
            </a:r>
          </a:p>
          <a:p>
            <a:pPr marL="285750" marR="870585" lvl="0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nb-NO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kamatna stopa - 0,5 %</a:t>
            </a:r>
            <a:endParaRPr lang="en-US" sz="1600" spc="-30" dirty="0">
              <a:solidFill>
                <a:srgbClr val="77787B"/>
              </a:solidFill>
              <a:latin typeface="VladaRH Sans"/>
              <a:sym typeface="VladaRH Sans"/>
            </a:endParaRPr>
          </a:p>
          <a:p>
            <a:pPr marL="285750" marR="870585" lvl="0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poček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12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mjeseci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,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rok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otplate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do 3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godine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(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uključujući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poček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)</a:t>
            </a:r>
          </a:p>
          <a:p>
            <a:pPr marL="285750" marR="870585" lvl="0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mogućnost financiranja računa nastalih do 3 mjeseca prije zaprimanja zahtjeva za zajam (uz uvjet da prethodno nisu plaćen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i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)</a:t>
            </a:r>
            <a:endParaRPr lang="hr-HR" sz="1600" spc="-30" dirty="0">
              <a:solidFill>
                <a:srgbClr val="77787B"/>
              </a:solidFill>
              <a:latin typeface="VladaRH Sans"/>
              <a:sym typeface="VladaRH Sans"/>
            </a:endParaRPr>
          </a:p>
          <a:p>
            <a:pPr marL="285750" marR="870585" lvl="0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instrument osiguranja: zadužnica korisnika kredita</a:t>
            </a:r>
            <a:endParaRPr lang="en-US" sz="1600" spc="-30" dirty="0">
              <a:solidFill>
                <a:srgbClr val="77787B"/>
              </a:solidFill>
              <a:latin typeface="VladaRH Sans"/>
              <a:sym typeface="VladaRH Sans"/>
            </a:endParaRPr>
          </a:p>
          <a:p>
            <a:pPr marL="285750" marR="870585" lvl="0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skraćena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procedura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obrade</a:t>
            </a:r>
            <a:endParaRPr lang="en-US" sz="1600" spc="-30" dirty="0">
              <a:solidFill>
                <a:srgbClr val="77787B"/>
              </a:solidFill>
              <a:latin typeface="VladaRH Sans"/>
              <a:sym typeface="VladaRH Sans"/>
            </a:endParaRPr>
          </a:p>
          <a:p>
            <a:pPr marL="285750" marR="870585" lvl="0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skraćena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dokumentacija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potrebna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za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prijavu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zahtjeva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za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zajam</a:t>
            </a:r>
            <a:endParaRPr lang="en-US" sz="1600" spc="-30" dirty="0">
              <a:solidFill>
                <a:srgbClr val="77787B"/>
              </a:solidFill>
              <a:latin typeface="VladaRH Sans"/>
              <a:sym typeface="VladaRH Sans"/>
            </a:endParaRPr>
          </a:p>
          <a:p>
            <a:pPr marR="870585" lvl="0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en-US" sz="1600" spc="-30" dirty="0">
              <a:solidFill>
                <a:srgbClr val="77787B"/>
              </a:solidFill>
              <a:latin typeface="VladaRH Sans"/>
              <a:sym typeface="VladaRH Sans"/>
            </a:endParaRPr>
          </a:p>
          <a:p>
            <a:pPr marL="285750" marR="870585" lvl="0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sz="1600" b="1" spc="-30" dirty="0">
                <a:solidFill>
                  <a:srgbClr val="77787B"/>
                </a:solidFill>
                <a:latin typeface="VladaRH Sans"/>
                <a:sym typeface="VladaRH Sans"/>
              </a:rPr>
              <a:t>očekivana uspostava novog instrumenta</a:t>
            </a:r>
            <a:r>
              <a:rPr lang="en-US" sz="1600" b="1" spc="-30" dirty="0">
                <a:solidFill>
                  <a:srgbClr val="77787B"/>
                </a:solidFill>
                <a:latin typeface="VladaRH Sans"/>
                <a:sym typeface="VladaRH Sans"/>
              </a:rPr>
              <a:t>:</a:t>
            </a:r>
            <a:r>
              <a:rPr lang="hr-HR" sz="1600" b="1" spc="-30" dirty="0">
                <a:solidFill>
                  <a:srgbClr val="77787B"/>
                </a:solidFill>
                <a:latin typeface="VladaRH Sans"/>
                <a:sym typeface="VladaRH Sans"/>
              </a:rPr>
              <a:t> </a:t>
            </a:r>
            <a:r>
              <a:rPr lang="hr-HR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26</a:t>
            </a:r>
            <a:r>
              <a:rPr lang="hr-HR" sz="1600" spc="-30" dirty="0" smtClean="0">
                <a:solidFill>
                  <a:srgbClr val="77787B"/>
                </a:solidFill>
                <a:latin typeface="VladaRH Sans"/>
                <a:sym typeface="VladaRH Sans"/>
              </a:rPr>
              <a:t>. </a:t>
            </a:r>
            <a:r>
              <a:rPr lang="hr-HR" sz="1600" spc="-30" dirty="0" smtClean="0">
                <a:solidFill>
                  <a:srgbClr val="77787B"/>
                </a:solidFill>
                <a:latin typeface="VladaRH Sans"/>
                <a:sym typeface="VladaRH Sans"/>
              </a:rPr>
              <a:t>ožujka </a:t>
            </a:r>
            <a:r>
              <a:rPr lang="hr-HR" sz="1600" spc="-30" dirty="0" smtClean="0">
                <a:solidFill>
                  <a:srgbClr val="77787B"/>
                </a:solidFill>
                <a:latin typeface="VladaRH Sans"/>
                <a:sym typeface="VladaRH Sans"/>
              </a:rPr>
              <a:t>2020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.</a:t>
            </a:r>
          </a:p>
          <a:p>
            <a:pPr marR="870585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spc="-25" dirty="0"/>
          </a:p>
          <a:p>
            <a:pPr marR="5080" indent="12700">
              <a:defRPr sz="2300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dirty="0"/>
              <a:t> </a:t>
            </a:r>
            <a:r>
              <a:rPr lang="hr-HR" sz="2000" spc="-25" dirty="0">
                <a:solidFill>
                  <a:srgbClr val="77787B"/>
                </a:solidFill>
                <a:latin typeface="VladaRH Sans"/>
              </a:rPr>
              <a:t> </a:t>
            </a:r>
            <a:endParaRPr sz="2000" spc="-25" dirty="0">
              <a:solidFill>
                <a:srgbClr val="77787B"/>
              </a:solidFill>
              <a:latin typeface="VladaRH Sans"/>
            </a:endParaRPr>
          </a:p>
        </p:txBody>
      </p:sp>
      <p:sp>
        <p:nvSpPr>
          <p:cNvPr id="99" name="object 3"/>
          <p:cNvSpPr txBox="1">
            <a:spLocks noGrp="1"/>
          </p:cNvSpPr>
          <p:nvPr>
            <p:ph type="title"/>
          </p:nvPr>
        </p:nvSpPr>
        <p:spPr>
          <a:xfrm>
            <a:off x="399709" y="745650"/>
            <a:ext cx="8261891" cy="7514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573" defTabSz="905255">
              <a:defRPr sz="2277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lvl1pPr>
          </a:lstStyle>
          <a:p>
            <a:pPr indent="0"/>
            <a:r>
              <a:rPr lang="en-US" sz="2000" dirty="0">
                <a:latin typeface="Arial Black" panose="020B0A04020102020204" pitchFamily="34" charset="0"/>
              </a:rPr>
              <a:t>6. </a:t>
            </a:r>
            <a:r>
              <a:rPr lang="en-US" sz="2000" dirty="0" err="1">
                <a:latin typeface="Arial Black" panose="020B0A04020102020204" pitchFamily="34" charset="0"/>
              </a:rPr>
              <a:t>mjera</a:t>
            </a:r>
            <a:r>
              <a:rPr lang="en-US" sz="2000" dirty="0">
                <a:latin typeface="Arial Black" panose="020B0A04020102020204" pitchFamily="34" charset="0"/>
              </a:rPr>
              <a:t>: </a:t>
            </a:r>
            <a:r>
              <a:rPr lang="hr-HR" sz="2000" dirty="0" smtClean="0">
                <a:latin typeface="Arial Black" panose="020B0A04020102020204" pitchFamily="34" charset="0"/>
              </a:rPr>
              <a:t/>
            </a:r>
            <a:br>
              <a:rPr lang="hr-HR" sz="2000" dirty="0" smtClean="0">
                <a:latin typeface="Arial Black" panose="020B0A04020102020204" pitchFamily="34" charset="0"/>
              </a:rPr>
            </a:br>
            <a:r>
              <a:rPr lang="hr-HR" sz="2000" dirty="0" smtClean="0"/>
              <a:t>Novi </a:t>
            </a:r>
            <a:r>
              <a:rPr lang="en-US" sz="2000" dirty="0" err="1" smtClean="0"/>
              <a:t>financijsk</a:t>
            </a:r>
            <a:r>
              <a:rPr lang="hr-HR" sz="2000" dirty="0" smtClean="0"/>
              <a:t>i</a:t>
            </a:r>
            <a:r>
              <a:rPr lang="en-US" sz="2000" dirty="0" smtClean="0"/>
              <a:t> instrument </a:t>
            </a:r>
            <a:r>
              <a:rPr lang="en-US" sz="2000" dirty="0" err="1"/>
              <a:t>Mikro</a:t>
            </a:r>
            <a:r>
              <a:rPr lang="en-US" sz="2000" dirty="0"/>
              <a:t> </a:t>
            </a:r>
            <a:r>
              <a:rPr lang="en-US" sz="2000" dirty="0" err="1"/>
              <a:t>zajam</a:t>
            </a:r>
            <a:r>
              <a:rPr lang="en-US" sz="2000" dirty="0"/>
              <a:t> za </a:t>
            </a:r>
            <a:r>
              <a:rPr lang="en-US" sz="2000" dirty="0" err="1"/>
              <a:t>ruralni</a:t>
            </a:r>
            <a:r>
              <a:rPr lang="en-US" sz="2000" dirty="0"/>
              <a:t> </a:t>
            </a:r>
            <a:r>
              <a:rPr lang="en-US" sz="2000" dirty="0" err="1"/>
              <a:t>razvoj</a:t>
            </a:r>
            <a:r>
              <a:rPr lang="en-US" sz="2000" dirty="0"/>
              <a:t> za </a:t>
            </a:r>
            <a:r>
              <a:rPr lang="en-US" sz="2000" dirty="0" err="1"/>
              <a:t>obrtna</a:t>
            </a:r>
            <a:r>
              <a:rPr lang="en-US" sz="2000" dirty="0"/>
              <a:t> </a:t>
            </a:r>
            <a:r>
              <a:rPr lang="en-US" sz="2000" dirty="0" err="1"/>
              <a:t>sredstva</a:t>
            </a:r>
            <a:r>
              <a:rPr lang="en-US" sz="2000" dirty="0"/>
              <a:t> 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104" name="object 20"/>
          <p:cNvSpPr txBox="1"/>
          <p:nvPr/>
        </p:nvSpPr>
        <p:spPr>
          <a:xfrm>
            <a:off x="7139968" y="325480"/>
            <a:ext cx="137795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20">
                <a:solidFill>
                  <a:srgbClr val="6D6E71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rPr lang="en-US" sz="1400" b="1" dirty="0"/>
              <a:t>HAMAG-BICRO</a:t>
            </a:r>
          </a:p>
        </p:txBody>
      </p:sp>
      <p:sp>
        <p:nvSpPr>
          <p:cNvPr id="105" name="object 21"/>
          <p:cNvSpPr/>
          <p:nvPr/>
        </p:nvSpPr>
        <p:spPr>
          <a:xfrm>
            <a:off x="965200" y="441788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61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tr3.jpg" descr="st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" y="24021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object 7"/>
          <p:cNvSpPr txBox="1"/>
          <p:nvPr/>
        </p:nvSpPr>
        <p:spPr>
          <a:xfrm>
            <a:off x="399709" y="1801000"/>
            <a:ext cx="8261891" cy="1954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marR="870585" lvl="0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nb-NO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iznos zajma: do 100.000 EUR</a:t>
            </a:r>
          </a:p>
          <a:p>
            <a:pPr marR="870585" lvl="0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nb-NO" sz="1600" spc="-30" dirty="0">
              <a:solidFill>
                <a:srgbClr val="77787B"/>
              </a:solidFill>
              <a:latin typeface="VladaRH Sans"/>
              <a:sym typeface="VladaRH Sans"/>
            </a:endParaRPr>
          </a:p>
          <a:p>
            <a:pPr marL="285750" marR="870585" lvl="0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uvjeti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- u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pripremi</a:t>
            </a:r>
            <a:endParaRPr lang="en-US" sz="1600" spc="-30" dirty="0">
              <a:solidFill>
                <a:srgbClr val="77787B"/>
              </a:solidFill>
              <a:latin typeface="VladaRH Sans"/>
              <a:sym typeface="VladaRH Sans"/>
            </a:endParaRPr>
          </a:p>
          <a:p>
            <a:pPr marR="870585" lvl="0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en-US" sz="1600" spc="-30" dirty="0">
              <a:solidFill>
                <a:srgbClr val="77787B"/>
              </a:solidFill>
              <a:latin typeface="VladaRH Sans"/>
              <a:sym typeface="VladaRH Sans"/>
            </a:endParaRPr>
          </a:p>
          <a:p>
            <a:pPr marL="285750" marR="870585" lvl="0" indent="-28575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očekivana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</a:t>
            </a:r>
            <a:r>
              <a:rPr lang="hr-HR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uspostava novog financijskog instrumenta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: </a:t>
            </a:r>
            <a:r>
              <a:rPr lang="en-US" sz="1600" spc="-30" dirty="0" err="1">
                <a:solidFill>
                  <a:srgbClr val="77787B"/>
                </a:solidFill>
                <a:latin typeface="VladaRH Sans"/>
                <a:sym typeface="VladaRH Sans"/>
              </a:rPr>
              <a:t>travanj</a:t>
            </a:r>
            <a:r>
              <a:rPr lang="en-US" sz="1600" spc="-30" dirty="0">
                <a:solidFill>
                  <a:srgbClr val="77787B"/>
                </a:solidFill>
                <a:latin typeface="VladaRH Sans"/>
                <a:sym typeface="VladaRH Sans"/>
              </a:rPr>
              <a:t> 2020.</a:t>
            </a:r>
          </a:p>
          <a:p>
            <a:pPr marR="870585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spc="-25" dirty="0"/>
          </a:p>
          <a:p>
            <a:pPr marR="5080" indent="12700">
              <a:defRPr sz="2300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dirty="0"/>
              <a:t> </a:t>
            </a:r>
            <a:r>
              <a:rPr lang="hr-HR" sz="2000" spc="-25" dirty="0">
                <a:solidFill>
                  <a:srgbClr val="77787B"/>
                </a:solidFill>
                <a:latin typeface="VladaRH Sans"/>
              </a:rPr>
              <a:t> </a:t>
            </a:r>
            <a:endParaRPr sz="2000" spc="-25" dirty="0">
              <a:solidFill>
                <a:srgbClr val="77787B"/>
              </a:solidFill>
              <a:latin typeface="VladaRH Sans"/>
            </a:endParaRPr>
          </a:p>
        </p:txBody>
      </p:sp>
      <p:sp>
        <p:nvSpPr>
          <p:cNvPr id="99" name="object 3"/>
          <p:cNvSpPr txBox="1">
            <a:spLocks noGrp="1"/>
          </p:cNvSpPr>
          <p:nvPr>
            <p:ph type="title"/>
          </p:nvPr>
        </p:nvSpPr>
        <p:spPr>
          <a:xfrm>
            <a:off x="399709" y="745650"/>
            <a:ext cx="8053091" cy="751489"/>
          </a:xfrm>
          <a:prstGeom prst="rect">
            <a:avLst/>
          </a:prstGeom>
        </p:spPr>
        <p:txBody>
          <a:bodyPr>
            <a:normAutofit/>
          </a:bodyPr>
          <a:lstStyle>
            <a:lvl1pPr indent="12573" defTabSz="905255">
              <a:defRPr sz="2277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lvl1pPr>
          </a:lstStyle>
          <a:p>
            <a:pPr indent="0"/>
            <a:r>
              <a:rPr lang="en-US" sz="2000" dirty="0">
                <a:latin typeface="Arial Black" panose="020B0A04020102020204" pitchFamily="34" charset="0"/>
              </a:rPr>
              <a:t>7. </a:t>
            </a:r>
            <a:r>
              <a:rPr lang="en-US" sz="2000" dirty="0" err="1">
                <a:latin typeface="Arial Black" panose="020B0A04020102020204" pitchFamily="34" charset="0"/>
              </a:rPr>
              <a:t>mjera</a:t>
            </a:r>
            <a:r>
              <a:rPr lang="en-US" sz="2000" dirty="0">
                <a:latin typeface="Arial Black" panose="020B0A04020102020204" pitchFamily="34" charset="0"/>
              </a:rPr>
              <a:t>: </a:t>
            </a:r>
            <a:r>
              <a:rPr lang="hr-HR" sz="2000" dirty="0" smtClean="0">
                <a:latin typeface="Arial Black" panose="020B0A04020102020204" pitchFamily="34" charset="0"/>
              </a:rPr>
              <a:t/>
            </a:r>
            <a:br>
              <a:rPr lang="hr-HR" sz="2000" dirty="0" smtClean="0">
                <a:latin typeface="Arial Black" panose="020B0A04020102020204" pitchFamily="34" charset="0"/>
              </a:rPr>
            </a:br>
            <a:r>
              <a:rPr lang="hr-HR" sz="2000" dirty="0" smtClean="0"/>
              <a:t>N</a:t>
            </a:r>
            <a:r>
              <a:rPr lang="en-US" sz="2000" dirty="0" err="1" smtClean="0"/>
              <a:t>ov</a:t>
            </a:r>
            <a:r>
              <a:rPr lang="hr-HR" sz="2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financijsk</a:t>
            </a:r>
            <a:r>
              <a:rPr lang="hr-HR" sz="2000" dirty="0" smtClean="0"/>
              <a:t>i</a:t>
            </a:r>
            <a:r>
              <a:rPr lang="en-US" sz="2000" dirty="0" smtClean="0"/>
              <a:t> instrument </a:t>
            </a:r>
            <a:r>
              <a:rPr lang="en-US" sz="2000" dirty="0"/>
              <a:t>“COVID-19 </a:t>
            </a:r>
            <a:r>
              <a:rPr lang="en-US" sz="2000" dirty="0" err="1"/>
              <a:t>zajam</a:t>
            </a:r>
            <a:r>
              <a:rPr lang="en-US" sz="2000" dirty="0"/>
              <a:t>”</a:t>
            </a:r>
            <a:endParaRPr dirty="0"/>
          </a:p>
        </p:txBody>
      </p:sp>
      <p:sp>
        <p:nvSpPr>
          <p:cNvPr id="104" name="object 20"/>
          <p:cNvSpPr txBox="1"/>
          <p:nvPr/>
        </p:nvSpPr>
        <p:spPr>
          <a:xfrm>
            <a:off x="7139968" y="325480"/>
            <a:ext cx="137795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20">
                <a:solidFill>
                  <a:srgbClr val="6D6E71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rPr lang="en-US" sz="1400" b="1" dirty="0"/>
              <a:t>HAMAG-BICRO</a:t>
            </a:r>
          </a:p>
        </p:txBody>
      </p:sp>
      <p:sp>
        <p:nvSpPr>
          <p:cNvPr id="105" name="object 21"/>
          <p:cNvSpPr/>
          <p:nvPr/>
        </p:nvSpPr>
        <p:spPr>
          <a:xfrm>
            <a:off x="965200" y="441788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4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670</Words>
  <Application>Microsoft Office PowerPoint</Application>
  <PresentationFormat>On-screen Show (16:9)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Black</vt:lpstr>
      <vt:lpstr>Calibri</vt:lpstr>
      <vt:lpstr>Helvetica</vt:lpstr>
      <vt:lpstr>Helvetica Neue</vt:lpstr>
      <vt:lpstr>VladaRH Sans</vt:lpstr>
      <vt:lpstr>VladaRHSans Lt</vt:lpstr>
      <vt:lpstr>Wingdings</vt:lpstr>
      <vt:lpstr>Office Theme</vt:lpstr>
      <vt:lpstr>HAMAG-BICRO  mjere za suzbijanje efekata uzrokovanih koronavirusom</vt:lpstr>
      <vt:lpstr>Ciljevi  </vt:lpstr>
      <vt:lpstr>1. mjera: Moratorij na sve rate ESIF Mikro i Malih zajmova te Mikro i Malih zajmova za ruralni razvoj do 31.12. 2020.   </vt:lpstr>
      <vt:lpstr>2. mjera:  Prolongiranje rokova korištenja, rokova otplate i moratorije na otplatu kredita/leasinga za koje je izdano jamstvo iz jamstvenih programa HAMAG-BICRO-a  </vt:lpstr>
      <vt:lpstr>3. mjera:  Povoljniji uvjeti ESIF Mikro zajmova za obrtna sredstva (do 25.000 EUR) uz bržu obradu   </vt:lpstr>
      <vt:lpstr>4. mjera:  Povoljniji uvjeti za ESIF Mikro i Male investicijske zajmove  </vt:lpstr>
      <vt:lpstr>5. mjera:  Povećanje stope jamstva za kredite za obrtna sredstva </vt:lpstr>
      <vt:lpstr>6. mjera:  Novi financijski instrument Mikro zajam za ruralni razvoj za obrtna sredstva  </vt:lpstr>
      <vt:lpstr>7. mjera:  Novi financijski instrument “COVID-19 zajam”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prezentacije Pudit, conse vit ratias quae volores eturiorDitamus. Ra id quo  incima dolenis net optur Ebitiscium facepel ignimus, ut quis i.  Et est, sum quos con eos autatem.</dc:title>
  <dc:subject/>
  <dc:creator>Marija  Wisely</dc:creator>
  <cp:keywords/>
  <dc:description/>
  <cp:lastModifiedBy>Zvonimir Frka-Petešić</cp:lastModifiedBy>
  <cp:revision>112</cp:revision>
  <cp:lastPrinted>2019-04-03T07:27:56Z</cp:lastPrinted>
  <dcterms:modified xsi:type="dcterms:W3CDTF">2020-03-23T23:49:12Z</dcterms:modified>
  <cp:category/>
</cp:coreProperties>
</file>