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486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270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674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0117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023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529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517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7489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603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856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070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9834B-5615-42FC-9506-D11637B8B7C3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908E0-A37F-473D-877D-6D71532F4D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4974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0" y="2993876"/>
            <a:ext cx="12192000" cy="1655762"/>
          </a:xfrm>
        </p:spPr>
        <p:txBody>
          <a:bodyPr>
            <a:normAutofit/>
          </a:bodyPr>
          <a:lstStyle/>
          <a:p>
            <a:r>
              <a:rPr lang="hr-HR" sz="4400" b="1" dirty="0" smtClean="0"/>
              <a:t>Pregled sektorskih mjera</a:t>
            </a:r>
            <a:endParaRPr lang="hr-HR" sz="44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857" y="596153"/>
            <a:ext cx="3260786" cy="132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71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0948" y="554898"/>
            <a:ext cx="10515600" cy="989222"/>
          </a:xfrm>
        </p:spPr>
        <p:txBody>
          <a:bodyPr>
            <a:normAutofit/>
          </a:bodyPr>
          <a:lstStyle/>
          <a:p>
            <a:r>
              <a:rPr lang="hr-HR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hr-H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. Odgode rokova izvršenja obveza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433740"/>
            <a:ext cx="10515600" cy="4351338"/>
          </a:xfrm>
        </p:spPr>
        <p:txBody>
          <a:bodyPr>
            <a:noAutofit/>
          </a:bodyPr>
          <a:lstStyle/>
          <a:p>
            <a:pPr algn="just">
              <a:spcBef>
                <a:spcPts val="800"/>
              </a:spcBef>
            </a:pPr>
            <a:r>
              <a:rPr lang="hr-HR" dirty="0"/>
              <a:t>Svim korisnicima investicijskih mjera </a:t>
            </a:r>
            <a:r>
              <a:rPr lang="hr-HR" u="sng" dirty="0"/>
              <a:t>Programa ruralnog razvoja </a:t>
            </a:r>
            <a:r>
              <a:rPr lang="hr-HR" dirty="0"/>
              <a:t>omogućava se odgoda rokova za izvršenje svih obveza definiranih ugovorom o financiranju/Odlukom o dodjeli </a:t>
            </a:r>
            <a:r>
              <a:rPr lang="hr-HR" dirty="0" smtClean="0"/>
              <a:t>sredstava </a:t>
            </a:r>
            <a:r>
              <a:rPr lang="hr-HR" b="1" dirty="0"/>
              <a:t>za 90 </a:t>
            </a:r>
            <a:r>
              <a:rPr lang="hr-HR" b="1" dirty="0" smtClean="0"/>
              <a:t>dana</a:t>
            </a:r>
            <a:r>
              <a:rPr lang="hr-HR" dirty="0" smtClean="0"/>
              <a:t>.</a:t>
            </a:r>
          </a:p>
          <a:p>
            <a:pPr algn="just">
              <a:spcBef>
                <a:spcPts val="800"/>
              </a:spcBef>
            </a:pPr>
            <a:r>
              <a:rPr lang="hr-HR" dirty="0" smtClean="0"/>
              <a:t>Svim </a:t>
            </a:r>
            <a:r>
              <a:rPr lang="hr-HR" dirty="0"/>
              <a:t>korisnicima </a:t>
            </a:r>
            <a:r>
              <a:rPr lang="hr-HR" u="sng" dirty="0"/>
              <a:t>Programa potpora male vrijednosti </a:t>
            </a:r>
            <a:r>
              <a:rPr lang="hr-HR" dirty="0"/>
              <a:t>u preradi drva i proizvodnji namještaja odgađa se rok izvršenja obveza </a:t>
            </a:r>
            <a:r>
              <a:rPr lang="hr-HR" b="1" dirty="0"/>
              <a:t>do 31.12.2020</a:t>
            </a:r>
            <a:r>
              <a:rPr lang="hr-HR" dirty="0"/>
              <a:t>.</a:t>
            </a:r>
          </a:p>
          <a:p>
            <a:pPr algn="just">
              <a:spcBef>
                <a:spcPts val="800"/>
              </a:spcBef>
            </a:pPr>
            <a:r>
              <a:rPr lang="hr-HR" dirty="0"/>
              <a:t>Svim obveznicima plaćanja </a:t>
            </a:r>
            <a:r>
              <a:rPr lang="hr-HR" u="sng" dirty="0"/>
              <a:t>zakupnina i koncesijskih naknada za poljoprivredno zemljište</a:t>
            </a:r>
            <a:r>
              <a:rPr lang="hr-HR" dirty="0"/>
              <a:t> u vlasništvu RH odgađa se rok izvršenja obveza </a:t>
            </a:r>
            <a:r>
              <a:rPr lang="hr-HR" b="1" dirty="0"/>
              <a:t>za 90 </a:t>
            </a:r>
            <a:r>
              <a:rPr lang="hr-HR" b="1" dirty="0" smtClean="0"/>
              <a:t>dana.</a:t>
            </a:r>
            <a:endParaRPr lang="hr-HR" b="1" dirty="0"/>
          </a:p>
          <a:p>
            <a:pPr algn="just">
              <a:spcBef>
                <a:spcPts val="800"/>
              </a:spcBef>
            </a:pPr>
            <a:r>
              <a:rPr lang="hr-HR" dirty="0"/>
              <a:t>Svim obveznicima plaćanja </a:t>
            </a:r>
            <a:r>
              <a:rPr lang="hr-HR" u="sng" dirty="0"/>
              <a:t>naknada za koncesije i </a:t>
            </a:r>
            <a:r>
              <a:rPr lang="hr-HR" u="sng" dirty="0" err="1"/>
              <a:t>privez</a:t>
            </a:r>
            <a:r>
              <a:rPr lang="hr-HR" u="sng" dirty="0"/>
              <a:t> brodova u ribarstvu</a:t>
            </a:r>
            <a:r>
              <a:rPr lang="hr-HR" b="1" dirty="0"/>
              <a:t> </a:t>
            </a:r>
            <a:r>
              <a:rPr lang="hr-HR" dirty="0"/>
              <a:t>odgađa se plaćanje naknada za pristojbe, naknade i davanja kojih su obveznici vlasnici plovila i vlasnici uzgajališta morske ribe i </a:t>
            </a:r>
            <a:r>
              <a:rPr lang="hr-HR" dirty="0" smtClean="0"/>
              <a:t>školjkaša.</a:t>
            </a:r>
            <a:endParaRPr lang="hr-HR" dirty="0"/>
          </a:p>
        </p:txBody>
      </p:sp>
      <p:pic>
        <p:nvPicPr>
          <p:cNvPr id="6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63654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98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6966" y="549878"/>
            <a:ext cx="10919683" cy="1325563"/>
          </a:xfrm>
        </p:spPr>
        <p:txBody>
          <a:bodyPr>
            <a:normAutofit/>
          </a:bodyPr>
          <a:lstStyle/>
          <a:p>
            <a:r>
              <a:rPr lang="hr-H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1. Fleksibilnost u korištenju poljoprivrednih </a:t>
            </a:r>
            <a:r>
              <a:rPr lang="hr-HR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fondova</a:t>
            </a:r>
            <a:endParaRPr lang="hr-HR" sz="40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56966" y="1992702"/>
            <a:ext cx="10919683" cy="422545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b="1" dirty="0" smtClean="0">
                <a:solidFill>
                  <a:srgbClr val="2E75B6"/>
                </a:solidFill>
              </a:rPr>
              <a:t>1.1. Primjena mehanizma fleksibilnosti unutar Zajedničke poljoprivredne politike</a:t>
            </a:r>
          </a:p>
          <a:p>
            <a:pPr algn="just"/>
            <a:r>
              <a:rPr lang="hr-HR" dirty="0"/>
              <a:t>Kako bi se osigurala likvidnost u sektoru poljoprivrede, Ministarstvo poljoprivrede je zatražilo od Europske </a:t>
            </a:r>
            <a:r>
              <a:rPr lang="hr-HR" dirty="0" smtClean="0"/>
              <a:t>komisije </a:t>
            </a:r>
            <a:r>
              <a:rPr lang="hr-HR" dirty="0"/>
              <a:t>mogućnost prenamjene dodatnih sredstava iz fonda za ruralni razvoj za potrebe isplate potpore dohotku </a:t>
            </a:r>
            <a:r>
              <a:rPr lang="hr-HR" dirty="0" smtClean="0"/>
              <a:t>poljoprivrednicima.</a:t>
            </a:r>
          </a:p>
          <a:p>
            <a:pPr algn="just"/>
            <a:r>
              <a:rPr lang="hr-HR" b="1" dirty="0" smtClean="0"/>
              <a:t>Planirani iznos: </a:t>
            </a:r>
            <a:r>
              <a:rPr lang="hr-HR" dirty="0" smtClean="0"/>
              <a:t>120 milijuna kuna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hr-HR" b="1" dirty="0">
                <a:solidFill>
                  <a:srgbClr val="2E75B6"/>
                </a:solidFill>
              </a:rPr>
              <a:t>1.2.   Isplate preostalog iznosa izravnih plaćanja i avansa za proizvodnju 2020. godinu bez provođenja kontrola na terena</a:t>
            </a:r>
          </a:p>
          <a:p>
            <a:pPr algn="just"/>
            <a:r>
              <a:rPr lang="hr-HR" b="1" dirty="0" smtClean="0"/>
              <a:t>Provedba: </a:t>
            </a:r>
            <a:r>
              <a:rPr lang="hr-HR" dirty="0" smtClean="0"/>
              <a:t>odmah po odobrenju Europske Komisije</a:t>
            </a:r>
          </a:p>
          <a:p>
            <a:pPr marL="0" indent="0" algn="just">
              <a:buNone/>
            </a:pPr>
            <a:endParaRPr lang="hr-HR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31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649380"/>
            <a:ext cx="10583174" cy="1325563"/>
          </a:xfrm>
        </p:spPr>
        <p:txBody>
          <a:bodyPr>
            <a:normAutofit/>
          </a:bodyPr>
          <a:lstStyle/>
          <a:p>
            <a:r>
              <a:rPr lang="hr-H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2. Program potpora male vrijednosti za mikro subjekte u poljoprivredi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400391"/>
            <a:ext cx="10515600" cy="4351338"/>
          </a:xfrm>
        </p:spPr>
        <p:txBody>
          <a:bodyPr/>
          <a:lstStyle/>
          <a:p>
            <a:pPr algn="just"/>
            <a:r>
              <a:rPr lang="hr-HR" b="1" dirty="0" smtClean="0"/>
              <a:t>Ciljani korisnici: </a:t>
            </a:r>
            <a:r>
              <a:rPr lang="hr-HR" dirty="0" smtClean="0"/>
              <a:t>OPG-ovi i obrti u poljoprivredi od 1 do 10 zaposlenih </a:t>
            </a:r>
          </a:p>
          <a:p>
            <a:pPr algn="just"/>
            <a:r>
              <a:rPr lang="hr-HR" b="1" dirty="0" smtClean="0"/>
              <a:t>Cilj: </a:t>
            </a:r>
            <a:r>
              <a:rPr lang="hr-HR" dirty="0" smtClean="0"/>
              <a:t>očuvanje zaposlenosti u malim poljoprivrednim gospodarstvima i ublažavanje posljedica COVID-19 </a:t>
            </a:r>
            <a:r>
              <a:rPr lang="hr-HR" dirty="0" err="1" smtClean="0"/>
              <a:t>koronavirusa</a:t>
            </a:r>
            <a:r>
              <a:rPr lang="hr-HR" dirty="0" smtClean="0"/>
              <a:t> najosjetljivijem dijelu poljoprivrednog sektora, neophodnog za održavanje i razvoj vitalnih ruralnih zajednica.</a:t>
            </a:r>
          </a:p>
          <a:p>
            <a:pPr algn="just"/>
            <a:r>
              <a:rPr lang="hr-HR" b="1" dirty="0" smtClean="0"/>
              <a:t>Planirani iznos: </a:t>
            </a:r>
            <a:r>
              <a:rPr lang="hr-HR" dirty="0" smtClean="0"/>
              <a:t>50 milijuna kuna</a:t>
            </a:r>
          </a:p>
          <a:p>
            <a:pPr algn="just"/>
            <a:r>
              <a:rPr lang="hr-HR" b="1" dirty="0" smtClean="0"/>
              <a:t>Objava programa: </a:t>
            </a:r>
            <a:r>
              <a:rPr lang="hr-HR" dirty="0" smtClean="0"/>
              <a:t>do 1. 4. 2020.</a:t>
            </a:r>
            <a:endParaRPr lang="hr-HR" dirty="0"/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29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644536"/>
            <a:ext cx="10515600" cy="1325563"/>
          </a:xfrm>
        </p:spPr>
        <p:txBody>
          <a:bodyPr>
            <a:normAutofit/>
          </a:bodyPr>
          <a:lstStyle/>
          <a:p>
            <a:r>
              <a:rPr lang="hr-H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3. Uspostavljanje kreditne linije za obrtna sredstva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323782"/>
            <a:ext cx="10515600" cy="4351338"/>
          </a:xfrm>
        </p:spPr>
        <p:txBody>
          <a:bodyPr/>
          <a:lstStyle/>
          <a:p>
            <a:r>
              <a:rPr lang="hr-HR" dirty="0" smtClean="0"/>
              <a:t>Mijenjaju se odredbe vezane za financijske instrumente koje su primjenjive na Program ruralnog razvoja i uspostavlja se financijski instrument za obrtna sredstva - </a:t>
            </a:r>
            <a:r>
              <a:rPr lang="pl-PL" i="1" dirty="0" smtClean="0"/>
              <a:t>Mikro </a:t>
            </a:r>
            <a:r>
              <a:rPr lang="pl-PL" i="1" dirty="0"/>
              <a:t>zajmovi za obrtna sredstva za ruralni razvoj</a:t>
            </a:r>
            <a:r>
              <a:rPr lang="hr-HR" dirty="0" smtClean="0"/>
              <a:t>.</a:t>
            </a:r>
          </a:p>
          <a:p>
            <a:r>
              <a:rPr lang="hr-HR" b="1" dirty="0" smtClean="0"/>
              <a:t>Planirani iznos: </a:t>
            </a:r>
            <a:r>
              <a:rPr lang="hr-HR" dirty="0" smtClean="0"/>
              <a:t>130 milijuna kuna</a:t>
            </a:r>
          </a:p>
          <a:p>
            <a:r>
              <a:rPr lang="hr-HR" b="1" dirty="0"/>
              <a:t>Iznos zajma:</a:t>
            </a:r>
            <a:r>
              <a:rPr lang="hr-HR" dirty="0"/>
              <a:t> </a:t>
            </a:r>
            <a:r>
              <a:rPr lang="hr-HR" dirty="0" smtClean="0"/>
              <a:t>1.000 </a:t>
            </a:r>
            <a:r>
              <a:rPr lang="hr-HR" dirty="0"/>
              <a:t>– </a:t>
            </a:r>
            <a:r>
              <a:rPr lang="hr-HR" dirty="0" smtClean="0"/>
              <a:t>25.000 </a:t>
            </a:r>
            <a:r>
              <a:rPr lang="hr-HR" dirty="0"/>
              <a:t>eura (u kunskoj protuvrijednosti)</a:t>
            </a:r>
          </a:p>
          <a:p>
            <a:r>
              <a:rPr lang="hr-HR" b="1" dirty="0"/>
              <a:t>Kamatna stopa:</a:t>
            </a:r>
            <a:r>
              <a:rPr lang="hr-HR" dirty="0"/>
              <a:t> 0,5%</a:t>
            </a:r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97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0948" y="376215"/>
            <a:ext cx="10515600" cy="1325563"/>
          </a:xfrm>
        </p:spPr>
        <p:txBody>
          <a:bodyPr>
            <a:normAutofit/>
          </a:bodyPr>
          <a:lstStyle/>
          <a:p>
            <a:r>
              <a:rPr lang="hr-H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4. Financiranje privremene obustave ribolova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 smtClean="0"/>
              <a:t>U </a:t>
            </a:r>
            <a:r>
              <a:rPr lang="hr-HR" dirty="0"/>
              <a:t>slučaju uključivanja potrebnih izmjena u Uredbu o Europskom fondu za pomorstvo i </a:t>
            </a:r>
            <a:r>
              <a:rPr lang="hr-HR" dirty="0" smtClean="0"/>
              <a:t>ribarstvo provodit </a:t>
            </a:r>
            <a:r>
              <a:rPr lang="hr-HR" dirty="0"/>
              <a:t>će privremena obustava ribolova u </a:t>
            </a:r>
            <a:r>
              <a:rPr lang="hr-HR" dirty="0" err="1"/>
              <a:t>plivaričarskom</a:t>
            </a:r>
            <a:r>
              <a:rPr lang="hr-HR" dirty="0"/>
              <a:t> i </a:t>
            </a:r>
            <a:r>
              <a:rPr lang="hr-HR" dirty="0" err="1"/>
              <a:t>koćarskom</a:t>
            </a:r>
            <a:r>
              <a:rPr lang="hr-HR" dirty="0"/>
              <a:t> ribolovu. Svrha je omogućiti zaustavljanje ribolova za tvrtke i obrte koji nemaju osigurano tržište. Na taj način osigurala bi se sredstva za poslovanje tvrtki i obrta koji ne mogu plasirati svoje proizvode na tržište, a ujedno bi se osigurala i zaštita ribljeg fonda. </a:t>
            </a:r>
          </a:p>
          <a:p>
            <a:pPr algn="just"/>
            <a:r>
              <a:rPr lang="hr-HR" b="1" dirty="0"/>
              <a:t>Planirani iznos:</a:t>
            </a:r>
            <a:r>
              <a:rPr lang="hr-HR" dirty="0"/>
              <a:t> 30.000.000,00 kuna</a:t>
            </a:r>
          </a:p>
          <a:p>
            <a:pPr algn="just"/>
            <a:r>
              <a:rPr lang="hr-HR" b="1" dirty="0"/>
              <a:t>Objava Pravilnika:</a:t>
            </a:r>
            <a:r>
              <a:rPr lang="hr-HR" dirty="0"/>
              <a:t> odmah po donošenju eventualnih izmjena Uredbe od strane EK.</a:t>
            </a:r>
          </a:p>
          <a:p>
            <a:endParaRPr lang="hr-HR" dirty="0"/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27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5768" y="651764"/>
            <a:ext cx="10515600" cy="1325563"/>
          </a:xfrm>
        </p:spPr>
        <p:txBody>
          <a:bodyPr>
            <a:normAutofit/>
          </a:bodyPr>
          <a:lstStyle/>
          <a:p>
            <a:r>
              <a:rPr lang="hr-H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5. Državne potpore male vrijednosti (nove) za ribarstvo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46760" y="2506662"/>
            <a:ext cx="10515600" cy="4351338"/>
          </a:xfrm>
        </p:spPr>
        <p:txBody>
          <a:bodyPr/>
          <a:lstStyle/>
          <a:p>
            <a:pPr algn="just"/>
            <a:r>
              <a:rPr lang="hr-HR" b="1" dirty="0"/>
              <a:t>Državne potpore male vrijednosti (nove</a:t>
            </a:r>
            <a:r>
              <a:rPr lang="hr-HR" b="1" dirty="0" smtClean="0"/>
              <a:t>) </a:t>
            </a:r>
            <a:r>
              <a:rPr lang="hr-HR" dirty="0" smtClean="0"/>
              <a:t>– </a:t>
            </a:r>
            <a:r>
              <a:rPr lang="hr-HR" dirty="0"/>
              <a:t>donošenje Pravilnika u svrhu dodjele potpore male vrijednosti (sukladno izmjenama EU propisa maksimalni iznos 120.000 eura) sektorima ribolova, uzgoja i prerade proizvoda ribarstva, a koji su pogođeni posljedicama COVID 19. Povećani iznos </a:t>
            </a:r>
            <a:r>
              <a:rPr lang="hr-HR" dirty="0" smtClean="0"/>
              <a:t>odnosit će se na mali </a:t>
            </a:r>
            <a:r>
              <a:rPr lang="hr-HR" dirty="0"/>
              <a:t>priobalni ribolov.</a:t>
            </a:r>
          </a:p>
          <a:p>
            <a:r>
              <a:rPr lang="hr-HR" b="1" dirty="0"/>
              <a:t>Planirani iznos:</a:t>
            </a:r>
            <a:r>
              <a:rPr lang="hr-HR" dirty="0"/>
              <a:t> 30.000.000,00 kuna</a:t>
            </a:r>
          </a:p>
          <a:p>
            <a:r>
              <a:rPr lang="hr-HR" b="1" dirty="0"/>
              <a:t>Objava Pravilnika:</a:t>
            </a:r>
            <a:r>
              <a:rPr lang="hr-HR" dirty="0"/>
              <a:t> do 1. travnja 2020.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50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0948" y="697365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hr-HR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6. Državne potpore male vrijednosti (postojeće) za ribarstvo i akvakulturu</a:t>
            </a:r>
            <a:endParaRPr lang="hr-HR" sz="40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3053534"/>
            <a:ext cx="10515600" cy="4351338"/>
          </a:xfrm>
        </p:spPr>
        <p:txBody>
          <a:bodyPr/>
          <a:lstStyle/>
          <a:p>
            <a:pPr algn="just"/>
            <a:r>
              <a:rPr lang="hr-HR" dirty="0" smtClean="0"/>
              <a:t>Hitna </a:t>
            </a:r>
            <a:r>
              <a:rPr lang="hr-HR" dirty="0"/>
              <a:t>obrada i isplata Zahtjeva za isplatu za dodjelu potpore male vrijednosti, a radi osiguranja likvidnosti gospodarskih subjekata u </a:t>
            </a:r>
            <a:r>
              <a:rPr lang="hr-HR" dirty="0" smtClean="0"/>
              <a:t>ribarstvu.</a:t>
            </a:r>
            <a:endParaRPr lang="hr-HR" dirty="0"/>
          </a:p>
          <a:p>
            <a:r>
              <a:rPr lang="hr-HR" b="1" dirty="0"/>
              <a:t>Planirani iznos:</a:t>
            </a:r>
            <a:r>
              <a:rPr lang="hr-HR" dirty="0"/>
              <a:t> 19.000.000,00 kuna</a:t>
            </a:r>
          </a:p>
          <a:p>
            <a:r>
              <a:rPr lang="hr-HR" b="1" dirty="0"/>
              <a:t>Konačna isplata:</a:t>
            </a:r>
            <a:r>
              <a:rPr lang="hr-HR" dirty="0"/>
              <a:t> do 1. svibnja 2020.</a:t>
            </a:r>
          </a:p>
          <a:p>
            <a:endParaRPr lang="hr-HR" dirty="0"/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41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07359"/>
            <a:ext cx="10515600" cy="1242205"/>
          </a:xfrm>
        </p:spPr>
        <p:txBody>
          <a:bodyPr>
            <a:normAutofit/>
          </a:bodyPr>
          <a:lstStyle/>
          <a:p>
            <a:r>
              <a:rPr lang="hr-HR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7. Državne potpore - </a:t>
            </a:r>
            <a:r>
              <a:rPr lang="hr-HR" sz="40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notificirane</a:t>
            </a:r>
            <a:r>
              <a:rPr lang="hr-HR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potpore za slatkovodno ribarstvo</a:t>
            </a:r>
            <a:endParaRPr lang="hr-HR" sz="4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algn="just"/>
            <a:r>
              <a:rPr lang="hr-HR" b="1" dirty="0" smtClean="0"/>
              <a:t>Hitno </a:t>
            </a:r>
            <a:r>
              <a:rPr lang="hr-HR" dirty="0" smtClean="0"/>
              <a:t>donošenje </a:t>
            </a:r>
            <a:r>
              <a:rPr lang="hr-HR" dirty="0"/>
              <a:t>Pravilnika i obrada zahtjeva za dodjelu potpore za štete od predatora na šaranskim ribnjacima, a radi osiguranja likvidnosti uzgajivača slatkovodne </a:t>
            </a:r>
            <a:r>
              <a:rPr lang="hr-HR" dirty="0" smtClean="0"/>
              <a:t>ribe.</a:t>
            </a:r>
            <a:endParaRPr lang="hr-HR" dirty="0"/>
          </a:p>
          <a:p>
            <a:pPr algn="just"/>
            <a:r>
              <a:rPr lang="hr-HR" b="1" dirty="0"/>
              <a:t>Planirani iznos:</a:t>
            </a:r>
            <a:r>
              <a:rPr lang="hr-HR" dirty="0"/>
              <a:t> 20.000.000,00 kuna</a:t>
            </a:r>
          </a:p>
          <a:p>
            <a:pPr algn="just"/>
            <a:r>
              <a:rPr lang="hr-HR" b="1" dirty="0"/>
              <a:t>Objava Pravilnika:</a:t>
            </a:r>
            <a:r>
              <a:rPr lang="hr-HR" dirty="0"/>
              <a:t> do 1. travnja 2020.</a:t>
            </a:r>
          </a:p>
          <a:p>
            <a:pPr algn="just"/>
            <a:r>
              <a:rPr lang="hr-HR" b="1" dirty="0"/>
              <a:t>Isplata sredstava:</a:t>
            </a:r>
            <a:r>
              <a:rPr lang="hr-HR" dirty="0"/>
              <a:t> do 1. svibnja 2020.</a:t>
            </a:r>
          </a:p>
          <a:p>
            <a:endParaRPr lang="hr-HR" dirty="0"/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8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657470"/>
            <a:ext cx="10515600" cy="1325563"/>
          </a:xfrm>
        </p:spPr>
        <p:txBody>
          <a:bodyPr>
            <a:normAutofit/>
          </a:bodyPr>
          <a:lstStyle/>
          <a:p>
            <a:r>
              <a:rPr lang="hr-H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8. Sufinanciranje ambalaže u ribarstvu i akvakulturi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095182"/>
            <a:ext cx="10515600" cy="4351338"/>
          </a:xfrm>
        </p:spPr>
        <p:txBody>
          <a:bodyPr/>
          <a:lstStyle/>
          <a:p>
            <a:pPr algn="just"/>
            <a:r>
              <a:rPr lang="hr-HR" dirty="0" smtClean="0"/>
              <a:t>S obzirom </a:t>
            </a:r>
            <a:r>
              <a:rPr lang="hr-HR" dirty="0"/>
              <a:t>na iskorištena sredstva u mjeri IV.3. </a:t>
            </a:r>
            <a:r>
              <a:rPr lang="hr-HR" i="1" dirty="0"/>
              <a:t>S</a:t>
            </a:r>
            <a:r>
              <a:rPr lang="hr-HR" i="1" dirty="0" smtClean="0"/>
              <a:t>tavljanje </a:t>
            </a:r>
            <a:r>
              <a:rPr lang="hr-HR" i="1" dirty="0"/>
              <a:t>na tržište proizvode ribarstva i </a:t>
            </a:r>
            <a:r>
              <a:rPr lang="hr-HR" i="1" dirty="0" smtClean="0"/>
              <a:t>akvakulture</a:t>
            </a:r>
            <a:r>
              <a:rPr lang="hr-HR" dirty="0" smtClean="0"/>
              <a:t> omogućit </a:t>
            </a:r>
            <a:r>
              <a:rPr lang="hr-HR" dirty="0"/>
              <a:t>će se dodjela potpore, odnosno sufinanciranje kupnje ambalaže. </a:t>
            </a:r>
            <a:r>
              <a:rPr lang="hr-HR" dirty="0" smtClean="0"/>
              <a:t>S </a:t>
            </a:r>
            <a:r>
              <a:rPr lang="hr-HR" dirty="0"/>
              <a:t>obzirom da je jedan od problema i nabava </a:t>
            </a:r>
            <a:r>
              <a:rPr lang="hr-HR" dirty="0" smtClean="0"/>
              <a:t>ambalaža, </a:t>
            </a:r>
            <a:r>
              <a:rPr lang="hr-HR" dirty="0"/>
              <a:t>a posljedično i povećane cijene tih proizvoda, nužno je osigurati potporu i za ovu namjenu.</a:t>
            </a:r>
          </a:p>
          <a:p>
            <a:r>
              <a:rPr lang="hr-HR" b="1" dirty="0"/>
              <a:t>Planirani iznos:</a:t>
            </a:r>
            <a:r>
              <a:rPr lang="hr-HR" dirty="0"/>
              <a:t> 5.000.000,00 kuna</a:t>
            </a:r>
          </a:p>
          <a:p>
            <a:r>
              <a:rPr lang="hr-HR" b="1" dirty="0"/>
              <a:t>Objava Pravilnika:</a:t>
            </a:r>
            <a:r>
              <a:rPr lang="hr-HR" dirty="0"/>
              <a:t> 15. travanj 2020.</a:t>
            </a:r>
          </a:p>
          <a:p>
            <a:endParaRPr lang="hr-HR" dirty="0"/>
          </a:p>
        </p:txBody>
      </p:sp>
      <p:pic>
        <p:nvPicPr>
          <p:cNvPr id="5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6190" y="5946402"/>
            <a:ext cx="1332036" cy="5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3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676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sustava Office</vt:lpstr>
      <vt:lpstr>PowerPoint Presentation</vt:lpstr>
      <vt:lpstr>1. Fleksibilnost u korištenju poljoprivrednih fondova</vt:lpstr>
      <vt:lpstr>2. Program potpora male vrijednosti za mikro subjekte u poljoprivredi</vt:lpstr>
      <vt:lpstr>3. Uspostavljanje kreditne linije za obrtna sredstva</vt:lpstr>
      <vt:lpstr>4. Financiranje privremene obustave ribolova</vt:lpstr>
      <vt:lpstr>5. Državne potpore male vrijednosti (nove) za ribarstvo</vt:lpstr>
      <vt:lpstr>6. Državne potpore male vrijednosti (postojeće) za ribarstvo i akvakulturu</vt:lpstr>
      <vt:lpstr>7. Državne potpore - notificirane potpore za slatkovodno ribarstvo</vt:lpstr>
      <vt:lpstr>8. Sufinanciranje ambalaže u ribarstvu i akvakulturi</vt:lpstr>
      <vt:lpstr>9. Odgode rokova izvršenja obveza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MINISTARSTVO POLJOPRIVREDE</dc:title>
  <dc:creator>Marija Vučković</dc:creator>
  <cp:lastModifiedBy>Zvonimir Frka-Petešić</cp:lastModifiedBy>
  <cp:revision>25</cp:revision>
  <cp:lastPrinted>2020-03-24T08:23:38Z</cp:lastPrinted>
  <dcterms:created xsi:type="dcterms:W3CDTF">2020-03-23T13:14:37Z</dcterms:created>
  <dcterms:modified xsi:type="dcterms:W3CDTF">2020-03-24T08:23:38Z</dcterms:modified>
</cp:coreProperties>
</file>