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80" r:id="rId5"/>
    <p:sldId id="281" r:id="rId6"/>
    <p:sldId id="282" r:id="rId7"/>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2" autoAdjust="0"/>
    <p:restoredTop sz="94660"/>
  </p:normalViewPr>
  <p:slideViewPr>
    <p:cSldViewPr snapToGrid="0">
      <p:cViewPr varScale="1">
        <p:scale>
          <a:sx n="111" d="100"/>
          <a:sy n="111" d="100"/>
        </p:scale>
        <p:origin x="396"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aslovna stranic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5CDFE23-56EA-44F7-8DD4-18374FE0276A}"/>
              </a:ext>
            </a:extLst>
          </p:cNvPr>
          <p:cNvSpPr/>
          <p:nvPr userDrawn="1"/>
        </p:nvSpPr>
        <p:spPr>
          <a:xfrm>
            <a:off x="-1" y="2639504"/>
            <a:ext cx="6664751" cy="1734531"/>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pic>
        <p:nvPicPr>
          <p:cNvPr id="12" name="Picture 11">
            <a:extLst>
              <a:ext uri="{FF2B5EF4-FFF2-40B4-BE49-F238E27FC236}">
                <a16:creationId xmlns:a16="http://schemas.microsoft.com/office/drawing/2014/main" id="{EBC5C09F-DA33-43B7-B057-FDE7FADA5A8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61533" y="5133042"/>
            <a:ext cx="2193147" cy="604818"/>
          </a:xfrm>
          <a:prstGeom prst="rect">
            <a:avLst/>
          </a:prstGeom>
        </p:spPr>
      </p:pic>
      <p:sp>
        <p:nvSpPr>
          <p:cNvPr id="14" name="Text Placeholder 13">
            <a:extLst>
              <a:ext uri="{FF2B5EF4-FFF2-40B4-BE49-F238E27FC236}">
                <a16:creationId xmlns:a16="http://schemas.microsoft.com/office/drawing/2014/main" id="{AB06FEB7-3DAF-4329-861C-DCB7D80CD3EB}"/>
              </a:ext>
            </a:extLst>
          </p:cNvPr>
          <p:cNvSpPr>
            <a:spLocks noGrp="1"/>
          </p:cNvSpPr>
          <p:nvPr>
            <p:ph type="body" sz="quarter" idx="11" hasCustomPrompt="1"/>
          </p:nvPr>
        </p:nvSpPr>
        <p:spPr>
          <a:xfrm>
            <a:off x="858328" y="2959806"/>
            <a:ext cx="5099050" cy="725487"/>
          </a:xfrm>
          <a:prstGeom prst="rect">
            <a:avLst/>
          </a:prstGeom>
        </p:spPr>
        <p:txBody>
          <a:bodyPr/>
          <a:lstStyle>
            <a:lvl1pPr marL="0" indent="0">
              <a:buNone/>
              <a:defRPr sz="4000">
                <a:solidFill>
                  <a:srgbClr val="FF0000"/>
                </a:solidFill>
                <a:latin typeface="+mj-lt"/>
              </a:defRPr>
            </a:lvl1pPr>
          </a:lstStyle>
          <a:p>
            <a:pPr lvl="0"/>
            <a:r>
              <a:rPr lang="hr-HR" dirty="0"/>
              <a:t>Naslov prezentacije</a:t>
            </a:r>
            <a:endParaRPr lang="en-US" dirty="0"/>
          </a:p>
        </p:txBody>
      </p:sp>
      <p:sp>
        <p:nvSpPr>
          <p:cNvPr id="18" name="Text Placeholder 17">
            <a:extLst>
              <a:ext uri="{FF2B5EF4-FFF2-40B4-BE49-F238E27FC236}">
                <a16:creationId xmlns:a16="http://schemas.microsoft.com/office/drawing/2014/main" id="{F12D85AF-5269-4F06-8B59-6292225824AC}"/>
              </a:ext>
            </a:extLst>
          </p:cNvPr>
          <p:cNvSpPr>
            <a:spLocks noGrp="1"/>
          </p:cNvSpPr>
          <p:nvPr>
            <p:ph type="body" sz="quarter" idx="12" hasCustomPrompt="1"/>
          </p:nvPr>
        </p:nvSpPr>
        <p:spPr>
          <a:xfrm>
            <a:off x="858838" y="3590318"/>
            <a:ext cx="5099050" cy="396875"/>
          </a:xfrm>
          <a:prstGeom prst="rect">
            <a:avLst/>
          </a:prstGeom>
        </p:spPr>
        <p:txBody>
          <a:bodyPr/>
          <a:lstStyle>
            <a:lvl1pPr marL="0" indent="0">
              <a:buNone/>
              <a:defRPr sz="2400">
                <a:solidFill>
                  <a:schemeClr val="bg2">
                    <a:lumMod val="50000"/>
                  </a:schemeClr>
                </a:solidFill>
                <a:latin typeface="+mj-lt"/>
              </a:defRPr>
            </a:lvl1pPr>
          </a:lstStyle>
          <a:p>
            <a:pPr lvl="0"/>
            <a:r>
              <a:rPr lang="hr-HR" dirty="0"/>
              <a:t>Po potrebi i podnaslov</a:t>
            </a:r>
            <a:endParaRPr lang="en-US" dirty="0"/>
          </a:p>
        </p:txBody>
      </p:sp>
      <p:sp>
        <p:nvSpPr>
          <p:cNvPr id="7" name="TextBox 6">
            <a:extLst>
              <a:ext uri="{FF2B5EF4-FFF2-40B4-BE49-F238E27FC236}">
                <a16:creationId xmlns:a16="http://schemas.microsoft.com/office/drawing/2014/main" id="{580BC5E3-A76D-435E-98AB-5A3B8163864E}"/>
              </a:ext>
            </a:extLst>
          </p:cNvPr>
          <p:cNvSpPr txBox="1"/>
          <p:nvPr userDrawn="1"/>
        </p:nvSpPr>
        <p:spPr>
          <a:xfrm>
            <a:off x="9851424" y="6400800"/>
            <a:ext cx="2017336" cy="338554"/>
          </a:xfrm>
          <a:prstGeom prst="rect">
            <a:avLst/>
          </a:prstGeom>
          <a:noFill/>
        </p:spPr>
        <p:txBody>
          <a:bodyPr wrap="square" rtlCol="0">
            <a:spAutoFit/>
          </a:bodyPr>
          <a:lstStyle/>
          <a:p>
            <a:pPr algn="r"/>
            <a:r>
              <a:rPr lang="hr-HR" sz="1600" b="1" dirty="0">
                <a:solidFill>
                  <a:schemeClr val="bg1"/>
                </a:solidFill>
                <a:latin typeface="Arial Narrow" panose="020B0606020202030204" pitchFamily="34" charset="0"/>
              </a:rPr>
              <a:t>www.hbor.hr</a:t>
            </a:r>
          </a:p>
        </p:txBody>
      </p:sp>
    </p:spTree>
    <p:extLst>
      <p:ext uri="{BB962C8B-B14F-4D97-AF65-F5344CB8AC3E}">
        <p14:creationId xmlns:p14="http://schemas.microsoft.com/office/powerpoint/2010/main" val="3379618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 samo teks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ACBE3DF7-3894-4A0F-8A8A-3F0C2236E653}"/>
              </a:ext>
            </a:extLst>
          </p:cNvPr>
          <p:cNvSpPr txBox="1"/>
          <p:nvPr userDrawn="1"/>
        </p:nvSpPr>
        <p:spPr>
          <a:xfrm>
            <a:off x="9294830" y="6400800"/>
            <a:ext cx="2017336" cy="338554"/>
          </a:xfrm>
          <a:prstGeom prst="rect">
            <a:avLst/>
          </a:prstGeom>
          <a:noFill/>
        </p:spPr>
        <p:txBody>
          <a:bodyPr wrap="square" rtlCol="0">
            <a:spAutoFit/>
          </a:bodyPr>
          <a:lstStyle/>
          <a:p>
            <a:pPr algn="r"/>
            <a:r>
              <a:rPr lang="hr-HR" sz="1600" b="1" dirty="0">
                <a:solidFill>
                  <a:schemeClr val="bg1"/>
                </a:solidFill>
                <a:latin typeface="Arial Narrow" panose="020B0606020202030204" pitchFamily="34" charset="0"/>
              </a:rPr>
              <a:t>www.hbor.hr</a:t>
            </a:r>
          </a:p>
        </p:txBody>
      </p:sp>
      <p:pic>
        <p:nvPicPr>
          <p:cNvPr id="8" name="Picture 7">
            <a:extLst>
              <a:ext uri="{FF2B5EF4-FFF2-40B4-BE49-F238E27FC236}">
                <a16:creationId xmlns:a16="http://schemas.microsoft.com/office/drawing/2014/main" id="{517B9278-9098-4A17-8BE2-93B2FA8EEF9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4320" y="6412230"/>
            <a:ext cx="2702670" cy="338554"/>
          </a:xfrm>
          <a:prstGeom prst="rect">
            <a:avLst/>
          </a:prstGeom>
        </p:spPr>
      </p:pic>
      <p:sp>
        <p:nvSpPr>
          <p:cNvPr id="12" name="Text Placeholder 11">
            <a:extLst>
              <a:ext uri="{FF2B5EF4-FFF2-40B4-BE49-F238E27FC236}">
                <a16:creationId xmlns:a16="http://schemas.microsoft.com/office/drawing/2014/main" id="{8F906662-D61E-46D6-828D-24A59A7872D0}"/>
              </a:ext>
            </a:extLst>
          </p:cNvPr>
          <p:cNvSpPr>
            <a:spLocks noGrp="1"/>
          </p:cNvSpPr>
          <p:nvPr>
            <p:ph type="body" sz="quarter" idx="10" hasCustomPrompt="1"/>
          </p:nvPr>
        </p:nvSpPr>
        <p:spPr>
          <a:xfrm>
            <a:off x="649663" y="744538"/>
            <a:ext cx="10876030" cy="792031"/>
          </a:xfrm>
          <a:prstGeom prst="rect">
            <a:avLst/>
          </a:prstGeom>
        </p:spPr>
        <p:txBody>
          <a:bodyPr/>
          <a:lstStyle>
            <a:lvl1pPr marL="0" indent="0">
              <a:buNone/>
              <a:defRPr sz="4000">
                <a:solidFill>
                  <a:srgbClr val="FF0000"/>
                </a:solidFill>
                <a:latin typeface="+mj-lt"/>
              </a:defRPr>
            </a:lvl1pPr>
            <a:lvl2pPr marL="457200" indent="0" algn="l">
              <a:buNone/>
              <a:defRPr sz="2800">
                <a:solidFill>
                  <a:schemeClr val="bg2">
                    <a:lumMod val="50000"/>
                  </a:schemeClr>
                </a:solidFill>
                <a:latin typeface="+mj-lt"/>
              </a:defRPr>
            </a:lvl2pPr>
          </a:lstStyle>
          <a:p>
            <a:pPr lvl="0"/>
            <a:r>
              <a:rPr lang="hr-HR" dirty="0"/>
              <a:t>Primjer praznog slidea</a:t>
            </a:r>
            <a:endParaRPr lang="en-US" dirty="0"/>
          </a:p>
        </p:txBody>
      </p:sp>
      <p:sp>
        <p:nvSpPr>
          <p:cNvPr id="21" name="Text Placeholder 20">
            <a:extLst>
              <a:ext uri="{FF2B5EF4-FFF2-40B4-BE49-F238E27FC236}">
                <a16:creationId xmlns:a16="http://schemas.microsoft.com/office/drawing/2014/main" id="{092393F8-781B-41F6-A182-8CB6629288AB}"/>
              </a:ext>
            </a:extLst>
          </p:cNvPr>
          <p:cNvSpPr>
            <a:spLocks noGrp="1"/>
          </p:cNvSpPr>
          <p:nvPr>
            <p:ph type="body" sz="quarter" idx="14" hasCustomPrompt="1"/>
          </p:nvPr>
        </p:nvSpPr>
        <p:spPr>
          <a:xfrm>
            <a:off x="649288" y="1536700"/>
            <a:ext cx="10876030" cy="641350"/>
          </a:xfrm>
          <a:prstGeom prst="rect">
            <a:avLst/>
          </a:prstGeom>
        </p:spPr>
        <p:txBody>
          <a:bodyPr/>
          <a:lstStyle>
            <a:lvl1pPr marL="0" indent="0">
              <a:buNone/>
              <a:defRPr sz="2400">
                <a:solidFill>
                  <a:schemeClr val="bg2">
                    <a:lumMod val="50000"/>
                  </a:schemeClr>
                </a:solidFill>
                <a:latin typeface="+mj-lt"/>
              </a:defRPr>
            </a:lvl1pPr>
          </a:lstStyle>
          <a:p>
            <a:pPr lvl="0"/>
            <a:r>
              <a:rPr lang="hr-HR" dirty="0"/>
              <a:t>Po potrebi i podnaslov</a:t>
            </a:r>
            <a:endParaRPr lang="en-US" dirty="0"/>
          </a:p>
        </p:txBody>
      </p:sp>
      <p:sp>
        <p:nvSpPr>
          <p:cNvPr id="22" name="Text Placeholder 16">
            <a:extLst>
              <a:ext uri="{FF2B5EF4-FFF2-40B4-BE49-F238E27FC236}">
                <a16:creationId xmlns:a16="http://schemas.microsoft.com/office/drawing/2014/main" id="{21F1C4B3-7595-4FEF-B74E-5B24E9688329}"/>
              </a:ext>
            </a:extLst>
          </p:cNvPr>
          <p:cNvSpPr>
            <a:spLocks noGrp="1"/>
          </p:cNvSpPr>
          <p:nvPr>
            <p:ph type="body" sz="quarter" idx="16" hasCustomPrompt="1"/>
          </p:nvPr>
        </p:nvSpPr>
        <p:spPr>
          <a:xfrm>
            <a:off x="649288" y="3765158"/>
            <a:ext cx="5402720" cy="2628900"/>
          </a:xfrm>
          <a:prstGeom prst="rect">
            <a:avLst/>
          </a:prstGeom>
        </p:spPr>
        <p:txBody>
          <a:bodyPr/>
          <a:lstStyle>
            <a:lvl1pPr marL="0" indent="0">
              <a:buNone/>
              <a:defRPr sz="1200">
                <a:solidFill>
                  <a:schemeClr val="bg2">
                    <a:lumMod val="50000"/>
                  </a:schemeClr>
                </a:solidFill>
                <a:latin typeface="+mj-lt"/>
              </a:defRPr>
            </a:lvl1pPr>
          </a:lstStyle>
          <a:p>
            <a:pPr algn="just"/>
            <a:r>
              <a:rPr lang="hr-HR" sz="1200" dirty="0">
                <a:solidFill>
                  <a:schemeClr val="bg2">
                    <a:lumMod val="50000"/>
                  </a:schemeClr>
                </a:solidFill>
                <a:latin typeface="+mj-lt"/>
              </a:rPr>
              <a:t>Lorem ipsum dolor sit amet, consectetur adipiscing elit. Vivamus in eros libero. Etiam finibus ipsum felis. Duis ut aliquam sem. Mauris fringilla eros laoreet eros lacinia, eu accumsan libero rutrum. Sed venenatis fringilla arcu. Vivamus tempor magna eget magna scelerisque, non ullamcorper orci semper. </a:t>
            </a:r>
          </a:p>
          <a:p>
            <a:pPr algn="just"/>
            <a:r>
              <a:rPr lang="hr-HR" sz="1200" dirty="0">
                <a:solidFill>
                  <a:schemeClr val="bg2">
                    <a:lumMod val="50000"/>
                  </a:schemeClr>
                </a:solidFill>
                <a:latin typeface="+mj-lt"/>
              </a:rPr>
              <a:t>Maecenas luctus faucibus mattis. Quisque pellentesque mauris quis mauris placerat posuere. Proin aliquam suscipit nulla, ac ultricies leo tincidunt ut. Ut quis sem dignissim tellus congue tristique. Nulla commodo augue non lorem accumsan pulvinar. Pellentesque auctor sed tortor eget rutrum. Morbi tristique faucibus convallis. Fusce eget sollicitudin lacus. Curabitur cursus suscipit lectus non efficitur.</a:t>
            </a:r>
          </a:p>
          <a:p>
            <a:pPr lvl="0"/>
            <a:endParaRPr lang="hr-HR" dirty="0"/>
          </a:p>
        </p:txBody>
      </p:sp>
      <p:sp>
        <p:nvSpPr>
          <p:cNvPr id="24" name="TextBox 23">
            <a:extLst>
              <a:ext uri="{FF2B5EF4-FFF2-40B4-BE49-F238E27FC236}">
                <a16:creationId xmlns:a16="http://schemas.microsoft.com/office/drawing/2014/main" id="{F5A4682D-9938-4E26-B773-B6E14A056A34}"/>
              </a:ext>
            </a:extLst>
          </p:cNvPr>
          <p:cNvSpPr txBox="1"/>
          <p:nvPr userDrawn="1"/>
        </p:nvSpPr>
        <p:spPr>
          <a:xfrm>
            <a:off x="10489636" y="6389910"/>
            <a:ext cx="1531936" cy="369332"/>
          </a:xfrm>
          <a:prstGeom prst="rect">
            <a:avLst/>
          </a:prstGeom>
          <a:noFill/>
        </p:spPr>
        <p:txBody>
          <a:bodyPr wrap="square" rtlCol="0">
            <a:spAutoFit/>
          </a:bodyPr>
          <a:lstStyle/>
          <a:p>
            <a:pPr algn="r"/>
            <a:fld id="{F9D3C60C-E934-4589-AF30-3300A22E6747}" type="slidenum">
              <a:rPr lang="hr-HR" sz="1800" smtClean="0">
                <a:solidFill>
                  <a:schemeClr val="bg1"/>
                </a:solidFill>
                <a:latin typeface="+mj-lt"/>
              </a:rPr>
              <a:pPr algn="r"/>
              <a:t>‹#›</a:t>
            </a:fld>
            <a:endParaRPr lang="hr-HR" sz="1800" dirty="0">
              <a:solidFill>
                <a:schemeClr val="bg1"/>
              </a:solidFill>
              <a:latin typeface="+mj-lt"/>
            </a:endParaRPr>
          </a:p>
        </p:txBody>
      </p:sp>
    </p:spTree>
    <p:extLst>
      <p:ext uri="{BB962C8B-B14F-4D97-AF65-F5344CB8AC3E}">
        <p14:creationId xmlns:p14="http://schemas.microsoft.com/office/powerpoint/2010/main" val="2941016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 tekst i fotografij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ext Placeholder 11">
            <a:extLst>
              <a:ext uri="{FF2B5EF4-FFF2-40B4-BE49-F238E27FC236}">
                <a16:creationId xmlns:a16="http://schemas.microsoft.com/office/drawing/2014/main" id="{C2FCFE49-0E9E-455F-8EE8-36C53C76B6C3}"/>
              </a:ext>
            </a:extLst>
          </p:cNvPr>
          <p:cNvSpPr>
            <a:spLocks noGrp="1"/>
          </p:cNvSpPr>
          <p:nvPr>
            <p:ph type="body" sz="quarter" idx="10" hasCustomPrompt="1"/>
          </p:nvPr>
        </p:nvSpPr>
        <p:spPr>
          <a:xfrm>
            <a:off x="649663" y="744538"/>
            <a:ext cx="6400800" cy="792031"/>
          </a:xfrm>
          <a:prstGeom prst="rect">
            <a:avLst/>
          </a:prstGeom>
        </p:spPr>
        <p:txBody>
          <a:bodyPr/>
          <a:lstStyle>
            <a:lvl1pPr marL="0" indent="0">
              <a:buNone/>
              <a:defRPr sz="4000">
                <a:solidFill>
                  <a:srgbClr val="FF0000"/>
                </a:solidFill>
                <a:latin typeface="+mj-lt"/>
              </a:defRPr>
            </a:lvl1pPr>
            <a:lvl2pPr marL="457200" indent="0" algn="l">
              <a:buNone/>
              <a:defRPr sz="2800">
                <a:solidFill>
                  <a:schemeClr val="bg2">
                    <a:lumMod val="50000"/>
                  </a:schemeClr>
                </a:solidFill>
                <a:latin typeface="+mj-lt"/>
              </a:defRPr>
            </a:lvl2pPr>
          </a:lstStyle>
          <a:p>
            <a:pPr lvl="0"/>
            <a:r>
              <a:rPr lang="hr-HR" dirty="0"/>
              <a:t>Primjer slidea s fotografijom</a:t>
            </a:r>
            <a:endParaRPr lang="en-US" dirty="0"/>
          </a:p>
        </p:txBody>
      </p:sp>
      <p:sp>
        <p:nvSpPr>
          <p:cNvPr id="12" name="Picture Placeholder 11">
            <a:extLst>
              <a:ext uri="{FF2B5EF4-FFF2-40B4-BE49-F238E27FC236}">
                <a16:creationId xmlns:a16="http://schemas.microsoft.com/office/drawing/2014/main" id="{15F48499-AEB5-476F-80BE-FA6F51A8627C}"/>
              </a:ext>
            </a:extLst>
          </p:cNvPr>
          <p:cNvSpPr>
            <a:spLocks noGrp="1"/>
          </p:cNvSpPr>
          <p:nvPr>
            <p:ph type="pic" sz="quarter" idx="13"/>
          </p:nvPr>
        </p:nvSpPr>
        <p:spPr>
          <a:xfrm>
            <a:off x="7050088" y="0"/>
            <a:ext cx="5141912" cy="3854450"/>
          </a:xfrm>
          <a:prstGeom prst="rect">
            <a:avLst/>
          </a:prstGeom>
        </p:spPr>
        <p:txBody>
          <a:bodyPr/>
          <a:lstStyle/>
          <a:p>
            <a:endParaRPr lang="hr-HR"/>
          </a:p>
        </p:txBody>
      </p:sp>
      <p:sp>
        <p:nvSpPr>
          <p:cNvPr id="13" name="TextBox 12">
            <a:extLst>
              <a:ext uri="{FF2B5EF4-FFF2-40B4-BE49-F238E27FC236}">
                <a16:creationId xmlns:a16="http://schemas.microsoft.com/office/drawing/2014/main" id="{50654ED6-6AC6-4966-A6B9-914E345DE064}"/>
              </a:ext>
            </a:extLst>
          </p:cNvPr>
          <p:cNvSpPr txBox="1"/>
          <p:nvPr userDrawn="1"/>
        </p:nvSpPr>
        <p:spPr>
          <a:xfrm>
            <a:off x="9294830" y="6400800"/>
            <a:ext cx="2017336" cy="338554"/>
          </a:xfrm>
          <a:prstGeom prst="rect">
            <a:avLst/>
          </a:prstGeom>
          <a:noFill/>
        </p:spPr>
        <p:txBody>
          <a:bodyPr wrap="square" rtlCol="0">
            <a:spAutoFit/>
          </a:bodyPr>
          <a:lstStyle/>
          <a:p>
            <a:pPr algn="r"/>
            <a:r>
              <a:rPr lang="hr-HR" sz="1600" b="1" dirty="0">
                <a:solidFill>
                  <a:schemeClr val="bg1"/>
                </a:solidFill>
                <a:latin typeface="Arial Narrow" panose="020B0606020202030204" pitchFamily="34" charset="0"/>
              </a:rPr>
              <a:t>www.hbor.hr</a:t>
            </a:r>
          </a:p>
        </p:txBody>
      </p:sp>
      <p:pic>
        <p:nvPicPr>
          <p:cNvPr id="14" name="Picture 13">
            <a:extLst>
              <a:ext uri="{FF2B5EF4-FFF2-40B4-BE49-F238E27FC236}">
                <a16:creationId xmlns:a16="http://schemas.microsoft.com/office/drawing/2014/main" id="{42982232-FE49-43F2-962F-A8101316DC1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4320" y="6412230"/>
            <a:ext cx="2702670" cy="338554"/>
          </a:xfrm>
          <a:prstGeom prst="rect">
            <a:avLst/>
          </a:prstGeom>
        </p:spPr>
      </p:pic>
      <p:sp>
        <p:nvSpPr>
          <p:cNvPr id="18" name="Text Placeholder 20">
            <a:extLst>
              <a:ext uri="{FF2B5EF4-FFF2-40B4-BE49-F238E27FC236}">
                <a16:creationId xmlns:a16="http://schemas.microsoft.com/office/drawing/2014/main" id="{E1F32CAE-A707-48BE-9231-076881656635}"/>
              </a:ext>
            </a:extLst>
          </p:cNvPr>
          <p:cNvSpPr>
            <a:spLocks noGrp="1"/>
          </p:cNvSpPr>
          <p:nvPr>
            <p:ph type="body" sz="quarter" idx="15" hasCustomPrompt="1"/>
          </p:nvPr>
        </p:nvSpPr>
        <p:spPr>
          <a:xfrm>
            <a:off x="649288" y="1536700"/>
            <a:ext cx="6400800" cy="641350"/>
          </a:xfrm>
          <a:prstGeom prst="rect">
            <a:avLst/>
          </a:prstGeom>
        </p:spPr>
        <p:txBody>
          <a:bodyPr/>
          <a:lstStyle>
            <a:lvl1pPr marL="0" indent="0">
              <a:buNone/>
              <a:defRPr sz="2400">
                <a:solidFill>
                  <a:schemeClr val="bg2">
                    <a:lumMod val="50000"/>
                  </a:schemeClr>
                </a:solidFill>
                <a:latin typeface="+mj-lt"/>
              </a:defRPr>
            </a:lvl1pPr>
          </a:lstStyle>
          <a:p>
            <a:pPr lvl="0"/>
            <a:r>
              <a:rPr lang="hr-HR" dirty="0"/>
              <a:t>Po potrebi i podnaslov</a:t>
            </a:r>
            <a:endParaRPr lang="en-US" dirty="0"/>
          </a:p>
        </p:txBody>
      </p:sp>
      <p:sp>
        <p:nvSpPr>
          <p:cNvPr id="19" name="Text Placeholder 16">
            <a:extLst>
              <a:ext uri="{FF2B5EF4-FFF2-40B4-BE49-F238E27FC236}">
                <a16:creationId xmlns:a16="http://schemas.microsoft.com/office/drawing/2014/main" id="{D3A328DE-9F68-42FC-9A0A-B747D0769EAE}"/>
              </a:ext>
            </a:extLst>
          </p:cNvPr>
          <p:cNvSpPr>
            <a:spLocks noGrp="1"/>
          </p:cNvSpPr>
          <p:nvPr>
            <p:ph type="body" sz="quarter" idx="16" hasCustomPrompt="1"/>
          </p:nvPr>
        </p:nvSpPr>
        <p:spPr>
          <a:xfrm>
            <a:off x="649288" y="3765158"/>
            <a:ext cx="5402720" cy="2628900"/>
          </a:xfrm>
          <a:prstGeom prst="rect">
            <a:avLst/>
          </a:prstGeom>
        </p:spPr>
        <p:txBody>
          <a:bodyPr/>
          <a:lstStyle>
            <a:lvl1pPr marL="0" indent="0">
              <a:buNone/>
              <a:defRPr sz="1200">
                <a:solidFill>
                  <a:schemeClr val="bg2">
                    <a:lumMod val="50000"/>
                  </a:schemeClr>
                </a:solidFill>
                <a:latin typeface="+mj-lt"/>
              </a:defRPr>
            </a:lvl1pPr>
          </a:lstStyle>
          <a:p>
            <a:pPr algn="just"/>
            <a:r>
              <a:rPr lang="hr-HR" sz="1200" dirty="0">
                <a:solidFill>
                  <a:schemeClr val="bg2">
                    <a:lumMod val="50000"/>
                  </a:schemeClr>
                </a:solidFill>
                <a:latin typeface="+mj-lt"/>
              </a:rPr>
              <a:t>Lorem ipsum dolor sit amet, consectetur adipiscing elit. Vivamus in eros libero. Etiam finibus ipsum felis. Duis ut aliquam sem. Mauris fringilla eros laoreet eros lacinia, eu accumsan libero rutrum. Sed venenatis fringilla arcu. Vivamus tempor magna eget magna scelerisque, non ullamcorper orci semper. </a:t>
            </a:r>
          </a:p>
          <a:p>
            <a:pPr algn="just"/>
            <a:r>
              <a:rPr lang="hr-HR" sz="1200" dirty="0">
                <a:solidFill>
                  <a:schemeClr val="bg2">
                    <a:lumMod val="50000"/>
                  </a:schemeClr>
                </a:solidFill>
                <a:latin typeface="+mj-lt"/>
              </a:rPr>
              <a:t>Maecenas luctus faucibus mattis. Quisque pellentesque mauris quis mauris placerat posuere. Proin aliquam suscipit nulla, ac ultricies leo tincidunt ut. Ut quis sem dignissim tellus congue tristique. Nulla commodo augue non lorem accumsan pulvinar. Pellentesque auctor sed tortor eget rutrum. Morbi tristique faucibus convallis. Fusce eget sollicitudin lacus. Curabitur cursus suscipit lectus non efficitur.</a:t>
            </a:r>
          </a:p>
          <a:p>
            <a:pPr lvl="0"/>
            <a:endParaRPr lang="hr-HR" dirty="0"/>
          </a:p>
        </p:txBody>
      </p:sp>
      <p:sp>
        <p:nvSpPr>
          <p:cNvPr id="21" name="TextBox 20">
            <a:extLst>
              <a:ext uri="{FF2B5EF4-FFF2-40B4-BE49-F238E27FC236}">
                <a16:creationId xmlns:a16="http://schemas.microsoft.com/office/drawing/2014/main" id="{18CC1EE0-7F8B-4677-BDC8-BAA77FD43475}"/>
              </a:ext>
            </a:extLst>
          </p:cNvPr>
          <p:cNvSpPr txBox="1"/>
          <p:nvPr userDrawn="1"/>
        </p:nvSpPr>
        <p:spPr>
          <a:xfrm>
            <a:off x="10489636" y="6389910"/>
            <a:ext cx="1531936" cy="369332"/>
          </a:xfrm>
          <a:prstGeom prst="rect">
            <a:avLst/>
          </a:prstGeom>
          <a:noFill/>
        </p:spPr>
        <p:txBody>
          <a:bodyPr wrap="square" rtlCol="0">
            <a:spAutoFit/>
          </a:bodyPr>
          <a:lstStyle/>
          <a:p>
            <a:pPr algn="r"/>
            <a:fld id="{F9D3C60C-E934-4589-AF30-3300A22E6747}" type="slidenum">
              <a:rPr lang="hr-HR" sz="1800" smtClean="0">
                <a:solidFill>
                  <a:schemeClr val="bg1"/>
                </a:solidFill>
                <a:latin typeface="+mj-lt"/>
              </a:rPr>
              <a:pPr algn="r"/>
              <a:t>‹#›</a:t>
            </a:fld>
            <a:endParaRPr lang="hr-HR" sz="1800" dirty="0">
              <a:solidFill>
                <a:schemeClr val="bg1"/>
              </a:solidFill>
              <a:latin typeface="+mj-lt"/>
            </a:endParaRPr>
          </a:p>
        </p:txBody>
      </p:sp>
    </p:spTree>
    <p:extLst>
      <p:ext uri="{BB962C8B-B14F-4D97-AF65-F5344CB8AC3E}">
        <p14:creationId xmlns:p14="http://schemas.microsoft.com/office/powerpoint/2010/main" val="3769223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 tablic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ext Placeholder 11">
            <a:extLst>
              <a:ext uri="{FF2B5EF4-FFF2-40B4-BE49-F238E27FC236}">
                <a16:creationId xmlns:a16="http://schemas.microsoft.com/office/drawing/2014/main" id="{0A9A114F-DDE9-49B1-A70D-86110FCC9E40}"/>
              </a:ext>
            </a:extLst>
          </p:cNvPr>
          <p:cNvSpPr>
            <a:spLocks noGrp="1"/>
          </p:cNvSpPr>
          <p:nvPr>
            <p:ph type="body" sz="quarter" idx="10" hasCustomPrompt="1"/>
          </p:nvPr>
        </p:nvSpPr>
        <p:spPr>
          <a:xfrm>
            <a:off x="649663" y="744538"/>
            <a:ext cx="10759072" cy="792031"/>
          </a:xfrm>
          <a:prstGeom prst="rect">
            <a:avLst/>
          </a:prstGeom>
        </p:spPr>
        <p:txBody>
          <a:bodyPr/>
          <a:lstStyle>
            <a:lvl1pPr marL="0" indent="0">
              <a:buNone/>
              <a:defRPr sz="4000">
                <a:solidFill>
                  <a:srgbClr val="FF0000"/>
                </a:solidFill>
                <a:latin typeface="+mj-lt"/>
              </a:defRPr>
            </a:lvl1pPr>
            <a:lvl2pPr marL="457200" indent="0" algn="l">
              <a:buNone/>
              <a:defRPr sz="2800">
                <a:solidFill>
                  <a:schemeClr val="bg2">
                    <a:lumMod val="50000"/>
                  </a:schemeClr>
                </a:solidFill>
                <a:latin typeface="+mj-lt"/>
              </a:defRPr>
            </a:lvl2pPr>
          </a:lstStyle>
          <a:p>
            <a:pPr lvl="0"/>
            <a:r>
              <a:rPr lang="hr-HR" dirty="0"/>
              <a:t>Primjer slidea s tablicom</a:t>
            </a:r>
            <a:endParaRPr lang="en-US" dirty="0"/>
          </a:p>
        </p:txBody>
      </p:sp>
      <p:pic>
        <p:nvPicPr>
          <p:cNvPr id="10" name="Picture 9">
            <a:extLst>
              <a:ext uri="{FF2B5EF4-FFF2-40B4-BE49-F238E27FC236}">
                <a16:creationId xmlns:a16="http://schemas.microsoft.com/office/drawing/2014/main" id="{9E03A1D3-B7B9-4DF1-A7F2-6AECDDED9F6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4320" y="6412230"/>
            <a:ext cx="2702670" cy="338554"/>
          </a:xfrm>
          <a:prstGeom prst="rect">
            <a:avLst/>
          </a:prstGeom>
        </p:spPr>
      </p:pic>
      <p:sp>
        <p:nvSpPr>
          <p:cNvPr id="12" name="TextBox 11">
            <a:extLst>
              <a:ext uri="{FF2B5EF4-FFF2-40B4-BE49-F238E27FC236}">
                <a16:creationId xmlns:a16="http://schemas.microsoft.com/office/drawing/2014/main" id="{58CA56F1-1399-4F56-827A-C1EAA30F86ED}"/>
              </a:ext>
            </a:extLst>
          </p:cNvPr>
          <p:cNvSpPr txBox="1"/>
          <p:nvPr userDrawn="1"/>
        </p:nvSpPr>
        <p:spPr>
          <a:xfrm>
            <a:off x="9294830" y="6400800"/>
            <a:ext cx="2017336" cy="338554"/>
          </a:xfrm>
          <a:prstGeom prst="rect">
            <a:avLst/>
          </a:prstGeom>
          <a:noFill/>
        </p:spPr>
        <p:txBody>
          <a:bodyPr wrap="square" rtlCol="0">
            <a:spAutoFit/>
          </a:bodyPr>
          <a:lstStyle/>
          <a:p>
            <a:pPr algn="r"/>
            <a:r>
              <a:rPr lang="hr-HR" sz="1600" b="1" dirty="0">
                <a:solidFill>
                  <a:schemeClr val="bg1"/>
                </a:solidFill>
                <a:latin typeface="Arial Narrow" panose="020B0606020202030204" pitchFamily="34" charset="0"/>
              </a:rPr>
              <a:t>www.hbor.hr</a:t>
            </a:r>
          </a:p>
        </p:txBody>
      </p:sp>
      <p:sp>
        <p:nvSpPr>
          <p:cNvPr id="14" name="Table Placeholder 13">
            <a:extLst>
              <a:ext uri="{FF2B5EF4-FFF2-40B4-BE49-F238E27FC236}">
                <a16:creationId xmlns:a16="http://schemas.microsoft.com/office/drawing/2014/main" id="{A0F7F14E-0CD8-40AA-AECF-D8B22BA4E502}"/>
              </a:ext>
            </a:extLst>
          </p:cNvPr>
          <p:cNvSpPr>
            <a:spLocks noGrp="1"/>
          </p:cNvSpPr>
          <p:nvPr>
            <p:ph type="tbl" sz="quarter" idx="12"/>
          </p:nvPr>
        </p:nvSpPr>
        <p:spPr>
          <a:xfrm>
            <a:off x="744030" y="2479676"/>
            <a:ext cx="7758947" cy="3280102"/>
          </a:xfrm>
          <a:prstGeom prst="rect">
            <a:avLst/>
          </a:prstGeom>
        </p:spPr>
        <p:txBody>
          <a:bodyPr/>
          <a:lstStyle/>
          <a:p>
            <a:endParaRPr lang="hr-HR" dirty="0"/>
          </a:p>
        </p:txBody>
      </p:sp>
      <p:sp>
        <p:nvSpPr>
          <p:cNvPr id="17" name="Text Placeholder 20">
            <a:extLst>
              <a:ext uri="{FF2B5EF4-FFF2-40B4-BE49-F238E27FC236}">
                <a16:creationId xmlns:a16="http://schemas.microsoft.com/office/drawing/2014/main" id="{7DA24261-9611-4BE2-8FA0-79E75DCF8EFB}"/>
              </a:ext>
            </a:extLst>
          </p:cNvPr>
          <p:cNvSpPr>
            <a:spLocks noGrp="1"/>
          </p:cNvSpPr>
          <p:nvPr>
            <p:ph type="body" sz="quarter" idx="15" hasCustomPrompt="1"/>
          </p:nvPr>
        </p:nvSpPr>
        <p:spPr>
          <a:xfrm>
            <a:off x="649288" y="1536700"/>
            <a:ext cx="10759072" cy="641350"/>
          </a:xfrm>
          <a:prstGeom prst="rect">
            <a:avLst/>
          </a:prstGeom>
        </p:spPr>
        <p:txBody>
          <a:bodyPr/>
          <a:lstStyle>
            <a:lvl1pPr marL="0" indent="0">
              <a:buNone/>
              <a:defRPr sz="2400">
                <a:solidFill>
                  <a:schemeClr val="bg2">
                    <a:lumMod val="50000"/>
                  </a:schemeClr>
                </a:solidFill>
                <a:latin typeface="+mj-lt"/>
              </a:defRPr>
            </a:lvl1pPr>
          </a:lstStyle>
          <a:p>
            <a:pPr lvl="0"/>
            <a:r>
              <a:rPr lang="hr-HR" dirty="0"/>
              <a:t>Po potrebi i podnaslov</a:t>
            </a:r>
            <a:endParaRPr lang="en-US" dirty="0"/>
          </a:p>
        </p:txBody>
      </p:sp>
      <p:sp>
        <p:nvSpPr>
          <p:cNvPr id="19" name="TextBox 18">
            <a:extLst>
              <a:ext uri="{FF2B5EF4-FFF2-40B4-BE49-F238E27FC236}">
                <a16:creationId xmlns:a16="http://schemas.microsoft.com/office/drawing/2014/main" id="{0D8446C4-1063-4011-B212-8A3CDF2CE961}"/>
              </a:ext>
            </a:extLst>
          </p:cNvPr>
          <p:cNvSpPr txBox="1"/>
          <p:nvPr userDrawn="1"/>
        </p:nvSpPr>
        <p:spPr>
          <a:xfrm>
            <a:off x="10489636" y="6389910"/>
            <a:ext cx="1531936" cy="369332"/>
          </a:xfrm>
          <a:prstGeom prst="rect">
            <a:avLst/>
          </a:prstGeom>
          <a:noFill/>
        </p:spPr>
        <p:txBody>
          <a:bodyPr wrap="square" rtlCol="0">
            <a:spAutoFit/>
          </a:bodyPr>
          <a:lstStyle/>
          <a:p>
            <a:pPr algn="r"/>
            <a:fld id="{F9D3C60C-E934-4589-AF30-3300A22E6747}" type="slidenum">
              <a:rPr lang="hr-HR" sz="1800" smtClean="0">
                <a:solidFill>
                  <a:schemeClr val="bg1"/>
                </a:solidFill>
                <a:latin typeface="+mj-lt"/>
              </a:rPr>
              <a:pPr algn="r"/>
              <a:t>‹#›</a:t>
            </a:fld>
            <a:endParaRPr lang="hr-HR" sz="1800" dirty="0">
              <a:solidFill>
                <a:schemeClr val="bg1"/>
              </a:solidFill>
              <a:latin typeface="+mj-lt"/>
            </a:endParaRPr>
          </a:p>
        </p:txBody>
      </p:sp>
    </p:spTree>
    <p:extLst>
      <p:ext uri="{BB962C8B-B14F-4D97-AF65-F5344CB8AC3E}">
        <p14:creationId xmlns:p14="http://schemas.microsoft.com/office/powerpoint/2010/main" val="3089040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 graf">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554A0EFD-FACE-44D0-B11E-1492FA0486D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4320" y="6412230"/>
            <a:ext cx="2702670" cy="338554"/>
          </a:xfrm>
          <a:prstGeom prst="rect">
            <a:avLst/>
          </a:prstGeom>
        </p:spPr>
      </p:pic>
      <p:sp>
        <p:nvSpPr>
          <p:cNvPr id="12" name="TextBox 11">
            <a:extLst>
              <a:ext uri="{FF2B5EF4-FFF2-40B4-BE49-F238E27FC236}">
                <a16:creationId xmlns:a16="http://schemas.microsoft.com/office/drawing/2014/main" id="{EA98EC07-E117-45CB-97AC-073CCEAE874E}"/>
              </a:ext>
            </a:extLst>
          </p:cNvPr>
          <p:cNvSpPr txBox="1"/>
          <p:nvPr userDrawn="1"/>
        </p:nvSpPr>
        <p:spPr>
          <a:xfrm>
            <a:off x="9294830" y="6400800"/>
            <a:ext cx="2017336" cy="338554"/>
          </a:xfrm>
          <a:prstGeom prst="rect">
            <a:avLst/>
          </a:prstGeom>
          <a:noFill/>
        </p:spPr>
        <p:txBody>
          <a:bodyPr wrap="square" rtlCol="0">
            <a:spAutoFit/>
          </a:bodyPr>
          <a:lstStyle/>
          <a:p>
            <a:pPr algn="r"/>
            <a:r>
              <a:rPr lang="hr-HR" sz="1600" b="1" dirty="0">
                <a:solidFill>
                  <a:schemeClr val="bg1"/>
                </a:solidFill>
                <a:latin typeface="Arial Narrow" panose="020B0606020202030204" pitchFamily="34" charset="0"/>
              </a:rPr>
              <a:t>www.hbor.hr</a:t>
            </a:r>
          </a:p>
        </p:txBody>
      </p:sp>
      <p:sp>
        <p:nvSpPr>
          <p:cNvPr id="16" name="Chart Placeholder 15">
            <a:extLst>
              <a:ext uri="{FF2B5EF4-FFF2-40B4-BE49-F238E27FC236}">
                <a16:creationId xmlns:a16="http://schemas.microsoft.com/office/drawing/2014/main" id="{46F01548-D374-4A9E-B311-52E082332DC1}"/>
              </a:ext>
            </a:extLst>
          </p:cNvPr>
          <p:cNvSpPr>
            <a:spLocks noGrp="1"/>
          </p:cNvSpPr>
          <p:nvPr>
            <p:ph type="chart" sz="quarter" idx="14"/>
          </p:nvPr>
        </p:nvSpPr>
        <p:spPr>
          <a:xfrm>
            <a:off x="866775" y="2338388"/>
            <a:ext cx="4289425" cy="3478212"/>
          </a:xfrm>
          <a:prstGeom prst="rect">
            <a:avLst/>
          </a:prstGeom>
        </p:spPr>
        <p:txBody>
          <a:bodyPr/>
          <a:lstStyle/>
          <a:p>
            <a:endParaRPr lang="hr-HR"/>
          </a:p>
        </p:txBody>
      </p:sp>
      <p:sp>
        <p:nvSpPr>
          <p:cNvPr id="19" name="Chart Placeholder 15">
            <a:extLst>
              <a:ext uri="{FF2B5EF4-FFF2-40B4-BE49-F238E27FC236}">
                <a16:creationId xmlns:a16="http://schemas.microsoft.com/office/drawing/2014/main" id="{60EC42A3-DF8D-46E6-BC17-468322A239D7}"/>
              </a:ext>
            </a:extLst>
          </p:cNvPr>
          <p:cNvSpPr>
            <a:spLocks noGrp="1"/>
          </p:cNvSpPr>
          <p:nvPr>
            <p:ph type="chart" sz="quarter" idx="15"/>
          </p:nvPr>
        </p:nvSpPr>
        <p:spPr>
          <a:xfrm>
            <a:off x="5336651" y="2338388"/>
            <a:ext cx="4289425" cy="3478212"/>
          </a:xfrm>
          <a:prstGeom prst="rect">
            <a:avLst/>
          </a:prstGeom>
        </p:spPr>
        <p:txBody>
          <a:bodyPr/>
          <a:lstStyle/>
          <a:p>
            <a:endParaRPr lang="hr-HR"/>
          </a:p>
        </p:txBody>
      </p:sp>
      <p:sp>
        <p:nvSpPr>
          <p:cNvPr id="23" name="TextBox 22">
            <a:extLst>
              <a:ext uri="{FF2B5EF4-FFF2-40B4-BE49-F238E27FC236}">
                <a16:creationId xmlns:a16="http://schemas.microsoft.com/office/drawing/2014/main" id="{15B3B89E-F399-4AFC-BB76-D546D0C42817}"/>
              </a:ext>
            </a:extLst>
          </p:cNvPr>
          <p:cNvSpPr txBox="1"/>
          <p:nvPr userDrawn="1"/>
        </p:nvSpPr>
        <p:spPr>
          <a:xfrm>
            <a:off x="10489636" y="6389910"/>
            <a:ext cx="1531936" cy="369332"/>
          </a:xfrm>
          <a:prstGeom prst="rect">
            <a:avLst/>
          </a:prstGeom>
          <a:noFill/>
        </p:spPr>
        <p:txBody>
          <a:bodyPr wrap="square" rtlCol="0">
            <a:spAutoFit/>
          </a:bodyPr>
          <a:lstStyle/>
          <a:p>
            <a:pPr algn="r"/>
            <a:fld id="{F9D3C60C-E934-4589-AF30-3300A22E6747}" type="slidenum">
              <a:rPr lang="hr-HR" sz="1800" smtClean="0">
                <a:solidFill>
                  <a:schemeClr val="bg1"/>
                </a:solidFill>
                <a:latin typeface="+mj-lt"/>
              </a:rPr>
              <a:pPr algn="r"/>
              <a:t>‹#›</a:t>
            </a:fld>
            <a:endParaRPr lang="hr-HR" sz="1800" dirty="0">
              <a:solidFill>
                <a:schemeClr val="bg1"/>
              </a:solidFill>
              <a:latin typeface="+mj-lt"/>
            </a:endParaRPr>
          </a:p>
        </p:txBody>
      </p:sp>
      <p:sp>
        <p:nvSpPr>
          <p:cNvPr id="9" name="Text Placeholder 11">
            <a:extLst>
              <a:ext uri="{FF2B5EF4-FFF2-40B4-BE49-F238E27FC236}">
                <a16:creationId xmlns:a16="http://schemas.microsoft.com/office/drawing/2014/main" id="{36E56C62-6825-4B02-95A5-CA5A7F6AD072}"/>
              </a:ext>
            </a:extLst>
          </p:cNvPr>
          <p:cNvSpPr>
            <a:spLocks noGrp="1"/>
          </p:cNvSpPr>
          <p:nvPr>
            <p:ph type="body" sz="quarter" idx="10" hasCustomPrompt="1"/>
          </p:nvPr>
        </p:nvSpPr>
        <p:spPr>
          <a:xfrm>
            <a:off x="649663" y="744538"/>
            <a:ext cx="10759072" cy="792031"/>
          </a:xfrm>
          <a:prstGeom prst="rect">
            <a:avLst/>
          </a:prstGeom>
        </p:spPr>
        <p:txBody>
          <a:bodyPr/>
          <a:lstStyle>
            <a:lvl1pPr marL="0" indent="0">
              <a:buNone/>
              <a:defRPr sz="4000">
                <a:solidFill>
                  <a:srgbClr val="FF0000"/>
                </a:solidFill>
                <a:latin typeface="+mj-lt"/>
              </a:defRPr>
            </a:lvl1pPr>
            <a:lvl2pPr marL="457200" indent="0" algn="l">
              <a:buNone/>
              <a:defRPr sz="2800">
                <a:solidFill>
                  <a:schemeClr val="bg2">
                    <a:lumMod val="50000"/>
                  </a:schemeClr>
                </a:solidFill>
                <a:latin typeface="+mj-lt"/>
              </a:defRPr>
            </a:lvl2pPr>
          </a:lstStyle>
          <a:p>
            <a:pPr lvl="0"/>
            <a:r>
              <a:rPr lang="hr-HR" dirty="0"/>
              <a:t>Primjer slidea s grafom</a:t>
            </a:r>
            <a:endParaRPr lang="en-US" dirty="0"/>
          </a:p>
        </p:txBody>
      </p:sp>
      <p:sp>
        <p:nvSpPr>
          <p:cNvPr id="10" name="Text Placeholder 20">
            <a:extLst>
              <a:ext uri="{FF2B5EF4-FFF2-40B4-BE49-F238E27FC236}">
                <a16:creationId xmlns:a16="http://schemas.microsoft.com/office/drawing/2014/main" id="{28302C6F-A8FC-4ED0-A2D7-E77CD84C8814}"/>
              </a:ext>
            </a:extLst>
          </p:cNvPr>
          <p:cNvSpPr>
            <a:spLocks noGrp="1"/>
          </p:cNvSpPr>
          <p:nvPr>
            <p:ph type="body" sz="quarter" idx="16" hasCustomPrompt="1"/>
          </p:nvPr>
        </p:nvSpPr>
        <p:spPr>
          <a:xfrm>
            <a:off x="649288" y="1536700"/>
            <a:ext cx="10759072" cy="641350"/>
          </a:xfrm>
          <a:prstGeom prst="rect">
            <a:avLst/>
          </a:prstGeom>
        </p:spPr>
        <p:txBody>
          <a:bodyPr/>
          <a:lstStyle>
            <a:lvl1pPr marL="0" indent="0">
              <a:buNone/>
              <a:defRPr sz="2400">
                <a:solidFill>
                  <a:schemeClr val="bg2">
                    <a:lumMod val="50000"/>
                  </a:schemeClr>
                </a:solidFill>
                <a:latin typeface="+mj-lt"/>
              </a:defRPr>
            </a:lvl1pPr>
          </a:lstStyle>
          <a:p>
            <a:pPr lvl="0"/>
            <a:r>
              <a:rPr lang="hr-HR" dirty="0"/>
              <a:t>Po potrebi i podnaslov</a:t>
            </a:r>
            <a:endParaRPr lang="en-US" dirty="0"/>
          </a:p>
        </p:txBody>
      </p:sp>
    </p:spTree>
    <p:extLst>
      <p:ext uri="{BB962C8B-B14F-4D97-AF65-F5344CB8AC3E}">
        <p14:creationId xmlns:p14="http://schemas.microsoft.com/office/powerpoint/2010/main" val="2749280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lide - bulleti">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62CCFEE-8405-48C1-A8AB-936E6F3FA19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4320" y="6412230"/>
            <a:ext cx="2702670" cy="338554"/>
          </a:xfrm>
          <a:prstGeom prst="rect">
            <a:avLst/>
          </a:prstGeom>
        </p:spPr>
      </p:pic>
      <p:sp>
        <p:nvSpPr>
          <p:cNvPr id="8" name="TextBox 7">
            <a:extLst>
              <a:ext uri="{FF2B5EF4-FFF2-40B4-BE49-F238E27FC236}">
                <a16:creationId xmlns:a16="http://schemas.microsoft.com/office/drawing/2014/main" id="{79177A66-FC6B-43AF-AFAB-F0C1A69C689C}"/>
              </a:ext>
            </a:extLst>
          </p:cNvPr>
          <p:cNvSpPr txBox="1"/>
          <p:nvPr userDrawn="1"/>
        </p:nvSpPr>
        <p:spPr>
          <a:xfrm>
            <a:off x="9294830" y="6400800"/>
            <a:ext cx="2017336" cy="338554"/>
          </a:xfrm>
          <a:prstGeom prst="rect">
            <a:avLst/>
          </a:prstGeom>
          <a:noFill/>
        </p:spPr>
        <p:txBody>
          <a:bodyPr wrap="square" rtlCol="0">
            <a:spAutoFit/>
          </a:bodyPr>
          <a:lstStyle/>
          <a:p>
            <a:pPr algn="r"/>
            <a:r>
              <a:rPr lang="hr-HR" sz="1600" b="1" dirty="0">
                <a:solidFill>
                  <a:schemeClr val="bg1"/>
                </a:solidFill>
                <a:latin typeface="Arial Narrow" panose="020B0606020202030204" pitchFamily="34" charset="0"/>
              </a:rPr>
              <a:t>www.hbor.hr</a:t>
            </a:r>
          </a:p>
        </p:txBody>
      </p:sp>
      <p:sp>
        <p:nvSpPr>
          <p:cNvPr id="19" name="Text Placeholder 18">
            <a:extLst>
              <a:ext uri="{FF2B5EF4-FFF2-40B4-BE49-F238E27FC236}">
                <a16:creationId xmlns:a16="http://schemas.microsoft.com/office/drawing/2014/main" id="{7190CEFC-43F8-46B8-A137-BAC032ACBED5}"/>
              </a:ext>
            </a:extLst>
          </p:cNvPr>
          <p:cNvSpPr>
            <a:spLocks noGrp="1"/>
          </p:cNvSpPr>
          <p:nvPr>
            <p:ph type="body" sz="quarter" idx="16" hasCustomPrompt="1"/>
          </p:nvPr>
        </p:nvSpPr>
        <p:spPr>
          <a:xfrm>
            <a:off x="744538" y="3365500"/>
            <a:ext cx="7559490" cy="2667000"/>
          </a:xfrm>
          <a:prstGeom prst="rect">
            <a:avLst/>
          </a:prstGeom>
        </p:spPr>
        <p:txBody>
          <a:bodyPr/>
          <a:lstStyle>
            <a:lvl1pPr>
              <a:buClr>
                <a:srgbClr val="FF0000"/>
              </a:buClr>
              <a:defRPr sz="1800">
                <a:solidFill>
                  <a:schemeClr val="bg2">
                    <a:lumMod val="50000"/>
                  </a:schemeClr>
                </a:solidFill>
                <a:latin typeface="+mj-lt"/>
              </a:defRPr>
            </a:lvl1pPr>
            <a:lvl2pPr>
              <a:buClr>
                <a:srgbClr val="FF0000"/>
              </a:buClr>
              <a:defRPr sz="1400">
                <a:solidFill>
                  <a:schemeClr val="bg2">
                    <a:lumMod val="50000"/>
                  </a:schemeClr>
                </a:solidFill>
                <a:latin typeface="+mj-lt"/>
              </a:defRPr>
            </a:lvl2pPr>
          </a:lstStyle>
          <a:p>
            <a:pPr lvl="0"/>
            <a:r>
              <a:rPr lang="hr-HR" dirty="0"/>
              <a:t>Važnija natuknica</a:t>
            </a:r>
          </a:p>
          <a:p>
            <a:pPr lvl="1"/>
            <a:r>
              <a:rPr lang="hr-HR" dirty="0"/>
              <a:t>Manje važna natuknica</a:t>
            </a:r>
          </a:p>
          <a:p>
            <a:pPr lvl="0"/>
            <a:r>
              <a:rPr lang="hr-HR" dirty="0"/>
              <a:t>Važnija natuknica</a:t>
            </a:r>
          </a:p>
          <a:p>
            <a:pPr lvl="0"/>
            <a:endParaRPr lang="hr-HR" dirty="0"/>
          </a:p>
        </p:txBody>
      </p:sp>
      <p:sp>
        <p:nvSpPr>
          <p:cNvPr id="21" name="TextBox 20">
            <a:extLst>
              <a:ext uri="{FF2B5EF4-FFF2-40B4-BE49-F238E27FC236}">
                <a16:creationId xmlns:a16="http://schemas.microsoft.com/office/drawing/2014/main" id="{DC825A9E-5C7D-4724-B05D-10A9F39FE3DE}"/>
              </a:ext>
            </a:extLst>
          </p:cNvPr>
          <p:cNvSpPr txBox="1"/>
          <p:nvPr userDrawn="1"/>
        </p:nvSpPr>
        <p:spPr>
          <a:xfrm>
            <a:off x="10489636" y="6389910"/>
            <a:ext cx="1531936" cy="369332"/>
          </a:xfrm>
          <a:prstGeom prst="rect">
            <a:avLst/>
          </a:prstGeom>
          <a:noFill/>
        </p:spPr>
        <p:txBody>
          <a:bodyPr wrap="square" rtlCol="0">
            <a:spAutoFit/>
          </a:bodyPr>
          <a:lstStyle/>
          <a:p>
            <a:pPr algn="r"/>
            <a:fld id="{F9D3C60C-E934-4589-AF30-3300A22E6747}" type="slidenum">
              <a:rPr lang="hr-HR" sz="1800" smtClean="0">
                <a:solidFill>
                  <a:schemeClr val="bg1"/>
                </a:solidFill>
                <a:latin typeface="+mj-lt"/>
              </a:rPr>
              <a:pPr algn="r"/>
              <a:t>‹#›</a:t>
            </a:fld>
            <a:endParaRPr lang="hr-HR" sz="1800" dirty="0">
              <a:solidFill>
                <a:schemeClr val="bg1"/>
              </a:solidFill>
              <a:latin typeface="+mj-lt"/>
            </a:endParaRPr>
          </a:p>
        </p:txBody>
      </p:sp>
      <p:sp>
        <p:nvSpPr>
          <p:cNvPr id="10" name="Text Placeholder 11">
            <a:extLst>
              <a:ext uri="{FF2B5EF4-FFF2-40B4-BE49-F238E27FC236}">
                <a16:creationId xmlns:a16="http://schemas.microsoft.com/office/drawing/2014/main" id="{0BCBCF9D-9F07-427E-A977-FD72C201EA06}"/>
              </a:ext>
            </a:extLst>
          </p:cNvPr>
          <p:cNvSpPr>
            <a:spLocks noGrp="1"/>
          </p:cNvSpPr>
          <p:nvPr>
            <p:ph type="body" sz="quarter" idx="10" hasCustomPrompt="1"/>
          </p:nvPr>
        </p:nvSpPr>
        <p:spPr>
          <a:xfrm>
            <a:off x="649663" y="744538"/>
            <a:ext cx="10759072" cy="792031"/>
          </a:xfrm>
          <a:prstGeom prst="rect">
            <a:avLst/>
          </a:prstGeom>
        </p:spPr>
        <p:txBody>
          <a:bodyPr/>
          <a:lstStyle>
            <a:lvl1pPr marL="0" indent="0">
              <a:buNone/>
              <a:defRPr sz="4000">
                <a:solidFill>
                  <a:srgbClr val="FF0000"/>
                </a:solidFill>
                <a:latin typeface="+mj-lt"/>
              </a:defRPr>
            </a:lvl1pPr>
            <a:lvl2pPr marL="457200" indent="0" algn="l">
              <a:buNone/>
              <a:defRPr sz="2800">
                <a:solidFill>
                  <a:schemeClr val="bg2">
                    <a:lumMod val="50000"/>
                  </a:schemeClr>
                </a:solidFill>
                <a:latin typeface="+mj-lt"/>
              </a:defRPr>
            </a:lvl2pPr>
          </a:lstStyle>
          <a:p>
            <a:pPr lvl="0"/>
            <a:r>
              <a:rPr lang="hr-HR" dirty="0"/>
              <a:t>Primjer slidea s bulletima</a:t>
            </a:r>
            <a:endParaRPr lang="en-US" dirty="0"/>
          </a:p>
        </p:txBody>
      </p:sp>
      <p:sp>
        <p:nvSpPr>
          <p:cNvPr id="11" name="Text Placeholder 20">
            <a:extLst>
              <a:ext uri="{FF2B5EF4-FFF2-40B4-BE49-F238E27FC236}">
                <a16:creationId xmlns:a16="http://schemas.microsoft.com/office/drawing/2014/main" id="{388757DC-BE46-4F95-BC83-634A9F54DF22}"/>
              </a:ext>
            </a:extLst>
          </p:cNvPr>
          <p:cNvSpPr>
            <a:spLocks noGrp="1"/>
          </p:cNvSpPr>
          <p:nvPr>
            <p:ph type="body" sz="quarter" idx="15" hasCustomPrompt="1"/>
          </p:nvPr>
        </p:nvSpPr>
        <p:spPr>
          <a:xfrm>
            <a:off x="649288" y="1536700"/>
            <a:ext cx="10759072" cy="641350"/>
          </a:xfrm>
          <a:prstGeom prst="rect">
            <a:avLst/>
          </a:prstGeom>
        </p:spPr>
        <p:txBody>
          <a:bodyPr/>
          <a:lstStyle>
            <a:lvl1pPr marL="0" indent="0">
              <a:buNone/>
              <a:defRPr sz="2400">
                <a:solidFill>
                  <a:schemeClr val="bg2">
                    <a:lumMod val="50000"/>
                  </a:schemeClr>
                </a:solidFill>
                <a:latin typeface="+mj-lt"/>
              </a:defRPr>
            </a:lvl1pPr>
          </a:lstStyle>
          <a:p>
            <a:pPr lvl="0"/>
            <a:r>
              <a:rPr lang="hr-HR" dirty="0"/>
              <a:t>Po potrebi i podnaslov</a:t>
            </a:r>
            <a:endParaRPr lang="en-US" dirty="0"/>
          </a:p>
        </p:txBody>
      </p:sp>
    </p:spTree>
    <p:extLst>
      <p:ext uri="{BB962C8B-B14F-4D97-AF65-F5344CB8AC3E}">
        <p14:creationId xmlns:p14="http://schemas.microsoft.com/office/powerpoint/2010/main" val="160775603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45585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ABC9B56-2572-45C2-8930-DD29841866E9}"/>
              </a:ext>
            </a:extLst>
          </p:cNvPr>
          <p:cNvSpPr>
            <a:spLocks noGrp="1"/>
          </p:cNvSpPr>
          <p:nvPr>
            <p:ph type="body" sz="quarter" idx="11"/>
          </p:nvPr>
        </p:nvSpPr>
        <p:spPr>
          <a:xfrm>
            <a:off x="375558" y="2392680"/>
            <a:ext cx="6059748" cy="1411877"/>
          </a:xfrm>
        </p:spPr>
        <p:txBody>
          <a:bodyPr/>
          <a:lstStyle/>
          <a:p>
            <a:pPr algn="ctr">
              <a:spcBef>
                <a:spcPts val="0"/>
              </a:spcBef>
            </a:pPr>
            <a:endParaRPr lang="hr-HR" sz="2500" b="1" dirty="0"/>
          </a:p>
          <a:p>
            <a:r>
              <a:rPr lang="hr-HR" sz="2800" b="1" dirty="0">
                <a:effectLst>
                  <a:outerShdw blurRad="38100" dist="38100" dir="2700000" algn="tl">
                    <a:srgbClr val="000000">
                      <a:alpha val="43137"/>
                    </a:srgbClr>
                  </a:outerShdw>
                </a:effectLst>
              </a:rPr>
              <a:t>Mjere HBOR-a </a:t>
            </a:r>
            <a:r>
              <a:rPr lang="hr-HR" sz="2800" b="1" dirty="0" smtClean="0">
                <a:effectLst>
                  <a:outerShdw blurRad="38100" dist="38100" dir="2700000" algn="tl">
                    <a:srgbClr val="000000">
                      <a:alpha val="43137"/>
                    </a:srgbClr>
                  </a:outerShdw>
                </a:effectLst>
              </a:rPr>
              <a:t>za </a:t>
            </a:r>
            <a:r>
              <a:rPr lang="hr-HR" sz="2800" b="1" dirty="0">
                <a:effectLst>
                  <a:outerShdw blurRad="38100" dist="38100" dir="2700000" algn="tl">
                    <a:srgbClr val="000000">
                      <a:alpha val="43137"/>
                    </a:srgbClr>
                  </a:outerShdw>
                </a:effectLst>
              </a:rPr>
              <a:t>pomoć gospodarstvu </a:t>
            </a:r>
            <a:r>
              <a:rPr lang="hr-HR" sz="2800" b="1" dirty="0" smtClean="0">
                <a:effectLst>
                  <a:outerShdw blurRad="38100" dist="38100" dir="2700000" algn="tl">
                    <a:srgbClr val="000000">
                      <a:alpha val="43137"/>
                    </a:srgbClr>
                  </a:outerShdw>
                </a:effectLst>
              </a:rPr>
              <a:t>uslijed </a:t>
            </a:r>
            <a:r>
              <a:rPr lang="hr-HR" sz="2800" b="1" dirty="0">
                <a:effectLst>
                  <a:outerShdw blurRad="38100" dist="38100" dir="2700000" algn="tl">
                    <a:srgbClr val="000000">
                      <a:alpha val="43137"/>
                    </a:srgbClr>
                  </a:outerShdw>
                </a:effectLst>
              </a:rPr>
              <a:t>pandemije Koronavirusa</a:t>
            </a:r>
          </a:p>
        </p:txBody>
      </p:sp>
      <p:sp>
        <p:nvSpPr>
          <p:cNvPr id="3" name="Text Placeholder 2">
            <a:extLst>
              <a:ext uri="{FF2B5EF4-FFF2-40B4-BE49-F238E27FC236}">
                <a16:creationId xmlns:a16="http://schemas.microsoft.com/office/drawing/2014/main" id="{06529C3E-6702-48D7-9D70-97B8DE53ED4F}"/>
              </a:ext>
            </a:extLst>
          </p:cNvPr>
          <p:cNvSpPr>
            <a:spLocks noGrp="1"/>
          </p:cNvSpPr>
          <p:nvPr>
            <p:ph type="body" sz="quarter" idx="12"/>
          </p:nvPr>
        </p:nvSpPr>
        <p:spPr>
          <a:xfrm>
            <a:off x="4863738" y="3895997"/>
            <a:ext cx="5257800" cy="457200"/>
          </a:xfrm>
        </p:spPr>
        <p:txBody>
          <a:bodyPr/>
          <a:lstStyle/>
          <a:p>
            <a:r>
              <a:rPr lang="hr-HR" dirty="0"/>
              <a:t>Zagreb, 2020.</a:t>
            </a:r>
          </a:p>
        </p:txBody>
      </p:sp>
    </p:spTree>
    <p:extLst>
      <p:ext uri="{BB962C8B-B14F-4D97-AF65-F5344CB8AC3E}">
        <p14:creationId xmlns:p14="http://schemas.microsoft.com/office/powerpoint/2010/main" val="1916835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F1B14BA-A71F-472C-992F-43E039B13485}"/>
              </a:ext>
            </a:extLst>
          </p:cNvPr>
          <p:cNvSpPr>
            <a:spLocks noGrp="1"/>
          </p:cNvSpPr>
          <p:nvPr>
            <p:ph type="body" sz="quarter" idx="16"/>
          </p:nvPr>
        </p:nvSpPr>
        <p:spPr>
          <a:xfrm>
            <a:off x="783264" y="1363979"/>
            <a:ext cx="10625471" cy="4734895"/>
          </a:xfrm>
        </p:spPr>
        <p:txBody>
          <a:bodyPr/>
          <a:lstStyle/>
          <a:p>
            <a:pPr marL="342900" lvl="0" indent="-342900" algn="just" fontAlgn="base">
              <a:lnSpc>
                <a:spcPct val="100000"/>
              </a:lnSpc>
              <a:spcBef>
                <a:spcPts val="0"/>
              </a:spcBef>
              <a:spcAft>
                <a:spcPts val="1800"/>
              </a:spcAft>
              <a:buClr>
                <a:prstClr val="black">
                  <a:lumMod val="75000"/>
                  <a:lumOff val="25000"/>
                </a:prstClr>
              </a:buClr>
              <a:buAutoNum type="arabicPeriod"/>
              <a:defRPr/>
            </a:pPr>
            <a:r>
              <a:rPr lang="hr-HR" sz="2600" b="1" dirty="0">
                <a:solidFill>
                  <a:schemeClr val="tx1"/>
                </a:solidFill>
                <a:latin typeface="+mn-lt"/>
                <a:cs typeface="Arial" charset="0"/>
              </a:rPr>
              <a:t>MORATORIJ</a:t>
            </a:r>
            <a:r>
              <a:rPr lang="hr-HR" sz="2600" dirty="0">
                <a:solidFill>
                  <a:schemeClr val="tx1"/>
                </a:solidFill>
                <a:latin typeface="+mn-lt"/>
                <a:cs typeface="Arial" charset="0"/>
              </a:rPr>
              <a:t> na obveze direktnih klijenata i klijenata putem Poslovnih </a:t>
            </a:r>
            <a:r>
              <a:rPr lang="hr-HR" sz="2600" dirty="0" smtClean="0">
                <a:solidFill>
                  <a:schemeClr val="tx1"/>
                </a:solidFill>
                <a:latin typeface="+mn-lt"/>
                <a:cs typeface="Arial" charset="0"/>
              </a:rPr>
              <a:t>banaka</a:t>
            </a:r>
            <a:endParaRPr lang="hr-HR" sz="2600" dirty="0">
              <a:solidFill>
                <a:schemeClr val="tx1"/>
              </a:solidFill>
              <a:latin typeface="+mn-lt"/>
              <a:cs typeface="Arial" charset="0"/>
            </a:endParaRPr>
          </a:p>
          <a:p>
            <a:pPr marL="342900" lvl="0" indent="-342900" algn="just" fontAlgn="base">
              <a:lnSpc>
                <a:spcPct val="100000"/>
              </a:lnSpc>
              <a:spcBef>
                <a:spcPts val="0"/>
              </a:spcBef>
              <a:spcAft>
                <a:spcPts val="1800"/>
              </a:spcAft>
              <a:buClr>
                <a:prstClr val="black">
                  <a:lumMod val="75000"/>
                  <a:lumOff val="25000"/>
                </a:prstClr>
              </a:buClr>
              <a:buAutoNum type="arabicPeriod"/>
              <a:defRPr/>
            </a:pPr>
            <a:r>
              <a:rPr lang="hr-HR" sz="2600" b="1" dirty="0">
                <a:solidFill>
                  <a:schemeClr val="tx1"/>
                </a:solidFill>
                <a:latin typeface="+mn-lt"/>
                <a:cs typeface="Arial" charset="0"/>
              </a:rPr>
              <a:t>REPROGRAM</a:t>
            </a:r>
            <a:r>
              <a:rPr lang="hr-HR" sz="2600" dirty="0">
                <a:solidFill>
                  <a:schemeClr val="tx1"/>
                </a:solidFill>
                <a:latin typeface="+mn-lt"/>
                <a:cs typeface="Arial" charset="0"/>
              </a:rPr>
              <a:t> obveza direktnih klijenata i klijenata putem Poslovnih </a:t>
            </a:r>
            <a:r>
              <a:rPr lang="hr-HR" sz="2600" dirty="0" smtClean="0">
                <a:solidFill>
                  <a:schemeClr val="tx1"/>
                </a:solidFill>
                <a:latin typeface="+mn-lt"/>
                <a:cs typeface="Arial" charset="0"/>
              </a:rPr>
              <a:t>banaka</a:t>
            </a:r>
            <a:endParaRPr lang="hr-HR" sz="2600" dirty="0">
              <a:solidFill>
                <a:schemeClr val="tx1"/>
              </a:solidFill>
              <a:latin typeface="+mn-lt"/>
              <a:cs typeface="Arial" charset="0"/>
            </a:endParaRPr>
          </a:p>
          <a:p>
            <a:pPr marL="342900" lvl="0" indent="-342900" algn="just" fontAlgn="base">
              <a:lnSpc>
                <a:spcPct val="100000"/>
              </a:lnSpc>
              <a:spcBef>
                <a:spcPts val="0"/>
              </a:spcBef>
              <a:spcAft>
                <a:spcPts val="1800"/>
              </a:spcAft>
              <a:buClr>
                <a:prstClr val="black">
                  <a:lumMod val="75000"/>
                  <a:lumOff val="25000"/>
                </a:prstClr>
              </a:buClr>
              <a:buAutoNum type="arabicPeriod"/>
              <a:defRPr/>
            </a:pPr>
            <a:r>
              <a:rPr lang="hr-HR" sz="2600" b="1" dirty="0">
                <a:solidFill>
                  <a:schemeClr val="tx1"/>
                </a:solidFill>
                <a:latin typeface="+mn-lt"/>
                <a:cs typeface="Arial" charset="0"/>
              </a:rPr>
              <a:t>NOVI KREDITI </a:t>
            </a:r>
            <a:r>
              <a:rPr lang="hr-HR" sz="2600" dirty="0">
                <a:solidFill>
                  <a:schemeClr val="tx1"/>
                </a:solidFill>
                <a:latin typeface="+mn-lt"/>
                <a:cs typeface="Arial" charset="0"/>
              </a:rPr>
              <a:t>za likvidnost u suradnji s Poslovnim bankama uz </a:t>
            </a:r>
            <a:r>
              <a:rPr lang="hr-HR" sz="2600" dirty="0" err="1">
                <a:solidFill>
                  <a:schemeClr val="tx1"/>
                </a:solidFill>
                <a:latin typeface="+mn-lt"/>
                <a:cs typeface="Arial" charset="0"/>
              </a:rPr>
              <a:t>kolateral</a:t>
            </a:r>
            <a:r>
              <a:rPr lang="hr-HR" sz="2600" dirty="0">
                <a:solidFill>
                  <a:schemeClr val="tx1"/>
                </a:solidFill>
                <a:latin typeface="+mn-lt"/>
                <a:cs typeface="Arial" charset="0"/>
              </a:rPr>
              <a:t> našu garanciju (policu osiguranja) ili HAMAG jamstvo, ovisno o segmentu </a:t>
            </a:r>
            <a:r>
              <a:rPr lang="hr-HR" sz="2600" dirty="0" smtClean="0">
                <a:solidFill>
                  <a:schemeClr val="tx1"/>
                </a:solidFill>
                <a:latin typeface="+mn-lt"/>
                <a:cs typeface="Arial" charset="0"/>
              </a:rPr>
              <a:t>klijenta</a:t>
            </a:r>
            <a:endParaRPr lang="hr-HR" sz="2600" dirty="0">
              <a:solidFill>
                <a:schemeClr val="tx1"/>
              </a:solidFill>
              <a:latin typeface="+mn-lt"/>
              <a:cs typeface="Arial" charset="0"/>
            </a:endParaRPr>
          </a:p>
          <a:p>
            <a:pPr marL="342900" lvl="0" indent="-342900" algn="just" fontAlgn="base">
              <a:lnSpc>
                <a:spcPct val="100000"/>
              </a:lnSpc>
              <a:spcBef>
                <a:spcPts val="0"/>
              </a:spcBef>
              <a:spcAft>
                <a:spcPts val="1800"/>
              </a:spcAft>
              <a:buClr>
                <a:prstClr val="black">
                  <a:lumMod val="75000"/>
                  <a:lumOff val="25000"/>
                </a:prstClr>
              </a:buClr>
              <a:buAutoNum type="arabicPeriod"/>
              <a:defRPr/>
            </a:pPr>
            <a:r>
              <a:rPr lang="hr-HR" sz="2600" b="1" dirty="0" smtClean="0">
                <a:solidFill>
                  <a:schemeClr val="tx1"/>
                </a:solidFill>
                <a:latin typeface="+mn-lt"/>
                <a:cs typeface="Arial" charset="0"/>
              </a:rPr>
              <a:t>ODOBRAVANJE </a:t>
            </a:r>
            <a:r>
              <a:rPr lang="hr-HR" sz="2600" b="1" dirty="0">
                <a:solidFill>
                  <a:schemeClr val="tx1"/>
                </a:solidFill>
                <a:latin typeface="+mn-lt"/>
                <a:cs typeface="Arial" charset="0"/>
              </a:rPr>
              <a:t>GARANCIJA </a:t>
            </a:r>
            <a:r>
              <a:rPr lang="hr-HR" sz="2600" dirty="0">
                <a:solidFill>
                  <a:schemeClr val="tx1"/>
                </a:solidFill>
                <a:latin typeface="+mn-lt"/>
                <a:cs typeface="Arial" charset="0"/>
              </a:rPr>
              <a:t>(POLICA OSIGURANJA) direktno ili putem Poslovnih banaka za Izvoznike, Posredne izvoznika i klijente u </a:t>
            </a:r>
            <a:r>
              <a:rPr lang="hr-HR" sz="2600" dirty="0" smtClean="0">
                <a:solidFill>
                  <a:schemeClr val="tx1"/>
                </a:solidFill>
                <a:latin typeface="+mn-lt"/>
                <a:cs typeface="Arial" charset="0"/>
              </a:rPr>
              <a:t>Turizmu</a:t>
            </a:r>
            <a:endParaRPr lang="hr-HR" sz="2600" dirty="0">
              <a:solidFill>
                <a:schemeClr val="tx1"/>
              </a:solidFill>
              <a:latin typeface="+mn-lt"/>
              <a:cs typeface="Arial" charset="0"/>
            </a:endParaRPr>
          </a:p>
        </p:txBody>
      </p:sp>
      <p:sp>
        <p:nvSpPr>
          <p:cNvPr id="3" name="Text Placeholder 2">
            <a:extLst>
              <a:ext uri="{FF2B5EF4-FFF2-40B4-BE49-F238E27FC236}">
                <a16:creationId xmlns:a16="http://schemas.microsoft.com/office/drawing/2014/main" id="{FD4D58DD-323C-4EEE-9207-1BCE20F9BB52}"/>
              </a:ext>
            </a:extLst>
          </p:cNvPr>
          <p:cNvSpPr>
            <a:spLocks noGrp="1"/>
          </p:cNvSpPr>
          <p:nvPr>
            <p:ph type="body" sz="quarter" idx="10"/>
          </p:nvPr>
        </p:nvSpPr>
        <p:spPr>
          <a:xfrm>
            <a:off x="649662" y="571949"/>
            <a:ext cx="11039129" cy="792031"/>
          </a:xfrm>
        </p:spPr>
        <p:txBody>
          <a:bodyPr/>
          <a:lstStyle/>
          <a:p>
            <a:pPr defTabSz="912813"/>
            <a:r>
              <a:rPr lang="hr-HR" b="1" dirty="0"/>
              <a:t>Popis mjera </a:t>
            </a:r>
            <a:r>
              <a:rPr lang="hr-HR" b="1" dirty="0" smtClean="0"/>
              <a:t>HBOR-a							1/2</a:t>
            </a:r>
            <a:endParaRPr lang="hr-HR" b="1" dirty="0"/>
          </a:p>
        </p:txBody>
      </p:sp>
    </p:spTree>
    <p:extLst>
      <p:ext uri="{BB962C8B-B14F-4D97-AF65-F5344CB8AC3E}">
        <p14:creationId xmlns:p14="http://schemas.microsoft.com/office/powerpoint/2010/main" val="1796109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F1B14BA-A71F-472C-992F-43E039B13485}"/>
              </a:ext>
            </a:extLst>
          </p:cNvPr>
          <p:cNvSpPr>
            <a:spLocks noGrp="1"/>
          </p:cNvSpPr>
          <p:nvPr>
            <p:ph type="body" sz="quarter" idx="16"/>
          </p:nvPr>
        </p:nvSpPr>
        <p:spPr>
          <a:xfrm>
            <a:off x="783265" y="1587260"/>
            <a:ext cx="10267174" cy="4511614"/>
          </a:xfrm>
        </p:spPr>
        <p:txBody>
          <a:bodyPr/>
          <a:lstStyle/>
          <a:p>
            <a:pPr marL="514350" indent="-514350" algn="just" fontAlgn="base">
              <a:lnSpc>
                <a:spcPct val="100000"/>
              </a:lnSpc>
              <a:spcBef>
                <a:spcPts val="0"/>
              </a:spcBef>
              <a:spcAft>
                <a:spcPts val="3000"/>
              </a:spcAft>
              <a:buClr>
                <a:prstClr val="black">
                  <a:lumMod val="75000"/>
                  <a:lumOff val="25000"/>
                </a:prstClr>
              </a:buClr>
              <a:buFont typeface="+mj-lt"/>
              <a:buAutoNum type="arabicPeriod" startAt="5"/>
              <a:defRPr/>
            </a:pPr>
            <a:r>
              <a:rPr lang="hr-HR" sz="2600" dirty="0">
                <a:solidFill>
                  <a:schemeClr val="tx1"/>
                </a:solidFill>
                <a:latin typeface="+mn-lt"/>
                <a:cs typeface="Arial" charset="0"/>
              </a:rPr>
              <a:t>Povećanje opsega </a:t>
            </a:r>
            <a:r>
              <a:rPr lang="hr-HR" sz="2600" b="1" dirty="0">
                <a:solidFill>
                  <a:schemeClr val="tx1"/>
                </a:solidFill>
                <a:latin typeface="+mn-lt"/>
                <a:cs typeface="Arial" charset="0"/>
              </a:rPr>
              <a:t>GARANTNOG FONDA </a:t>
            </a:r>
            <a:r>
              <a:rPr lang="hr-HR" sz="2600" b="1" dirty="0" smtClean="0">
                <a:solidFill>
                  <a:schemeClr val="tx1"/>
                </a:solidFill>
                <a:latin typeface="+mn-lt"/>
                <a:cs typeface="Arial" charset="0"/>
              </a:rPr>
              <a:t>ZA TURIZAM</a:t>
            </a:r>
            <a:endParaRPr lang="hr-HR" sz="2600" b="1" dirty="0">
              <a:solidFill>
                <a:schemeClr val="tx1"/>
              </a:solidFill>
              <a:latin typeface="+mn-lt"/>
              <a:cs typeface="Arial" charset="0"/>
            </a:endParaRPr>
          </a:p>
          <a:p>
            <a:pPr marL="514350" indent="-514350" algn="just" fontAlgn="base">
              <a:lnSpc>
                <a:spcPct val="100000"/>
              </a:lnSpc>
              <a:spcBef>
                <a:spcPts val="0"/>
              </a:spcBef>
              <a:spcAft>
                <a:spcPts val="3000"/>
              </a:spcAft>
              <a:buClr>
                <a:prstClr val="black">
                  <a:lumMod val="75000"/>
                  <a:lumOff val="25000"/>
                </a:prstClr>
              </a:buClr>
              <a:buFont typeface="+mj-lt"/>
              <a:buAutoNum type="arabicPeriod" startAt="5"/>
              <a:defRPr/>
            </a:pPr>
            <a:r>
              <a:rPr lang="hr-HR" sz="2600" dirty="0">
                <a:solidFill>
                  <a:schemeClr val="tx1"/>
                </a:solidFill>
                <a:latin typeface="+mn-lt"/>
                <a:cs typeface="Arial" charset="0"/>
              </a:rPr>
              <a:t>Povećanje opsega </a:t>
            </a:r>
            <a:r>
              <a:rPr lang="hr-HR" sz="2600" b="1" dirty="0">
                <a:solidFill>
                  <a:schemeClr val="tx1"/>
                </a:solidFill>
                <a:latin typeface="+mn-lt"/>
                <a:cs typeface="Arial" charset="0"/>
              </a:rPr>
              <a:t>GARANTNOG FONDA </a:t>
            </a:r>
            <a:r>
              <a:rPr lang="hr-HR" sz="2600" b="1" dirty="0" smtClean="0">
                <a:solidFill>
                  <a:schemeClr val="tx1"/>
                </a:solidFill>
                <a:latin typeface="+mn-lt"/>
                <a:cs typeface="Arial" charset="0"/>
              </a:rPr>
              <a:t>ZA POSREDNE IZVOZNIKE </a:t>
            </a:r>
            <a:r>
              <a:rPr lang="hr-HR" sz="2600" dirty="0" smtClean="0">
                <a:solidFill>
                  <a:schemeClr val="tx1"/>
                </a:solidFill>
                <a:latin typeface="+mn-lt"/>
                <a:cs typeface="Arial" charset="0"/>
              </a:rPr>
              <a:t>od 1. svibnja.</a:t>
            </a:r>
            <a:endParaRPr lang="hr-HR" sz="2600" dirty="0">
              <a:solidFill>
                <a:schemeClr val="tx1"/>
              </a:solidFill>
              <a:latin typeface="+mn-lt"/>
              <a:cs typeface="Arial" charset="0"/>
            </a:endParaRPr>
          </a:p>
          <a:p>
            <a:pPr marL="514350" indent="-514350" algn="just" fontAlgn="base">
              <a:lnSpc>
                <a:spcPct val="100000"/>
              </a:lnSpc>
              <a:spcBef>
                <a:spcPts val="0"/>
              </a:spcBef>
              <a:spcAft>
                <a:spcPts val="3000"/>
              </a:spcAft>
              <a:buClr>
                <a:prstClr val="black">
                  <a:lumMod val="75000"/>
                  <a:lumOff val="25000"/>
                </a:prstClr>
              </a:buClr>
              <a:buFont typeface="+mj-lt"/>
              <a:buAutoNum type="arabicPeriod" startAt="5"/>
              <a:defRPr/>
            </a:pPr>
            <a:r>
              <a:rPr lang="hr-HR" sz="2600" dirty="0">
                <a:solidFill>
                  <a:schemeClr val="tx1"/>
                </a:solidFill>
                <a:latin typeface="+mn-lt"/>
                <a:cs typeface="Arial" charset="0"/>
              </a:rPr>
              <a:t>Najnovije – </a:t>
            </a:r>
            <a:r>
              <a:rPr lang="hr-HR" sz="2600" dirty="0" err="1">
                <a:solidFill>
                  <a:schemeClr val="tx1"/>
                </a:solidFill>
                <a:latin typeface="+mn-lt"/>
                <a:cs typeface="Arial" charset="0"/>
              </a:rPr>
              <a:t>Realokacija</a:t>
            </a:r>
            <a:r>
              <a:rPr lang="hr-HR" sz="2600" dirty="0">
                <a:solidFill>
                  <a:schemeClr val="tx1"/>
                </a:solidFill>
                <a:latin typeface="+mn-lt"/>
                <a:cs typeface="Arial" charset="0"/>
              </a:rPr>
              <a:t> ESIF Financijskog instrumenta za Ruralni razvoj na </a:t>
            </a:r>
            <a:r>
              <a:rPr lang="hr-HR" sz="2600" b="1" dirty="0" smtClean="0">
                <a:solidFill>
                  <a:schemeClr val="tx1"/>
                </a:solidFill>
                <a:latin typeface="+mn-lt"/>
                <a:cs typeface="Arial" charset="0"/>
              </a:rPr>
              <a:t>OBRTNA SREDSTVA U POLJOPRIVREDI </a:t>
            </a:r>
            <a:r>
              <a:rPr lang="hr-HR" sz="2600" dirty="0" smtClean="0">
                <a:solidFill>
                  <a:schemeClr val="tx1"/>
                </a:solidFill>
                <a:latin typeface="+mn-lt"/>
                <a:cs typeface="Arial" charset="0"/>
              </a:rPr>
              <a:t>17,5 milijuna eura.</a:t>
            </a:r>
            <a:endParaRPr lang="hr-HR" sz="2600" dirty="0">
              <a:solidFill>
                <a:schemeClr val="tx1"/>
              </a:solidFill>
              <a:latin typeface="+mn-lt"/>
              <a:cs typeface="Arial" charset="0"/>
            </a:endParaRPr>
          </a:p>
        </p:txBody>
      </p:sp>
      <p:sp>
        <p:nvSpPr>
          <p:cNvPr id="3" name="Text Placeholder 2">
            <a:extLst>
              <a:ext uri="{FF2B5EF4-FFF2-40B4-BE49-F238E27FC236}">
                <a16:creationId xmlns:a16="http://schemas.microsoft.com/office/drawing/2014/main" id="{FD4D58DD-323C-4EEE-9207-1BCE20F9BB52}"/>
              </a:ext>
            </a:extLst>
          </p:cNvPr>
          <p:cNvSpPr>
            <a:spLocks noGrp="1"/>
          </p:cNvSpPr>
          <p:nvPr>
            <p:ph type="body" sz="quarter" idx="10"/>
          </p:nvPr>
        </p:nvSpPr>
        <p:spPr>
          <a:xfrm>
            <a:off x="649662" y="571949"/>
            <a:ext cx="11039129" cy="792031"/>
          </a:xfrm>
        </p:spPr>
        <p:txBody>
          <a:bodyPr/>
          <a:lstStyle/>
          <a:p>
            <a:pPr defTabSz="912813"/>
            <a:r>
              <a:rPr lang="hr-HR" b="1" dirty="0"/>
              <a:t>Popis mjera </a:t>
            </a:r>
            <a:r>
              <a:rPr lang="hr-HR" b="1" dirty="0" smtClean="0"/>
              <a:t>HBOR-a							2/2</a:t>
            </a:r>
            <a:endParaRPr lang="hr-HR" b="1" dirty="0"/>
          </a:p>
        </p:txBody>
      </p:sp>
    </p:spTree>
    <p:extLst>
      <p:ext uri="{BB962C8B-B14F-4D97-AF65-F5344CB8AC3E}">
        <p14:creationId xmlns:p14="http://schemas.microsoft.com/office/powerpoint/2010/main" val="19338007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D7547DBEF8B548A411C4C29B43328B" ma:contentTypeVersion="7" ma:contentTypeDescription="Create a new document." ma:contentTypeScope="" ma:versionID="80f60f2e7635df37462180e7971794cf">
  <xsd:schema xmlns:xsd="http://www.w3.org/2001/XMLSchema" xmlns:xs="http://www.w3.org/2001/XMLSchema" xmlns:p="http://schemas.microsoft.com/office/2006/metadata/properties" xmlns:ns2="5c5efc20-5743-4da7-9009-1fe63b2ad5f4" xmlns:ns3="c6ae3c5b-e886-4e5b-bf88-3bfe83ef5123" targetNamespace="http://schemas.microsoft.com/office/2006/metadata/properties" ma:root="true" ma:fieldsID="e5d44983777ab435993230095fc62a2b" ns2:_="" ns3:_="">
    <xsd:import namespace="5c5efc20-5743-4da7-9009-1fe63b2ad5f4"/>
    <xsd:import namespace="c6ae3c5b-e886-4e5b-bf88-3bfe83ef5123"/>
    <xsd:element name="properties">
      <xsd:complexType>
        <xsd:sequence>
          <xsd:element name="documentManagement">
            <xsd:complexType>
              <xsd:all>
                <xsd:element ref="ns2:Ustanova" minOccurs="0"/>
                <xsd:element ref="ns2:Godina" minOccurs="0"/>
                <xsd:element ref="ns2:Doga_x0111_aj" minOccurs="0"/>
                <xsd:element ref="ns2:Tip_x0020_dokumenta" minOccurs="0"/>
                <xsd:element ref="ns2:Stanja" minOccurs="0"/>
                <xsd:element ref="ns2:Napomena"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5efc20-5743-4da7-9009-1fe63b2ad5f4" elementFormDefault="qualified">
    <xsd:import namespace="http://schemas.microsoft.com/office/2006/documentManagement/types"/>
    <xsd:import namespace="http://schemas.microsoft.com/office/infopath/2007/PartnerControls"/>
    <xsd:element name="Ustanova" ma:index="8" nillable="true" ma:displayName="Ustanova" ma:internalName="Ustanova">
      <xsd:complexType>
        <xsd:complexContent>
          <xsd:extension base="dms:MultiChoice">
            <xsd:sequence>
              <xsd:element name="Value" maxOccurs="unbounded" minOccurs="0" nillable="true">
                <xsd:simpleType>
                  <xsd:restriction base="dms:Choice">
                    <xsd:enumeration value="ABC International Bank plc"/>
                    <xsd:enumeration value="AECM"/>
                    <xsd:enumeration value="African Development Bank (AfDB)"/>
                    <xsd:enumeration value="Agence Française de Développement (AFD)"/>
                    <xsd:enumeration value="Almi"/>
                    <xsd:enumeration value="Altum (bivša Hipoteku banka)"/>
                    <xsd:enumeration value="Asian Development Bank (ADB)"/>
                    <xsd:enumeration value="Asian Infrastructure Investment Bank (AIIB)"/>
                    <xsd:enumeration value="Atradius"/>
                    <xsd:enumeration value="AWS"/>
                    <xsd:enumeration value="BACEE"/>
                    <xsd:enumeration value="Banca UBAE"/>
                    <xsd:enumeration value="Banco de Inversión y Comercio Exterior (BICE)"/>
                    <xsd:enumeration value="Bank for Foreign Trade (Vnesheconombank)"/>
                    <xsd:enumeration value="Bank Gospodarstwa Krajowego (BGK)"/>
                    <xsd:enumeration value="Banke u inozemstvu"/>
                    <xsd:enumeration value="Banque Exterieure d'Algerie (BEA)"/>
                    <xsd:enumeration value="Banque Ouest Africaine de Developpement (BOAD)"/>
                    <xsd:enumeration value="Black Sea Trade and Development Bank (BSTDB)"/>
                    <xsd:enumeration value="BNP Paribas"/>
                    <xsd:enumeration value="BPI France"/>
                    <xsd:enumeration value="Bulgarian Development Bank (BDB)"/>
                    <xsd:enumeration value="Bulgarian Export Insurance Agency (BAEZ)"/>
                    <xsd:enumeration value="CAF (Banco de Desarollo de America Latina)"/>
                    <xsd:enumeration value="Caisse des dépôts (CDC)"/>
                    <xsd:enumeration value="Cassa depositi e prestiti (CDP)"/>
                    <xsd:enumeration value="CEB"/>
                    <xsd:enumeration value="China Development Bank Corporation (CDB)"/>
                    <xsd:enumeration value="China Export &amp; Credit Insurance Corp. (SINOSURE)"/>
                    <xsd:enumeration value="Citibank Europe"/>
                    <xsd:enumeration value="COFACE"/>
                    <xsd:enumeration value="Compagnie Algérienne d’Assurance et de Garantie des Exportations (CAGEX)"/>
                    <xsd:enumeration value="Compagnie Tunisienne pour l'Assurance du Commerce Extérieur (COTUNACE)"/>
                    <xsd:enumeration value="Corporación Financiera de Desarrollo S.A. (COFIDE)"/>
                    <xsd:enumeration value="Credit and Export Guarantee Fund (KREDEX)"/>
                    <xsd:enumeration value="Českomoravska Zaručni a Rozvojova Banka (CMZRB)"/>
                    <xsd:enumeration value="Deutsche Bank"/>
                    <xsd:enumeration value="Deutsche Investitions und Entwicklungsgesellschaft mbH (DEG)"/>
                    <xsd:enumeration value="Dexia Kommunalkredit Bank"/>
                    <xsd:enumeration value="EAPB"/>
                    <xsd:enumeration value="EIB"/>
                    <xsd:enumeration value="EIF"/>
                    <xsd:enumeration value="Eksportfinans"/>
                    <xsd:enumeration value="ELTI"/>
                    <xsd:enumeration value="European Bank for Reconstruction and Development (EBRD)"/>
                    <xsd:enumeration value="European Central Bank (ECB)"/>
                    <xsd:enumeration value="European Commission (EU)"/>
                    <xsd:enumeration value="European Parliament"/>
                    <xsd:enumeration value="EximBank Romania"/>
                    <xsd:enumeration value="Eximgarant of Belarus"/>
                    <xsd:enumeration value="Export Credit Bank of Turkey (TURK EXIMBANK)"/>
                    <xsd:enumeration value="Export Credit Guarantee Company of Egypt (ECGE)"/>
                    <xsd:enumeration value="Export Credit Guarantee Corporation of India (ECGC)"/>
                    <xsd:enumeration value="Export Credit Insurance Corporation (KUKE)"/>
                    <xsd:enumeration value="Export Credit Insurance Organization (ECIO), Greece"/>
                    <xsd:enumeration value="Export Credits Group (ECG)"/>
                    <xsd:enumeration value="Export Credits Guarantee Department (ECGD)"/>
                    <xsd:enumeration value="Export Development Bank of Egypt (EDBE)"/>
                    <xsd:enumeration value="Export Development Bank of Iran (EDBI)"/>
                    <xsd:enumeration value="Export Guarantee and Insurance Corporation (EGAP)"/>
                    <xsd:enumeration value="Export Guarantee Fund of Iran (EGFI)"/>
                    <xsd:enumeration value="Export-Import Bank of China (China Exim Bank)"/>
                    <xsd:enumeration value="Export-Import Bank of India"/>
                    <xsd:enumeration value="Export-Import Bank of Korea (Kexim)"/>
                    <xsd:enumeration value="Export-Import Bank of Slovak Republic"/>
                    <xsd:enumeration value="Export-Import Bank of the United States"/>
                    <xsd:enumeration value="FINEST"/>
                    <xsd:enumeration value="Finnvera"/>
                    <xsd:enumeration value="Fondacija za održivi razvoj BIH"/>
                    <xsd:enumeration value="Garanti-Instituttet for Eksportkreditt (GIEK)"/>
                    <xsd:enumeration value="HAMAG BICRO"/>
                    <xsd:enumeration value="HGK"/>
                    <xsd:enumeration value="HIZ"/>
                    <xsd:enumeration value="HNB"/>
                    <xsd:enumeration value="HOK"/>
                    <xsd:enumeration value="HRPRES"/>
                    <xsd:enumeration value="Hungarian Development Bank (MFB)"/>
                    <xsd:enumeration value="Hungarian Export Credit Insurance (MEHIB)"/>
                    <xsd:enumeration value="Hungarian Export-Import Bank"/>
                    <xsd:enumeration value="HUP"/>
                    <xsd:enumeration value="IBRD"/>
                    <xsd:enumeration value="IDFC"/>
                    <xsd:enumeration value="Indonesia Export Credit Agency (ASEI)"/>
                    <xsd:enumeration value="Indonesian Export Financing Institution (Indonesia EximBank, LPEI)"/>
                    <xsd:enumeration value="Inicijativa tri mora"/>
                    <xsd:enumeration value="Institute of International Finance (IIF)."/>
                    <xsd:enumeration value="Instituto de Crédito Oficial (ICO)"/>
                    <xsd:enumeration value="Institut Valencia de Finances (IVF)"/>
                    <xsd:enumeration value="Instituição Financeira do Desenvolvimento (IFD)"/>
                    <xsd:enumeration value="Internacionalizacija"/>
                    <xsd:enumeration value="International Investment Bank (IIB)"/>
                    <xsd:enumeration value="International Monetary Fond (IMF,MMF)"/>
                    <xsd:enumeration value="Inter-American Development Bank (IDB)"/>
                    <xsd:enumeration value="INTERNO"/>
                    <xsd:enumeration value="Investiciono-razvojna banka Republike Srpske a.d. Banja Luka (IRBRS)"/>
                    <xsd:enumeration value="Investiciono-razvojni fond Crne Gore"/>
                    <xsd:enumeration value="IWG (International Working Group on Export credits)"/>
                    <xsd:enumeration value="Izvozno kreditna Agencija BIH (IGA)"/>
                    <xsd:enumeration value="Japan Bank for international Cooperation (JBIC)"/>
                    <xsd:enumeration value="Jordan Loan Guarantee Corp. (JLGC)"/>
                    <xsd:enumeration value="JP Morgan"/>
                    <xsd:enumeration value="KOMORA - Američka"/>
                    <xsd:enumeration value="KOMORA - Austrijska"/>
                    <xsd:enumeration value="KOMORA - Britanska"/>
                    <xsd:enumeration value="KOMORA - Nordijska"/>
                    <xsd:enumeration value="KOMORA - Njemačka"/>
                    <xsd:enumeration value="Konferencija"/>
                    <xsd:enumeration value="Korea Development Bank (KDB)"/>
                    <xsd:enumeration value="Korea Trade Insurance Corporation bivši Korea Export Insurance Corporation (KEIC)"/>
                    <xsd:enumeration value="KredEx"/>
                    <xsd:enumeration value="Kreditanstalt für Wiederaufbau (KfW)"/>
                    <xsd:enumeration value="Latvian Mortgage Bank"/>
                    <xsd:enumeration value="LTIC"/>
                    <xsd:enumeration value="Makedonska banka za podrška na razvojot"/>
                    <xsd:enumeration value="Malta Development Bank (MDB)"/>
                    <xsd:enumeration value="MedioCredito Centrale S.p.A. - Banca del Mezzogiorno (MCC)"/>
                    <xsd:enumeration value="Međubankarsko udruženje Kina+16"/>
                    <xsd:enumeration value="Ministarstva"/>
                    <xsd:enumeration value="MOODYS"/>
                    <xsd:enumeration value="Multilateral Investment Guarantee Agency (MIGA)"/>
                    <xsd:enumeration value="Multilateralne institucije"/>
                    <xsd:enumeration value="MVEP - Razvojna pomoć"/>
                    <xsd:enumeration value="NEFI"/>
                    <xsd:enumeration value="Nordic Investment Bank (NIB)"/>
                    <xsd:enumeration value="NRW.BANK"/>
                    <xsd:enumeration value="OECD"/>
                    <xsd:enumeration value="Oesterreichische Kontrollbank AG (OeKB)"/>
                    <xsd:enumeration value="Ostala udruženja"/>
                    <xsd:enumeration value="Ostale domaće institucije"/>
                    <xsd:enumeration value="Ostale komore"/>
                    <xsd:enumeration value="Ostale razvojne banke i agencije"/>
                    <xsd:enumeration value="Ostale strane institucije"/>
                    <xsd:enumeration value="Ostali domaći subjekti"/>
                    <xsd:enumeration value="Prague Club - Bern Union"/>
                    <xsd:enumeration value="Qatar development Bank"/>
                    <xsd:enumeration value="Razvojne banke, agencije its"/>
                    <xsd:enumeration value="Rusko-Hrvatski forum"/>
                    <xsd:enumeration value="S&amp;P"/>
                    <xsd:enumeration value="Sberbank of Russia"/>
                    <xsd:enumeration value="Servizi assicurativi del commercio estero (sace)"/>
                    <xsd:enumeration value="SID Banka"/>
                    <xsd:enumeration value="Société Marocaine d'Assurance à l'Exportation (SMAEX)"/>
                    <xsd:enumeration value="Strategic Banking Corporation of Ireland (SBCI)"/>
                    <xsd:enumeration value="The European Securities and Markets Authority (ESMA)"/>
                    <xsd:enumeration value="The Lebanese Credit Insurer (LCI)"/>
                    <xsd:enumeration value="The State Export-Import Bank of Ukraine (UKREXIMBANK)"/>
                    <xsd:enumeration value="Turističke agencije"/>
                    <xsd:enumeration value="UNEP FI"/>
                    <xsd:enumeration value="Union de Banques Arabes et Françaises (UBAF)"/>
                    <xsd:enumeration value="United Nations (UN)"/>
                    <xsd:enumeration value="Veleposlanstva"/>
                    <xsd:enumeration value="Vijeće EU"/>
                    <xsd:enumeration value="Vlada"/>
                    <xsd:enumeration value="Vlada RH"/>
                    <xsd:enumeration value="Vnesheconombank &amp; EXIMBANK OF RUSSIA"/>
                    <xsd:enumeration value="World Bank (WB)"/>
                    <xsd:enumeration value="World Trade Organization (WTO)"/>
                  </xsd:restriction>
                </xsd:simpleType>
              </xsd:element>
            </xsd:sequence>
          </xsd:extension>
        </xsd:complexContent>
      </xsd:complexType>
    </xsd:element>
    <xsd:element name="Godina" ma:index="9" nillable="true" ma:displayName="Godina" ma:internalName="Godina">
      <xsd:complexType>
        <xsd:complexContent>
          <xsd:extension base="dms:MultiChoice">
            <xsd:sequence>
              <xsd:element name="Value" maxOccurs="unbounded" minOccurs="0" nillable="true">
                <xsd:simpleType>
                  <xsd:restriction base="dms:Choice">
                    <xsd:enumeration value="kontinuirano"/>
                    <xsd:enumeration value="2023"/>
                    <xsd:enumeration value="2022"/>
                    <xsd:enumeration value="2021"/>
                    <xsd:enumeration value="2020"/>
                    <xsd:enumeration value="2019"/>
                    <xsd:enumeration value="2018"/>
                    <xsd:enumeration value="2017"/>
                    <xsd:enumeration value="2016"/>
                    <xsd:enumeration value="2015"/>
                    <xsd:enumeration value="2014"/>
                    <xsd:enumeration value="2013"/>
                    <xsd:enumeration value="2012"/>
                    <xsd:enumeration value="2011"/>
                    <xsd:enumeration value="2010"/>
                    <xsd:enumeration value="2009"/>
                    <xsd:enumeration value="2008"/>
                    <xsd:enumeration value="2007"/>
                    <xsd:enumeration value="2006"/>
                    <xsd:enumeration value="2005"/>
                    <xsd:enumeration value="2004"/>
                    <xsd:enumeration value="2003"/>
                    <xsd:enumeration value="2002"/>
                    <xsd:enumeration value="2001"/>
                    <xsd:enumeration value="2000"/>
                    <xsd:enumeration value="1999"/>
                    <xsd:enumeration value="1998"/>
                    <xsd:enumeration value="1997"/>
                    <xsd:enumeration value="1996"/>
                    <xsd:enumeration value="1995"/>
                    <xsd:enumeration value="1994"/>
                    <xsd:enumeration value="1993"/>
                    <xsd:enumeration value="1992"/>
                  </xsd:restriction>
                </xsd:simpleType>
              </xsd:element>
            </xsd:sequence>
          </xsd:extension>
        </xsd:complexContent>
      </xsd:complexType>
    </xsd:element>
    <xsd:element name="Doga_x0111_aj" ma:index="10" nillable="true" ma:displayName="Događaj" ma:internalName="Doga_x0111_aj">
      <xsd:complexType>
        <xsd:complexContent>
          <xsd:extension base="dms:MultiChoice">
            <xsd:sequence>
              <xsd:element name="Value" maxOccurs="unbounded" minOccurs="0" nillable="true">
                <xsd:simpleType>
                  <xsd:restriction base="dms:Choice">
                    <xsd:enumeration value="članstvo"/>
                    <xsd:enumeration value="doručak"/>
                    <xsd:enumeration value="forum"/>
                    <xsd:enumeration value="glasovanje"/>
                    <xsd:enumeration value="imenovanje"/>
                    <xsd:enumeration value="izbor"/>
                    <xsd:enumeration value="jednodnevni događaj"/>
                    <xsd:enumeration value="kandidatura"/>
                    <xsd:enumeration value="konferencija"/>
                    <xsd:enumeration value="kontakti"/>
                    <xsd:enumeration value="MOU"/>
                    <xsd:enumeration value="odbor"/>
                    <xsd:enumeration value="okrugli stol"/>
                    <xsd:enumeration value="operativa"/>
                    <xsd:enumeration value="pogreb"/>
                    <xsd:enumeration value="posjet"/>
                    <xsd:enumeration value="potpisivanje"/>
                    <xsd:enumeration value="poziv, konferencijski poziv"/>
                    <xsd:enumeration value="predavanje"/>
                    <xsd:enumeration value="prijem"/>
                    <xsd:enumeration value="procedura"/>
                    <xsd:enumeration value="projekt"/>
                    <xsd:enumeration value="radionica"/>
                    <xsd:enumeration value="ručak"/>
                    <xsd:enumeration value="sajam"/>
                    <xsd:enumeration value="samit"/>
                    <xsd:enumeration value="sastanak u HBOR-u"/>
                    <xsd:enumeration value="sastanak u inozemstvu"/>
                    <xsd:enumeration value="sastanak u tuzemstvu"/>
                    <xsd:enumeration value="seminar"/>
                    <xsd:enumeration value="simpozij"/>
                    <xsd:enumeration value="sjednica"/>
                    <xsd:enumeration value="skupština"/>
                    <xsd:enumeration value="sporazum"/>
                    <xsd:enumeration value="strategija"/>
                    <xsd:enumeration value="susret"/>
                    <xsd:enumeration value="svečanost"/>
                    <xsd:enumeration value="večera"/>
                  </xsd:restriction>
                </xsd:simpleType>
              </xsd:element>
            </xsd:sequence>
          </xsd:extension>
        </xsd:complexContent>
      </xsd:complexType>
    </xsd:element>
    <xsd:element name="Tip_x0020_dokumenta" ma:index="11" nillable="true" ma:displayName="Tip dokumenta" ma:internalName="Tip_x0020_dokumenta">
      <xsd:complexType>
        <xsd:complexContent>
          <xsd:extension base="dms:MultiChoice">
            <xsd:sequence>
              <xsd:element name="Value" maxOccurs="unbounded" minOccurs="0" nillable="true">
                <xsd:simpleType>
                  <xsd:restriction base="dms:Choice">
                    <xsd:enumeration value="akreditacija"/>
                    <xsd:enumeration value="analiza"/>
                    <xsd:enumeration value="annex - dodatak"/>
                    <xsd:enumeration value="bilješka"/>
                    <xsd:enumeration value="brošura"/>
                    <xsd:enumeration value="Check List (CL)"/>
                    <xsd:enumeration value="članak"/>
                    <xsd:enumeration value="Banner 1"/>
                    <xsd:enumeration value="Banner 2"/>
                    <xsd:enumeration value="Banner 3"/>
                    <xsd:enumeration value="brojevi UMS"/>
                    <xsd:enumeration value="čestitka"/>
                    <xsd:enumeration value="članarine"/>
                    <xsd:enumeration value="datoteka"/>
                    <xsd:enumeration value="direktiva"/>
                    <xsd:enumeration value="dnevni red"/>
                    <xsd:enumeration value="dobrodošlica"/>
                    <xsd:enumeration value="dopis"/>
                    <xsd:enumeration value="event check list (ECL)"/>
                    <xsd:enumeration value="evidencija"/>
                    <xsd:enumeration value="fotografija"/>
                    <xsd:enumeration value="glasački listić"/>
                    <xsd:enumeration value="godišnji odmori"/>
                    <xsd:enumeration value="govor"/>
                    <xsd:enumeration value="imena za stol/šatori"/>
                    <xsd:enumeration value="informacija"/>
                    <xsd:enumeration value="informacija za NO"/>
                    <xsd:enumeration value="informacija za Upravu"/>
                    <xsd:enumeration value="interni akt"/>
                    <xsd:enumeration value="isprika"/>
                    <xsd:enumeration value="itenerar"/>
                    <xsd:enumeration value="izvještaj"/>
                    <xsd:enumeration value="izvod"/>
                    <xsd:enumeration value="knjižica materijala"/>
                    <xsd:enumeration value="komentar"/>
                    <xsd:enumeration value="komunikacija"/>
                    <xsd:enumeration value="kontakti"/>
                    <xsd:enumeration value="materijali za Upravu/NO"/>
                    <xsd:enumeration value="memorandum"/>
                    <xsd:enumeration value="mišljenje"/>
                    <xsd:enumeration value="mjera"/>
                    <xsd:enumeration value="nacrt"/>
                    <xsd:enumeration value="najava"/>
                    <xsd:enumeration value="nalog"/>
                    <xsd:enumeration value="narudžbenica"/>
                    <xsd:enumeration value="obavijest"/>
                    <xsd:enumeration value="obrazac"/>
                    <xsd:enumeration value="ocjena"/>
                    <xsd:enumeration value="očitovanje"/>
                    <xsd:enumeration value="odluka"/>
                    <xsd:enumeration value="organigram"/>
                    <xsd:enumeration value="osobni dokumenti"/>
                    <xsd:enumeration value="ovlaštenje"/>
                    <xsd:enumeration value="platni nalog"/>
                    <xsd:enumeration value="ponuda"/>
                    <xsd:enumeration value="popis"/>
                    <xsd:enumeration value="posjetnica"/>
                    <xsd:enumeration value="potvrda"/>
                    <xsd:enumeration value="poziv"/>
                    <xsd:enumeration value="predložak"/>
                    <xsd:enumeration value="pregled aktivnosti"/>
                    <xsd:enumeration value="pregled članstava"/>
                    <xsd:enumeration value="pregled MoU"/>
                    <xsd:enumeration value="preglednik"/>
                    <xsd:enumeration value="preporuka"/>
                    <xsd:enumeration value="prezentacija"/>
                    <xsd:enumeration value="prijava"/>
                    <xsd:enumeration value="prijedlog"/>
                    <xsd:enumeration value="prijevod"/>
                    <xsd:enumeration value="prilog"/>
                    <xsd:enumeration value="priopćenje/objava"/>
                    <xsd:enumeration value="procedura"/>
                    <xsd:enumeration value="program"/>
                    <xsd:enumeration value="protokol"/>
                    <xsd:enumeration value="publikacija"/>
                    <xsd:enumeration value="putni nalog"/>
                    <xsd:enumeration value="račun"/>
                    <xsd:enumeration value="raspored"/>
                    <xsd:enumeration value="raspored sjedenja"/>
                    <xsd:enumeration value="regulativa"/>
                    <xsd:enumeration value="rezervacija"/>
                    <xsd:enumeration value="rezolucija"/>
                    <xsd:enumeration value="sporazum"/>
                    <xsd:enumeration value="studija"/>
                    <xsd:enumeration value="sućut"/>
                    <xsd:enumeration value="suglasnost"/>
                    <xsd:enumeration value="ugovor"/>
                    <xsd:enumeration value="ukrcajna propusnica"/>
                    <xsd:enumeration value="upit"/>
                    <xsd:enumeration value="upitnik"/>
                    <xsd:enumeration value="uzorak potpisa"/>
                    <xsd:enumeration value="vodič"/>
                    <xsd:enumeration value="voucher"/>
                    <xsd:enumeration value="vozna karta"/>
                    <xsd:enumeration value="zahtjev"/>
                    <xsd:enumeration value="zahtjevnica"/>
                    <xsd:enumeration value="zahvala"/>
                    <xsd:enumeration value="zaključak"/>
                    <xsd:enumeration value="zamolba"/>
                    <xsd:enumeration value="zapisnik"/>
                    <xsd:enumeration value="životopis"/>
                    <xsd:enumeration value="žuti obrazac"/>
                  </xsd:restriction>
                </xsd:simpleType>
              </xsd:element>
            </xsd:sequence>
          </xsd:extension>
        </xsd:complexContent>
      </xsd:complexType>
    </xsd:element>
    <xsd:element name="Stanja" ma:index="12" nillable="true" ma:displayName="Stanje" ma:internalName="Stanja">
      <xsd:complexType>
        <xsd:complexContent>
          <xsd:extension base="dms:MultiChoice">
            <xsd:sequence>
              <xsd:element name="Value" maxOccurs="unbounded" minOccurs="0" nillable="true">
                <xsd:simpleType>
                  <xsd:restriction base="dms:Choice">
                    <xsd:enumeration value="konačno"/>
                    <xsd:enumeration value="na odlučivanju"/>
                    <xsd:enumeration value="na potpisivanju"/>
                    <xsd:enumeration value="na verifikaciji"/>
                    <xsd:enumeration value="NO"/>
                    <xsd:enumeration value="odbijeno"/>
                    <xsd:enumeration value="odgođeno"/>
                    <xsd:enumeration value="odobreno"/>
                    <xsd:enumeration value="odustalo"/>
                    <xsd:enumeration value="poslan stručnim službama"/>
                    <xsd:enumeration value="poslan Upravi"/>
                    <xsd:enumeration value="poslan van hbor-a"/>
                    <xsd:enumeration value="PU"/>
                    <xsd:enumeration value="radno"/>
                    <xsd:enumeration value="stalno"/>
                    <xsd:enumeration value="u pripremi"/>
                    <xsd:enumeration value="ulazno"/>
                    <xsd:enumeration value="Uprava"/>
                    <xsd:enumeration value="vanjsko (HBOR)"/>
                    <xsd:enumeration value="verificirano"/>
                    <xsd:enumeration value="visoko povjerljivo"/>
                  </xsd:restriction>
                </xsd:simpleType>
              </xsd:element>
            </xsd:sequence>
          </xsd:extension>
        </xsd:complexContent>
      </xsd:complexType>
    </xsd:element>
    <xsd:element name="Napomena" ma:index="13" nillable="true" ma:displayName="Napomena" ma:internalName="Napomena">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ae3c5b-e886-4e5b-bf88-3bfe83ef5123" elementFormDefault="qualified">
    <xsd:import namespace="http://schemas.microsoft.com/office/2006/documentManagement/types"/>
    <xsd:import namespace="http://schemas.microsoft.com/office/infopath/2007/PartnerControls"/>
    <xsd:element name="SharedWithUsers" ma:index="14"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tanja xmlns="5c5efc20-5743-4da7-9009-1fe63b2ad5f4">
      <Value>vanjsko (HBOR)</Value>
    </Stanja>
    <Ustanova xmlns="5c5efc20-5743-4da7-9009-1fe63b2ad5f4">
      <Value>INTERNO</Value>
    </Ustanova>
    <Tip_x0020_dokumenta xmlns="5c5efc20-5743-4da7-9009-1fe63b2ad5f4">
      <Value>Banner 3</Value>
      <Value>prezentacija</Value>
    </Tip_x0020_dokumenta>
    <Doga_x0111_aj xmlns="5c5efc20-5743-4da7-9009-1fe63b2ad5f4">
      <Value>operativa</Value>
    </Doga_x0111_aj>
    <Napomena xmlns="5c5efc20-5743-4da7-9009-1fe63b2ad5f4">ožujak 2020</Napomena>
    <Godina xmlns="5c5efc20-5743-4da7-9009-1fe63b2ad5f4">
      <Value>2020</Value>
    </Godina>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BF12072-D243-43A9-BE70-72DC1E06D4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5efc20-5743-4da7-9009-1fe63b2ad5f4"/>
    <ds:schemaRef ds:uri="c6ae3c5b-e886-4e5b-bf88-3bfe83ef512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FE2DAB4-C037-4FED-9D79-8CE5DB94C4D9}">
  <ds:schemaRefs>
    <ds:schemaRef ds:uri="c6ae3c5b-e886-4e5b-bf88-3bfe83ef5123"/>
    <ds:schemaRef ds:uri="http://schemas.microsoft.com/office/2006/metadata/properties"/>
    <ds:schemaRef ds:uri="http://schemas.openxmlformats.org/package/2006/metadata/core-properties"/>
    <ds:schemaRef ds:uri="http://purl.org/dc/elements/1.1/"/>
    <ds:schemaRef ds:uri="http://schemas.microsoft.com/office/infopath/2007/PartnerControls"/>
    <ds:schemaRef ds:uri="http://purl.org/dc/dcmitype/"/>
    <ds:schemaRef ds:uri="http://schemas.microsoft.com/office/2006/documentManagement/types"/>
    <ds:schemaRef ds:uri="http://purl.org/dc/terms/"/>
    <ds:schemaRef ds:uri="5c5efc20-5743-4da7-9009-1fe63b2ad5f4"/>
    <ds:schemaRef ds:uri="http://www.w3.org/XML/1998/namespace"/>
  </ds:schemaRefs>
</ds:datastoreItem>
</file>

<file path=customXml/itemProps3.xml><?xml version="1.0" encoding="utf-8"?>
<ds:datastoreItem xmlns:ds="http://schemas.openxmlformats.org/officeDocument/2006/customXml" ds:itemID="{485F9FEA-ADA6-40BA-BD9F-E868A4038B5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418</TotalTime>
  <Words>134</Words>
  <Application>Microsoft Office PowerPoint</Application>
  <PresentationFormat>Widescreen</PresentationFormat>
  <Paragraphs>12</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Arial Narrow</vt:lpstr>
      <vt:lpstr>Calibri</vt:lpstr>
      <vt:lpstr>Calibri Light</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Nikola Betica</dc:creator>
  <cp:lastModifiedBy>Zvonimir Frka-Petešić</cp:lastModifiedBy>
  <cp:revision>47</cp:revision>
  <dcterms:created xsi:type="dcterms:W3CDTF">2018-04-19T11:55:59Z</dcterms:created>
  <dcterms:modified xsi:type="dcterms:W3CDTF">2020-03-23T23:53:27Z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0x010100CDD7547DBEF8B548A411C4C29B43328B</vt:lpwstr>
  </property>
</Properties>
</file>