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256" r:id="rId2"/>
    <p:sldId id="444" r:id="rId3"/>
    <p:sldId id="457" r:id="rId4"/>
    <p:sldId id="459" r:id="rId5"/>
    <p:sldId id="458" r:id="rId6"/>
  </p:sldIdLst>
  <p:sldSz cx="12192000" cy="6858000"/>
  <p:notesSz cx="6797675" cy="9926638"/>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SCO" lastIdx="0" clrIdx="0">
    <p:extLst/>
  </p:cmAuthor>
  <p:cmAuthor id="2" name="Hanna Kos" initials="HK" lastIdx="4"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292D7F"/>
    <a:srgbClr val="3B41B7"/>
    <a:srgbClr val="FF3300"/>
    <a:srgbClr val="E9EDF4"/>
    <a:srgbClr val="D0D8E8"/>
    <a:srgbClr val="10253F"/>
    <a:srgbClr val="B2B2B2"/>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2093" autoAdjust="0"/>
  </p:normalViewPr>
  <p:slideViewPr>
    <p:cSldViewPr snapToGrid="0">
      <p:cViewPr varScale="1">
        <p:scale>
          <a:sx n="62" d="100"/>
          <a:sy n="62" d="100"/>
        </p:scale>
        <p:origin x="1362" y="102"/>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1" d="100"/>
          <a:sy n="51" d="100"/>
        </p:scale>
        <p:origin x="-300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599526804424282"/>
          <c:y val="5.0639901497727298E-2"/>
          <c:w val="0.78400473195575715"/>
          <c:h val="0.61110050150190798"/>
        </c:manualLayout>
      </c:layout>
      <c:barChart>
        <c:barDir val="col"/>
        <c:grouping val="clustered"/>
        <c:varyColors val="0"/>
        <c:ser>
          <c:idx val="0"/>
          <c:order val="0"/>
          <c:tx>
            <c:strRef>
              <c:f>Sheet1!$B$1</c:f>
              <c:strCache>
                <c:ptCount val="1"/>
                <c:pt idx="0">
                  <c:v>Ukupno EU sredstva</c:v>
                </c:pt>
              </c:strCache>
            </c:strRef>
          </c:tx>
          <c:spPr>
            <a:solidFill>
              <a:srgbClr val="FF0000"/>
            </a:solidFill>
            <a:ln>
              <a:noFill/>
            </a:ln>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mn-ea"/>
                    <a:cs typeface="Calibri" panose="020F0502020204030204" pitchFamily="34" charset="0"/>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10.7</c:v>
                </c:pt>
              </c:numCache>
            </c:numRef>
          </c:val>
          <c:extLst>
            <c:ext xmlns:c16="http://schemas.microsoft.com/office/drawing/2014/chart" uri="{C3380CC4-5D6E-409C-BE32-E72D297353CC}">
              <c16:uniqueId val="{00000000-DEFB-4D8D-8884-C99B97F60744}"/>
            </c:ext>
          </c:extLst>
        </c:ser>
        <c:ser>
          <c:idx val="1"/>
          <c:order val="1"/>
          <c:tx>
            <c:strRef>
              <c:f>Sheet1!$C$1</c:f>
              <c:strCache>
                <c:ptCount val="1"/>
                <c:pt idx="0">
                  <c:v>Do sada isplaćeno</c:v>
                </c:pt>
              </c:strCache>
            </c:strRef>
          </c:tx>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mn-ea"/>
                    <a:cs typeface="Calibri" panose="020F0502020204030204" pitchFamily="34" charset="0"/>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3.5</c:v>
                </c:pt>
              </c:numCache>
            </c:numRef>
          </c:val>
          <c:extLst>
            <c:ext xmlns:c16="http://schemas.microsoft.com/office/drawing/2014/chart" uri="{C3380CC4-5D6E-409C-BE32-E72D297353CC}">
              <c16:uniqueId val="{00000001-DEFB-4D8D-8884-C99B97F60744}"/>
            </c:ext>
          </c:extLst>
        </c:ser>
        <c:ser>
          <c:idx val="2"/>
          <c:order val="2"/>
          <c:tx>
            <c:strRef>
              <c:f>Sheet1!$D$1</c:f>
              <c:strCache>
                <c:ptCount val="1"/>
                <c:pt idx="0">
                  <c:v>Potencijal za isplate</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mn-ea"/>
                    <a:cs typeface="Calibri" panose="020F0502020204030204" pitchFamily="34" charset="0"/>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7.2</c:v>
                </c:pt>
              </c:numCache>
            </c:numRef>
          </c:val>
          <c:extLst>
            <c:ext xmlns:c16="http://schemas.microsoft.com/office/drawing/2014/chart" uri="{C3380CC4-5D6E-409C-BE32-E72D297353CC}">
              <c16:uniqueId val="{00000002-DEFB-4D8D-8884-C99B97F60744}"/>
            </c:ext>
          </c:extLst>
        </c:ser>
        <c:dLbls>
          <c:showLegendKey val="0"/>
          <c:showVal val="0"/>
          <c:showCatName val="0"/>
          <c:showSerName val="0"/>
          <c:showPercent val="0"/>
          <c:showBubbleSize val="0"/>
        </c:dLbls>
        <c:gapWidth val="219"/>
        <c:overlap val="-27"/>
        <c:axId val="285820480"/>
        <c:axId val="285821792"/>
      </c:barChart>
      <c:catAx>
        <c:axId val="285820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Calibri" panose="020F0502020204030204" pitchFamily="34" charset="0"/>
                <a:ea typeface="+mn-ea"/>
                <a:cs typeface="Calibri" panose="020F0502020204030204" pitchFamily="34" charset="0"/>
              </a:defRPr>
            </a:pPr>
            <a:endParaRPr lang="sr-Latn-RS"/>
          </a:p>
        </c:txPr>
        <c:crossAx val="285821792"/>
        <c:crosses val="autoZero"/>
        <c:auto val="1"/>
        <c:lblAlgn val="ctr"/>
        <c:lblOffset val="100"/>
        <c:noMultiLvlLbl val="0"/>
      </c:catAx>
      <c:valAx>
        <c:axId val="285821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Calibri" panose="020F0502020204030204" pitchFamily="34" charset="0"/>
                <a:ea typeface="+mn-ea"/>
                <a:cs typeface="Calibri" panose="020F0502020204030204" pitchFamily="34" charset="0"/>
              </a:defRPr>
            </a:pPr>
            <a:endParaRPr lang="sr-Latn-RS"/>
          </a:p>
        </c:txPr>
        <c:crossAx val="2858204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Calibri" panose="020F0502020204030204" pitchFamily="34" charset="0"/>
              <a:ea typeface="+mn-ea"/>
              <a:cs typeface="Calibri" panose="020F0502020204030204" pitchFamily="34" charset="0"/>
            </a:defRPr>
          </a:pPr>
          <a:endParaRPr lang="sr-Latn-RS"/>
        </a:p>
      </c:txPr>
    </c:legend>
    <c:plotVisOnly val="1"/>
    <c:dispBlanksAs val="gap"/>
    <c:showDLblsOverMax val="0"/>
  </c:chart>
  <c:spPr>
    <a:noFill/>
    <a:ln>
      <a:noFill/>
    </a:ln>
    <a:effectLst/>
  </c:spPr>
  <c:txPr>
    <a:bodyPr/>
    <a:lstStyle/>
    <a:p>
      <a:pPr>
        <a:defRPr sz="2400">
          <a:solidFill>
            <a:schemeClr val="tx1"/>
          </a:solidFill>
          <a:latin typeface="Calibri" panose="020F0502020204030204" pitchFamily="34" charset="0"/>
          <a:cs typeface="Calibri" panose="020F0502020204030204" pitchFamily="34" charset="0"/>
        </a:defRPr>
      </a:pPr>
      <a:endParaRPr lang="sr-Latn-R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400" cy="496889"/>
          </a:xfrm>
          <a:prstGeom prst="rect">
            <a:avLst/>
          </a:prstGeom>
        </p:spPr>
        <p:txBody>
          <a:bodyPr vert="horz" lIns="91406" tIns="45703" rIns="91406" bIns="45703" rtlCol="0"/>
          <a:lstStyle>
            <a:lvl1pPr algn="l">
              <a:defRPr sz="1200"/>
            </a:lvl1pPr>
          </a:lstStyle>
          <a:p>
            <a:endParaRPr lang="hr-HR"/>
          </a:p>
        </p:txBody>
      </p:sp>
      <p:sp>
        <p:nvSpPr>
          <p:cNvPr id="3" name="Date Placeholder 2"/>
          <p:cNvSpPr>
            <a:spLocks noGrp="1"/>
          </p:cNvSpPr>
          <p:nvPr>
            <p:ph type="dt" sz="quarter" idx="1"/>
          </p:nvPr>
        </p:nvSpPr>
        <p:spPr>
          <a:xfrm>
            <a:off x="3849691" y="1"/>
            <a:ext cx="2946400" cy="496889"/>
          </a:xfrm>
          <a:prstGeom prst="rect">
            <a:avLst/>
          </a:prstGeom>
        </p:spPr>
        <p:txBody>
          <a:bodyPr vert="horz" lIns="91406" tIns="45703" rIns="91406" bIns="45703" rtlCol="0"/>
          <a:lstStyle>
            <a:lvl1pPr algn="r">
              <a:defRPr sz="1200"/>
            </a:lvl1pPr>
          </a:lstStyle>
          <a:p>
            <a:fld id="{F8E4D3E6-F40B-43CA-A1BB-36E4A54D7D3A}" type="datetimeFigureOut">
              <a:rPr lang="hr-HR" smtClean="0"/>
              <a:t>24.3.2020.</a:t>
            </a:fld>
            <a:endParaRPr lang="hr-HR"/>
          </a:p>
        </p:txBody>
      </p:sp>
      <p:sp>
        <p:nvSpPr>
          <p:cNvPr id="4" name="Footer Placeholder 3"/>
          <p:cNvSpPr>
            <a:spLocks noGrp="1"/>
          </p:cNvSpPr>
          <p:nvPr>
            <p:ph type="ftr" sz="quarter" idx="2"/>
          </p:nvPr>
        </p:nvSpPr>
        <p:spPr>
          <a:xfrm>
            <a:off x="1" y="9429750"/>
            <a:ext cx="2946400" cy="496889"/>
          </a:xfrm>
          <a:prstGeom prst="rect">
            <a:avLst/>
          </a:prstGeom>
        </p:spPr>
        <p:txBody>
          <a:bodyPr vert="horz" lIns="91406" tIns="45703" rIns="91406" bIns="45703" rtlCol="0" anchor="b"/>
          <a:lstStyle>
            <a:lvl1pPr algn="l">
              <a:defRPr sz="1200"/>
            </a:lvl1pPr>
          </a:lstStyle>
          <a:p>
            <a:endParaRPr lang="hr-HR"/>
          </a:p>
        </p:txBody>
      </p:sp>
      <p:sp>
        <p:nvSpPr>
          <p:cNvPr id="5" name="Slide Number Placeholder 4"/>
          <p:cNvSpPr>
            <a:spLocks noGrp="1"/>
          </p:cNvSpPr>
          <p:nvPr>
            <p:ph type="sldNum" sz="quarter" idx="3"/>
          </p:nvPr>
        </p:nvSpPr>
        <p:spPr>
          <a:xfrm>
            <a:off x="3849691" y="9429750"/>
            <a:ext cx="2946400" cy="496889"/>
          </a:xfrm>
          <a:prstGeom prst="rect">
            <a:avLst/>
          </a:prstGeom>
        </p:spPr>
        <p:txBody>
          <a:bodyPr vert="horz" lIns="91406" tIns="45703" rIns="91406" bIns="45703" rtlCol="0" anchor="b"/>
          <a:lstStyle>
            <a:lvl1pPr algn="r">
              <a:defRPr sz="1200"/>
            </a:lvl1pPr>
          </a:lstStyle>
          <a:p>
            <a:fld id="{66DB5840-5723-48A1-B088-1C9D5EB83C97}" type="slidenum">
              <a:rPr lang="hr-HR" smtClean="0"/>
              <a:t>‹#›</a:t>
            </a:fld>
            <a:endParaRPr lang="hr-HR"/>
          </a:p>
        </p:txBody>
      </p:sp>
    </p:spTree>
    <p:extLst>
      <p:ext uri="{BB962C8B-B14F-4D97-AF65-F5344CB8AC3E}">
        <p14:creationId xmlns:p14="http://schemas.microsoft.com/office/powerpoint/2010/main" val="2313703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6247" cy="498328"/>
          </a:xfrm>
          <a:prstGeom prst="rect">
            <a:avLst/>
          </a:prstGeom>
        </p:spPr>
        <p:txBody>
          <a:bodyPr vert="horz" lIns="92088" tIns="46043" rIns="92088" bIns="46043" rtlCol="0"/>
          <a:lstStyle>
            <a:lvl1pPr algn="l">
              <a:defRPr sz="1200"/>
            </a:lvl1pPr>
          </a:lstStyle>
          <a:p>
            <a:endParaRPr lang="hr-HR"/>
          </a:p>
        </p:txBody>
      </p:sp>
      <p:sp>
        <p:nvSpPr>
          <p:cNvPr id="3" name="Date Placeholder 2"/>
          <p:cNvSpPr>
            <a:spLocks noGrp="1"/>
          </p:cNvSpPr>
          <p:nvPr>
            <p:ph type="dt" idx="1"/>
          </p:nvPr>
        </p:nvSpPr>
        <p:spPr>
          <a:xfrm>
            <a:off x="3849826" y="0"/>
            <a:ext cx="2946246" cy="498328"/>
          </a:xfrm>
          <a:prstGeom prst="rect">
            <a:avLst/>
          </a:prstGeom>
        </p:spPr>
        <p:txBody>
          <a:bodyPr vert="horz" lIns="92088" tIns="46043" rIns="92088" bIns="46043" rtlCol="0"/>
          <a:lstStyle>
            <a:lvl1pPr algn="r">
              <a:defRPr sz="1200"/>
            </a:lvl1pPr>
          </a:lstStyle>
          <a:p>
            <a:fld id="{F60D4183-A6BA-4EF0-B583-2BB5E46F95F4}" type="datetimeFigureOut">
              <a:rPr lang="hr-HR" smtClean="0"/>
              <a:t>24.3.2020.</a:t>
            </a:fld>
            <a:endParaRPr lang="hr-HR"/>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2088" tIns="46043" rIns="92088" bIns="46043" rtlCol="0" anchor="ctr"/>
          <a:lstStyle/>
          <a:p>
            <a:endParaRPr lang="hr-HR"/>
          </a:p>
        </p:txBody>
      </p:sp>
      <p:sp>
        <p:nvSpPr>
          <p:cNvPr id="5" name="Notes Placeholder 4"/>
          <p:cNvSpPr>
            <a:spLocks noGrp="1"/>
          </p:cNvSpPr>
          <p:nvPr>
            <p:ph type="body" sz="quarter" idx="3"/>
          </p:nvPr>
        </p:nvSpPr>
        <p:spPr>
          <a:xfrm>
            <a:off x="679291" y="4777245"/>
            <a:ext cx="5439101" cy="3908363"/>
          </a:xfrm>
          <a:prstGeom prst="rect">
            <a:avLst/>
          </a:prstGeom>
        </p:spPr>
        <p:txBody>
          <a:bodyPr vert="horz" lIns="92088" tIns="46043" rIns="92088" bIns="460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3" y="9428311"/>
            <a:ext cx="2946247" cy="498328"/>
          </a:xfrm>
          <a:prstGeom prst="rect">
            <a:avLst/>
          </a:prstGeom>
        </p:spPr>
        <p:txBody>
          <a:bodyPr vert="horz" lIns="92088" tIns="46043" rIns="92088" bIns="46043" rtlCol="0" anchor="b"/>
          <a:lstStyle>
            <a:lvl1pPr algn="l">
              <a:defRPr sz="1200"/>
            </a:lvl1pPr>
          </a:lstStyle>
          <a:p>
            <a:endParaRPr lang="hr-HR"/>
          </a:p>
        </p:txBody>
      </p:sp>
      <p:sp>
        <p:nvSpPr>
          <p:cNvPr id="7" name="Slide Number Placeholder 6"/>
          <p:cNvSpPr>
            <a:spLocks noGrp="1"/>
          </p:cNvSpPr>
          <p:nvPr>
            <p:ph type="sldNum" sz="quarter" idx="5"/>
          </p:nvPr>
        </p:nvSpPr>
        <p:spPr>
          <a:xfrm>
            <a:off x="3849826" y="9428311"/>
            <a:ext cx="2946246" cy="498328"/>
          </a:xfrm>
          <a:prstGeom prst="rect">
            <a:avLst/>
          </a:prstGeom>
        </p:spPr>
        <p:txBody>
          <a:bodyPr vert="horz" lIns="92088" tIns="46043" rIns="92088" bIns="46043" rtlCol="0" anchor="b"/>
          <a:lstStyle>
            <a:lvl1pPr algn="r">
              <a:defRPr sz="1200"/>
            </a:lvl1pPr>
          </a:lstStyle>
          <a:p>
            <a:fld id="{72BB8AF2-A793-44C7-8D08-AD92F0A95245}" type="slidenum">
              <a:rPr lang="hr-HR" smtClean="0"/>
              <a:t>‹#›</a:t>
            </a:fld>
            <a:endParaRPr lang="hr-HR"/>
          </a:p>
        </p:txBody>
      </p:sp>
    </p:spTree>
    <p:extLst>
      <p:ext uri="{BB962C8B-B14F-4D97-AF65-F5344CB8AC3E}">
        <p14:creationId xmlns:p14="http://schemas.microsoft.com/office/powerpoint/2010/main" val="8946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72BB8AF2-A793-44C7-8D08-AD92F0A95245}" type="slidenum">
              <a:rPr lang="hr-HR" smtClean="0"/>
              <a:t>1</a:t>
            </a:fld>
            <a:endParaRPr lang="hr-HR"/>
          </a:p>
        </p:txBody>
      </p:sp>
    </p:spTree>
    <p:extLst>
      <p:ext uri="{BB962C8B-B14F-4D97-AF65-F5344CB8AC3E}">
        <p14:creationId xmlns:p14="http://schemas.microsoft.com/office/powerpoint/2010/main" val="2037564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72BB8AF2-A793-44C7-8D08-AD92F0A95245}" type="slidenum">
              <a:rPr lang="hr-HR" smtClean="0"/>
              <a:t>2</a:t>
            </a:fld>
            <a:endParaRPr lang="hr-HR"/>
          </a:p>
        </p:txBody>
      </p:sp>
    </p:spTree>
    <p:extLst>
      <p:ext uri="{BB962C8B-B14F-4D97-AF65-F5344CB8AC3E}">
        <p14:creationId xmlns:p14="http://schemas.microsoft.com/office/powerpoint/2010/main" val="1872972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72BB8AF2-A793-44C7-8D08-AD92F0A95245}" type="slidenum">
              <a:rPr lang="hr-HR" smtClean="0"/>
              <a:t>3</a:t>
            </a:fld>
            <a:endParaRPr lang="hr-HR"/>
          </a:p>
        </p:txBody>
      </p:sp>
    </p:spTree>
    <p:extLst>
      <p:ext uri="{BB962C8B-B14F-4D97-AF65-F5344CB8AC3E}">
        <p14:creationId xmlns:p14="http://schemas.microsoft.com/office/powerpoint/2010/main" val="546456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72BB8AF2-A793-44C7-8D08-AD92F0A95245}" type="slidenum">
              <a:rPr lang="hr-HR" smtClean="0"/>
              <a:t>4</a:t>
            </a:fld>
            <a:endParaRPr lang="hr-HR"/>
          </a:p>
        </p:txBody>
      </p:sp>
    </p:spTree>
    <p:extLst>
      <p:ext uri="{BB962C8B-B14F-4D97-AF65-F5344CB8AC3E}">
        <p14:creationId xmlns:p14="http://schemas.microsoft.com/office/powerpoint/2010/main" val="1361922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72BB8AF2-A793-44C7-8D08-AD92F0A95245}" type="slidenum">
              <a:rPr lang="hr-HR" smtClean="0"/>
              <a:t>5</a:t>
            </a:fld>
            <a:endParaRPr lang="hr-HR"/>
          </a:p>
        </p:txBody>
      </p:sp>
    </p:spTree>
    <p:extLst>
      <p:ext uri="{BB962C8B-B14F-4D97-AF65-F5344CB8AC3E}">
        <p14:creationId xmlns:p14="http://schemas.microsoft.com/office/powerpoint/2010/main" val="2822119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userDrawn="1"/>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hr-H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6AD9CC33-BFF0-4E49-B1E6-311C3DC415A6}" type="datetimeFigureOut">
              <a:rPr lang="hr-HR" smtClean="0"/>
              <a:pPr/>
              <a:t>24.3.2020.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183FDCC-AB5A-4821-B498-8F5A77AC0A18}" type="slidenum">
              <a:rPr lang="hr-HR" smtClean="0"/>
              <a:pPr/>
              <a:t>‹#›</a:t>
            </a:fld>
            <a:endParaRPr lang="hr-H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609600" y="1752601"/>
            <a:ext cx="109728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2"/>
                </a:solidFill>
              </a:defRPr>
            </a:lvl1pPr>
          </a:lstStyle>
          <a:p>
            <a:fld id="{6AD9CC33-BFF0-4E49-B1E6-311C3DC415A6}" type="datetimeFigureOut">
              <a:rPr lang="hr-HR" smtClean="0"/>
              <a:pPr/>
              <a:t>24.3.2020.</a:t>
            </a:fld>
            <a:endParaRPr lang="hr-H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hr-H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2"/>
                </a:solidFill>
              </a:defRPr>
            </a:lvl1pPr>
          </a:lstStyle>
          <a:p>
            <a:fld id="{8183FDCC-AB5A-4821-B498-8F5A77AC0A18}" type="slidenum">
              <a:rPr lang="hr-HR" smtClean="0"/>
              <a:pPr/>
              <a:t>‹#›</a:t>
            </a:fld>
            <a:endParaRPr lang="hr-HR"/>
          </a:p>
        </p:txBody>
      </p:sp>
      <p:sp>
        <p:nvSpPr>
          <p:cNvPr id="9" name="Rectangle 8"/>
          <p:cNvSpPr/>
          <p:nvPr/>
        </p:nvSpPr>
        <p:spPr>
          <a:xfrm>
            <a:off x="365760" y="278166"/>
            <a:ext cx="1146048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497151" y="372862"/>
            <a:ext cx="11174027"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68171" y="408373"/>
            <a:ext cx="11014229"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171795"/>
            <a:ext cx="12192000" cy="238801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000" kern="1200">
                <a:solidFill>
                  <a:schemeClr val="tx2">
                    <a:lumMod val="50000"/>
                  </a:schemeClr>
                </a:solidFill>
                <a:latin typeface="Neo Sans" pitchFamily="34" charset="0"/>
                <a:ea typeface="+mj-ea"/>
                <a:cs typeface="+mj-cs"/>
              </a:defRPr>
            </a:lvl1pPr>
          </a:lstStyle>
          <a:p>
            <a:pPr>
              <a:lnSpc>
                <a:spcPct val="90000"/>
              </a:lnSpc>
            </a:pPr>
            <a:r>
              <a:rPr lang="hr-HR" sz="5400" b="1" dirty="0">
                <a:solidFill>
                  <a:schemeClr val="tx1"/>
                </a:solidFill>
                <a:effectLst>
                  <a:outerShdw blurRad="38100" dist="38100" dir="2700000" algn="tl">
                    <a:srgbClr val="000000">
                      <a:alpha val="43137"/>
                    </a:srgbClr>
                  </a:outerShdw>
                </a:effectLst>
                <a:latin typeface="+mn-lt"/>
              </a:rPr>
              <a:t>EU fondovi </a:t>
            </a:r>
            <a:br>
              <a:rPr lang="hr-HR" sz="5400" b="1" dirty="0">
                <a:solidFill>
                  <a:schemeClr val="tx1"/>
                </a:solidFill>
                <a:effectLst>
                  <a:outerShdw blurRad="38100" dist="38100" dir="2700000" algn="tl">
                    <a:srgbClr val="000000">
                      <a:alpha val="43137"/>
                    </a:srgbClr>
                  </a:outerShdw>
                </a:effectLst>
                <a:latin typeface="+mn-lt"/>
              </a:rPr>
            </a:br>
            <a:r>
              <a:rPr lang="hr-HR" sz="5400" b="1" dirty="0">
                <a:solidFill>
                  <a:schemeClr val="tx1"/>
                </a:solidFill>
                <a:effectLst>
                  <a:outerShdw blurRad="38100" dist="38100" dir="2700000" algn="tl">
                    <a:srgbClr val="000000">
                      <a:alpha val="43137"/>
                    </a:srgbClr>
                  </a:outerShdw>
                </a:effectLst>
                <a:latin typeface="+mn-lt"/>
              </a:rPr>
              <a:t>Mjere za pomoć gospodarstvu</a:t>
            </a:r>
          </a:p>
        </p:txBody>
      </p:sp>
      <p:sp>
        <p:nvSpPr>
          <p:cNvPr id="2" name="AutoShape 2" descr="Image result for vlada rh grb"/>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a:blip r:embed="rId3"/>
          <a:stretch>
            <a:fillRect/>
          </a:stretch>
        </p:blipFill>
        <p:spPr>
          <a:xfrm>
            <a:off x="0" y="160338"/>
            <a:ext cx="3000794" cy="1133633"/>
          </a:xfrm>
          <a:prstGeom prst="rect">
            <a:avLst/>
          </a:prstGeom>
        </p:spPr>
      </p:pic>
    </p:spTree>
    <p:extLst>
      <p:ext uri="{BB962C8B-B14F-4D97-AF65-F5344CB8AC3E}">
        <p14:creationId xmlns:p14="http://schemas.microsoft.com/office/powerpoint/2010/main" val="1503038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D566FA2-8298-4016-96DB-9970F5E9E318}"/>
              </a:ext>
            </a:extLst>
          </p:cNvPr>
          <p:cNvSpPr>
            <a:spLocks noGrp="1"/>
          </p:cNvSpPr>
          <p:nvPr>
            <p:ph type="title"/>
          </p:nvPr>
        </p:nvSpPr>
        <p:spPr>
          <a:xfrm>
            <a:off x="402336" y="1600724"/>
            <a:ext cx="11397182" cy="5165836"/>
          </a:xfrm>
        </p:spPr>
        <p:txBody>
          <a:bodyPr anchor="t" anchorCtr="0">
            <a:noAutofit/>
          </a:bodyPr>
          <a:lstStyle/>
          <a:p>
            <a:pPr algn="l">
              <a:spcBef>
                <a:spcPts val="1200"/>
              </a:spcBef>
              <a:spcAft>
                <a:spcPts val="1200"/>
              </a:spcAft>
            </a:pPr>
            <a:r>
              <a:rPr lang="hr-HR" sz="3000" b="1" cap="none" dirty="0" smtClean="0">
                <a:solidFill>
                  <a:schemeClr val="tx1"/>
                </a:solidFill>
                <a:latin typeface="Calibri"/>
                <a:ea typeface="Calibri"/>
                <a:cs typeface="Times New Roman"/>
              </a:rPr>
              <a:t>Za</a:t>
            </a:r>
            <a:r>
              <a:rPr lang="vi-VN" sz="3000" b="1" cap="none" dirty="0" smtClean="0">
                <a:solidFill>
                  <a:schemeClr val="tx1"/>
                </a:solidFill>
                <a:latin typeface="Calibri"/>
                <a:ea typeface="Calibri"/>
                <a:cs typeface="Times New Roman"/>
              </a:rPr>
              <a:t> </a:t>
            </a:r>
            <a:r>
              <a:rPr lang="vi-VN" sz="3000" b="1" cap="none" dirty="0">
                <a:solidFill>
                  <a:schemeClr val="tx1"/>
                </a:solidFill>
                <a:latin typeface="Calibri"/>
                <a:ea typeface="Calibri"/>
                <a:cs typeface="Times New Roman"/>
              </a:rPr>
              <a:t>sve projekte u provedbi</a:t>
            </a:r>
            <a:r>
              <a:rPr lang="hr-HR" sz="3000" b="1" cap="none" dirty="0">
                <a:solidFill>
                  <a:schemeClr val="tx1"/>
                </a:solidFill>
                <a:latin typeface="Calibri"/>
                <a:ea typeface="Calibri"/>
                <a:cs typeface="Times New Roman"/>
              </a:rPr>
              <a:t> </a:t>
            </a:r>
            <a:r>
              <a:rPr lang="hr-HR" sz="3000" b="1" cap="none" dirty="0" smtClean="0">
                <a:solidFill>
                  <a:schemeClr val="tx1"/>
                </a:solidFill>
                <a:latin typeface="Calibri"/>
                <a:ea typeface="Calibri"/>
                <a:cs typeface="Times New Roman"/>
              </a:rPr>
              <a:t>koji se </a:t>
            </a:r>
            <a:r>
              <a:rPr lang="vi-VN" sz="3000" b="1" cap="none" dirty="0" smtClean="0">
                <a:solidFill>
                  <a:schemeClr val="tx1"/>
                </a:solidFill>
                <a:latin typeface="Calibri"/>
                <a:ea typeface="Calibri"/>
                <a:cs typeface="Times New Roman"/>
              </a:rPr>
              <a:t>sufinancira</a:t>
            </a:r>
            <a:r>
              <a:rPr lang="hr-HR" sz="3000" b="1" cap="none" dirty="0" smtClean="0">
                <a:solidFill>
                  <a:schemeClr val="tx1"/>
                </a:solidFill>
                <a:latin typeface="Calibri"/>
                <a:ea typeface="Calibri"/>
                <a:cs typeface="Times New Roman"/>
              </a:rPr>
              <a:t>ju</a:t>
            </a:r>
            <a:r>
              <a:rPr lang="vi-VN" sz="3000" b="1" cap="none" dirty="0" smtClean="0">
                <a:solidFill>
                  <a:schemeClr val="tx1"/>
                </a:solidFill>
                <a:latin typeface="Calibri"/>
                <a:ea typeface="Calibri"/>
                <a:cs typeface="Times New Roman"/>
              </a:rPr>
              <a:t> iz</a:t>
            </a:r>
            <a:r>
              <a:rPr lang="hr-HR" sz="3000" b="1" cap="none" dirty="0" smtClean="0">
                <a:solidFill>
                  <a:schemeClr val="tx1"/>
                </a:solidFill>
                <a:latin typeface="Calibri"/>
                <a:ea typeface="Calibri"/>
                <a:cs typeface="Times New Roman"/>
              </a:rPr>
              <a:t>:</a:t>
            </a:r>
            <a:br>
              <a:rPr lang="hr-HR" sz="3000" b="1" cap="none" dirty="0" smtClean="0">
                <a:solidFill>
                  <a:schemeClr val="tx1"/>
                </a:solidFill>
                <a:latin typeface="Calibri"/>
                <a:ea typeface="Calibri"/>
                <a:cs typeface="Times New Roman"/>
              </a:rPr>
            </a:br>
            <a:r>
              <a:rPr lang="hr-HR" sz="3200" cap="none" dirty="0">
                <a:solidFill>
                  <a:srgbClr val="FF0000"/>
                </a:solidFill>
                <a:latin typeface="Calibri"/>
                <a:ea typeface="Calibri"/>
                <a:cs typeface="Times New Roman"/>
              </a:rPr>
              <a:t> </a:t>
            </a:r>
            <a:r>
              <a:rPr lang="hr-HR" sz="3200" cap="none" dirty="0">
                <a:solidFill>
                  <a:srgbClr val="FF0000"/>
                </a:solidFill>
                <a:latin typeface="Calibri"/>
                <a:ea typeface="Calibri"/>
                <a:cs typeface="Times New Roman"/>
                <a:sym typeface="Webdings" panose="05030102010509060703" pitchFamily="18" charset="2"/>
              </a:rPr>
              <a:t>● </a:t>
            </a:r>
            <a:r>
              <a:rPr lang="vi-VN" sz="3000" cap="none" dirty="0" smtClean="0">
                <a:solidFill>
                  <a:schemeClr val="tx1"/>
                </a:solidFill>
                <a:latin typeface="Calibri"/>
                <a:ea typeface="Calibri"/>
                <a:cs typeface="Times New Roman"/>
              </a:rPr>
              <a:t>Operativnog </a:t>
            </a:r>
            <a:r>
              <a:rPr lang="vi-VN" sz="3000" cap="none" dirty="0">
                <a:solidFill>
                  <a:schemeClr val="tx1"/>
                </a:solidFill>
                <a:latin typeface="Calibri"/>
                <a:ea typeface="Calibri"/>
                <a:cs typeface="Times New Roman"/>
              </a:rPr>
              <a:t>programa Konkurentnost i kohezija </a:t>
            </a:r>
            <a:r>
              <a:rPr lang="hr-HR" sz="3000" cap="none" dirty="0" smtClean="0">
                <a:solidFill>
                  <a:schemeClr val="tx1"/>
                </a:solidFill>
                <a:latin typeface="Calibri"/>
                <a:ea typeface="Calibri"/>
                <a:cs typeface="Times New Roman"/>
              </a:rPr>
              <a:t/>
            </a:r>
            <a:br>
              <a:rPr lang="hr-HR" sz="3000" cap="none" dirty="0" smtClean="0">
                <a:solidFill>
                  <a:schemeClr val="tx1"/>
                </a:solidFill>
                <a:latin typeface="Calibri"/>
                <a:ea typeface="Calibri"/>
                <a:cs typeface="Times New Roman"/>
              </a:rPr>
            </a:br>
            <a:r>
              <a:rPr lang="hr-HR" sz="3200" cap="none" dirty="0">
                <a:solidFill>
                  <a:srgbClr val="FF0000"/>
                </a:solidFill>
                <a:latin typeface="Calibri"/>
                <a:ea typeface="Calibri"/>
                <a:cs typeface="Times New Roman"/>
              </a:rPr>
              <a:t> </a:t>
            </a:r>
            <a:r>
              <a:rPr lang="hr-HR" sz="3200" cap="none" dirty="0">
                <a:solidFill>
                  <a:srgbClr val="FF0000"/>
                </a:solidFill>
                <a:latin typeface="Calibri"/>
                <a:ea typeface="Calibri"/>
                <a:cs typeface="Times New Roman"/>
                <a:sym typeface="Webdings" panose="05030102010509060703" pitchFamily="18" charset="2"/>
              </a:rPr>
              <a:t>● </a:t>
            </a:r>
            <a:r>
              <a:rPr lang="pl-PL" sz="3000" cap="none" dirty="0" smtClean="0">
                <a:solidFill>
                  <a:schemeClr val="tx1"/>
                </a:solidFill>
                <a:latin typeface="Calibri"/>
                <a:ea typeface="Calibri"/>
                <a:cs typeface="Times New Roman"/>
              </a:rPr>
              <a:t>Operativnog </a:t>
            </a:r>
            <a:r>
              <a:rPr lang="pl-PL" sz="3000" cap="none" dirty="0">
                <a:solidFill>
                  <a:schemeClr val="tx1"/>
                </a:solidFill>
                <a:latin typeface="Calibri"/>
                <a:ea typeface="Calibri"/>
                <a:cs typeface="Times New Roman"/>
              </a:rPr>
              <a:t>programa Učinkoviti ljudski potencijali</a:t>
            </a:r>
            <a:r>
              <a:rPr lang="pl-PL" sz="3000" cap="none" dirty="0" smtClean="0">
                <a:solidFill>
                  <a:schemeClr val="tx1"/>
                </a:solidFill>
                <a:latin typeface="Calibri"/>
                <a:ea typeface="Calibri"/>
                <a:cs typeface="Times New Roman"/>
              </a:rPr>
              <a:t>)</a:t>
            </a:r>
            <a:r>
              <a:rPr lang="pl-PL" sz="3000" cap="none" dirty="0">
                <a:solidFill>
                  <a:schemeClr val="tx1"/>
                </a:solidFill>
                <a:latin typeface="Calibri"/>
                <a:ea typeface="Calibri"/>
                <a:cs typeface="Times New Roman"/>
              </a:rPr>
              <a:t/>
            </a:r>
            <a:br>
              <a:rPr lang="pl-PL" sz="3000" cap="none" dirty="0">
                <a:solidFill>
                  <a:schemeClr val="tx1"/>
                </a:solidFill>
                <a:latin typeface="Calibri"/>
                <a:ea typeface="Calibri"/>
                <a:cs typeface="Times New Roman"/>
              </a:rPr>
            </a:br>
            <a:r>
              <a:rPr lang="pl-PL" sz="1800" cap="none" dirty="0" smtClean="0">
                <a:solidFill>
                  <a:schemeClr val="tx1"/>
                </a:solidFill>
                <a:latin typeface="Calibri"/>
                <a:ea typeface="Calibri"/>
                <a:cs typeface="Times New Roman"/>
              </a:rPr>
              <a:t/>
            </a:r>
            <a:br>
              <a:rPr lang="pl-PL" sz="1800" cap="none" dirty="0" smtClean="0">
                <a:solidFill>
                  <a:schemeClr val="tx1"/>
                </a:solidFill>
                <a:latin typeface="Calibri"/>
                <a:ea typeface="Calibri"/>
                <a:cs typeface="Times New Roman"/>
              </a:rPr>
            </a:br>
            <a:r>
              <a:rPr lang="vi-VN" sz="3000" b="1" cap="none" dirty="0" smtClean="0">
                <a:solidFill>
                  <a:srgbClr val="FF0000"/>
                </a:solidFill>
                <a:latin typeface="Calibri"/>
                <a:ea typeface="Calibri"/>
                <a:cs typeface="Times New Roman"/>
              </a:rPr>
              <a:t>Bezuvjetno </a:t>
            </a:r>
            <a:r>
              <a:rPr lang="vi-VN" sz="3000" b="1" cap="none" dirty="0">
                <a:solidFill>
                  <a:srgbClr val="FF0000"/>
                </a:solidFill>
                <a:latin typeface="Calibri"/>
                <a:ea typeface="Calibri"/>
                <a:cs typeface="Times New Roman"/>
              </a:rPr>
              <a:t>produljenje trajanja projekta za 90 </a:t>
            </a:r>
            <a:r>
              <a:rPr lang="vi-VN" sz="3000" b="1" cap="none" dirty="0" smtClean="0">
                <a:solidFill>
                  <a:srgbClr val="FF0000"/>
                </a:solidFill>
                <a:latin typeface="Calibri"/>
                <a:ea typeface="Calibri"/>
                <a:cs typeface="Times New Roman"/>
              </a:rPr>
              <a:t>dana</a:t>
            </a:r>
            <a:r>
              <a:rPr lang="hr-HR" sz="3000" b="1" cap="none" dirty="0" smtClean="0">
                <a:solidFill>
                  <a:srgbClr val="FF0000"/>
                </a:solidFill>
                <a:latin typeface="Calibri"/>
                <a:ea typeface="Calibri"/>
                <a:cs typeface="Times New Roman"/>
              </a:rPr>
              <a:t> </a:t>
            </a:r>
            <a:br>
              <a:rPr lang="hr-HR" sz="3000" b="1" cap="none" dirty="0" smtClean="0">
                <a:solidFill>
                  <a:srgbClr val="FF0000"/>
                </a:solidFill>
                <a:latin typeface="Calibri"/>
                <a:ea typeface="Calibri"/>
                <a:cs typeface="Times New Roman"/>
              </a:rPr>
            </a:br>
            <a:r>
              <a:rPr lang="hr-HR" sz="3000" cap="none" dirty="0" smtClean="0">
                <a:solidFill>
                  <a:schemeClr val="tx1"/>
                </a:solidFill>
                <a:latin typeface="Calibri"/>
                <a:ea typeface="Calibri"/>
                <a:cs typeface="Times New Roman"/>
              </a:rPr>
              <a:t>za </a:t>
            </a:r>
            <a:r>
              <a:rPr lang="hr-HR" sz="3000" cap="none" dirty="0">
                <a:solidFill>
                  <a:schemeClr val="tx1"/>
                </a:solidFill>
                <a:latin typeface="Calibri"/>
                <a:ea typeface="Calibri"/>
                <a:cs typeface="Times New Roman"/>
              </a:rPr>
              <a:t>projekte </a:t>
            </a:r>
            <a:r>
              <a:rPr lang="vi-VN" sz="3000" cap="none" dirty="0" smtClean="0">
                <a:solidFill>
                  <a:schemeClr val="tx1"/>
                </a:solidFill>
                <a:latin typeface="Calibri"/>
                <a:ea typeface="Calibri"/>
                <a:cs typeface="Times New Roman"/>
              </a:rPr>
              <a:t>s </a:t>
            </a:r>
            <a:r>
              <a:rPr lang="vi-VN" sz="3000" cap="none" dirty="0">
                <a:solidFill>
                  <a:schemeClr val="tx1"/>
                </a:solidFill>
                <a:latin typeface="Calibri"/>
                <a:ea typeface="Calibri"/>
                <a:cs typeface="Times New Roman"/>
              </a:rPr>
              <a:t>rokom završetka u ožujku, travnju i svibnju 2020</a:t>
            </a:r>
            <a:r>
              <a:rPr lang="vi-VN" sz="3000" cap="none" dirty="0" smtClean="0">
                <a:solidFill>
                  <a:schemeClr val="tx1"/>
                </a:solidFill>
                <a:latin typeface="Calibri"/>
                <a:ea typeface="Calibri"/>
                <a:cs typeface="Times New Roman"/>
              </a:rPr>
              <a:t>. </a:t>
            </a:r>
            <a:r>
              <a:rPr lang="hr-HR" sz="3000" cap="none" dirty="0" smtClean="0">
                <a:solidFill>
                  <a:schemeClr val="tx1"/>
                </a:solidFill>
                <a:latin typeface="Calibri"/>
                <a:ea typeface="Calibri"/>
                <a:cs typeface="Times New Roman"/>
              </a:rPr>
              <a:t/>
            </a:r>
            <a:br>
              <a:rPr lang="hr-HR" sz="3000" cap="none" dirty="0" smtClean="0">
                <a:solidFill>
                  <a:schemeClr val="tx1"/>
                </a:solidFill>
                <a:latin typeface="Calibri"/>
                <a:ea typeface="Calibri"/>
                <a:cs typeface="Times New Roman"/>
              </a:rPr>
            </a:br>
            <a:r>
              <a:rPr lang="hr-HR" sz="1200" b="1" cap="none" dirty="0" smtClean="0">
                <a:solidFill>
                  <a:srgbClr val="FF0000"/>
                </a:solidFill>
                <a:latin typeface="Calibri"/>
                <a:ea typeface="Calibri"/>
                <a:cs typeface="Times New Roman"/>
              </a:rPr>
              <a:t/>
            </a:r>
            <a:br>
              <a:rPr lang="hr-HR" sz="1200" b="1" cap="none" dirty="0" smtClean="0">
                <a:solidFill>
                  <a:srgbClr val="FF0000"/>
                </a:solidFill>
                <a:latin typeface="Calibri"/>
                <a:ea typeface="Calibri"/>
                <a:cs typeface="Times New Roman"/>
              </a:rPr>
            </a:br>
            <a:r>
              <a:rPr lang="hr-HR" sz="3000" b="1" cap="none" dirty="0" smtClean="0">
                <a:solidFill>
                  <a:srgbClr val="FF0000"/>
                </a:solidFill>
                <a:latin typeface="Calibri"/>
                <a:ea typeface="Calibri"/>
                <a:cs typeface="Times New Roman"/>
              </a:rPr>
              <a:t>O</a:t>
            </a:r>
            <a:r>
              <a:rPr lang="vi-VN" sz="3000" b="1" cap="none" dirty="0" smtClean="0">
                <a:solidFill>
                  <a:srgbClr val="FF0000"/>
                </a:solidFill>
                <a:latin typeface="Calibri"/>
                <a:ea typeface="Calibri"/>
                <a:cs typeface="Times New Roman"/>
              </a:rPr>
              <a:t>bveze </a:t>
            </a:r>
            <a:r>
              <a:rPr lang="vi-VN" sz="3000" b="1" cap="none" dirty="0">
                <a:solidFill>
                  <a:srgbClr val="FF0000"/>
                </a:solidFill>
                <a:latin typeface="Calibri"/>
                <a:ea typeface="Calibri"/>
                <a:cs typeface="Times New Roman"/>
              </a:rPr>
              <a:t>povrata sredstava </a:t>
            </a:r>
            <a:r>
              <a:rPr lang="hr-HR" sz="3000" b="1" cap="none" dirty="0">
                <a:solidFill>
                  <a:srgbClr val="FF0000"/>
                </a:solidFill>
                <a:latin typeface="Calibri"/>
                <a:ea typeface="Calibri"/>
                <a:cs typeface="Times New Roman"/>
              </a:rPr>
              <a:t>produžuju se </a:t>
            </a:r>
            <a:r>
              <a:rPr lang="vi-VN" sz="3000" b="1" cap="none" dirty="0">
                <a:solidFill>
                  <a:srgbClr val="FF0000"/>
                </a:solidFill>
                <a:latin typeface="Calibri"/>
                <a:ea typeface="Calibri"/>
                <a:cs typeface="Times New Roman"/>
              </a:rPr>
              <a:t>za 90 </a:t>
            </a:r>
            <a:r>
              <a:rPr lang="vi-VN" sz="3000" b="1" cap="none" dirty="0" smtClean="0">
                <a:solidFill>
                  <a:srgbClr val="FF0000"/>
                </a:solidFill>
                <a:latin typeface="Calibri"/>
                <a:ea typeface="Calibri"/>
                <a:cs typeface="Times New Roman"/>
              </a:rPr>
              <a:t>dana</a:t>
            </a:r>
            <a:r>
              <a:rPr lang="hr-HR" sz="3000" b="1" cap="none" dirty="0" smtClean="0">
                <a:solidFill>
                  <a:srgbClr val="FF0000"/>
                </a:solidFill>
                <a:latin typeface="Calibri"/>
                <a:ea typeface="Calibri"/>
                <a:cs typeface="Times New Roman"/>
              </a:rPr>
              <a:t> </a:t>
            </a:r>
            <a:r>
              <a:rPr lang="hr-HR" sz="3000" b="1" cap="none" dirty="0" smtClean="0">
                <a:solidFill>
                  <a:schemeClr val="tx1"/>
                </a:solidFill>
                <a:latin typeface="Calibri"/>
                <a:ea typeface="Calibri"/>
                <a:cs typeface="Times New Roman"/>
              </a:rPr>
              <a:t/>
            </a:r>
            <a:br>
              <a:rPr lang="hr-HR" sz="3000" b="1" cap="none" dirty="0" smtClean="0">
                <a:solidFill>
                  <a:schemeClr val="tx1"/>
                </a:solidFill>
                <a:latin typeface="Calibri"/>
                <a:ea typeface="Calibri"/>
                <a:cs typeface="Times New Roman"/>
              </a:rPr>
            </a:br>
            <a:r>
              <a:rPr lang="hr-HR" sz="3000" cap="none" dirty="0" smtClean="0">
                <a:solidFill>
                  <a:schemeClr val="tx1"/>
                </a:solidFill>
                <a:latin typeface="Calibri"/>
                <a:ea typeface="Calibri"/>
                <a:cs typeface="Times New Roman"/>
              </a:rPr>
              <a:t>za projekte </a:t>
            </a:r>
            <a:r>
              <a:rPr lang="vi-VN" sz="3000" cap="none" dirty="0" smtClean="0">
                <a:solidFill>
                  <a:schemeClr val="tx1"/>
                </a:solidFill>
                <a:latin typeface="Calibri"/>
                <a:ea typeface="Calibri"/>
                <a:cs typeface="Times New Roman"/>
              </a:rPr>
              <a:t>s </a:t>
            </a:r>
            <a:r>
              <a:rPr lang="vi-VN" sz="3000" cap="none" dirty="0">
                <a:solidFill>
                  <a:schemeClr val="tx1"/>
                </a:solidFill>
                <a:latin typeface="Calibri"/>
                <a:ea typeface="Calibri"/>
                <a:cs typeface="Times New Roman"/>
              </a:rPr>
              <a:t>rokom dospijeća u ožujku, travnju i </a:t>
            </a:r>
            <a:r>
              <a:rPr lang="vi-VN" sz="3000" cap="none" dirty="0" smtClean="0">
                <a:solidFill>
                  <a:schemeClr val="tx1"/>
                </a:solidFill>
                <a:latin typeface="Calibri"/>
                <a:ea typeface="Calibri"/>
                <a:cs typeface="Times New Roman"/>
              </a:rPr>
              <a:t>svibnju</a:t>
            </a:r>
            <a:r>
              <a:rPr lang="hr-HR" sz="3000" cap="none" dirty="0" smtClean="0">
                <a:solidFill>
                  <a:schemeClr val="tx1"/>
                </a:solidFill>
                <a:latin typeface="Calibri"/>
                <a:ea typeface="Calibri"/>
                <a:cs typeface="Times New Roman"/>
              </a:rPr>
              <a:t/>
            </a:r>
            <a:br>
              <a:rPr lang="hr-HR" sz="3000" cap="none" dirty="0" smtClean="0">
                <a:solidFill>
                  <a:schemeClr val="tx1"/>
                </a:solidFill>
                <a:latin typeface="Calibri"/>
                <a:ea typeface="Calibri"/>
                <a:cs typeface="Times New Roman"/>
              </a:rPr>
            </a:br>
            <a:r>
              <a:rPr lang="pl-PL" sz="1200" b="1" cap="none" dirty="0">
                <a:solidFill>
                  <a:srgbClr val="FF0000"/>
                </a:solidFill>
                <a:latin typeface="Calibri"/>
                <a:ea typeface="Calibri"/>
                <a:cs typeface="Times New Roman"/>
              </a:rPr>
              <a:t/>
            </a:r>
            <a:br>
              <a:rPr lang="pl-PL" sz="1200" b="1" cap="none" dirty="0">
                <a:solidFill>
                  <a:srgbClr val="FF0000"/>
                </a:solidFill>
                <a:latin typeface="Calibri"/>
                <a:ea typeface="Calibri"/>
                <a:cs typeface="Times New Roman"/>
              </a:rPr>
            </a:br>
            <a:r>
              <a:rPr lang="hr-HR" sz="3000" b="1" cap="none" dirty="0">
                <a:solidFill>
                  <a:srgbClr val="FF0000"/>
                </a:solidFill>
                <a:latin typeface="Calibri"/>
                <a:ea typeface="Calibri"/>
                <a:cs typeface="Times New Roman"/>
              </a:rPr>
              <a:t>Nema </a:t>
            </a:r>
            <a:r>
              <a:rPr lang="hr-HR" sz="3000" b="1" cap="none" dirty="0" smtClean="0">
                <a:solidFill>
                  <a:srgbClr val="FF0000"/>
                </a:solidFill>
                <a:latin typeface="Calibri"/>
                <a:ea typeface="Calibri"/>
                <a:cs typeface="Times New Roman"/>
              </a:rPr>
              <a:t>dodatnih administrativnih opterećenja </a:t>
            </a:r>
            <a:r>
              <a:rPr lang="hr-HR" sz="3000" cap="none" dirty="0" smtClean="0">
                <a:solidFill>
                  <a:schemeClr val="tx1"/>
                </a:solidFill>
                <a:latin typeface="Calibri"/>
                <a:ea typeface="Calibri"/>
                <a:cs typeface="Times New Roman"/>
              </a:rPr>
              <a:t/>
            </a:r>
            <a:br>
              <a:rPr lang="hr-HR" sz="3000" cap="none" dirty="0" smtClean="0">
                <a:solidFill>
                  <a:schemeClr val="tx1"/>
                </a:solidFill>
                <a:latin typeface="Calibri"/>
                <a:ea typeface="Calibri"/>
                <a:cs typeface="Times New Roman"/>
              </a:rPr>
            </a:br>
            <a:r>
              <a:rPr lang="hr-HR" sz="3000" cap="none" dirty="0" smtClean="0">
                <a:solidFill>
                  <a:schemeClr val="tx1"/>
                </a:solidFill>
                <a:latin typeface="Calibri"/>
                <a:ea typeface="Calibri"/>
                <a:cs typeface="Times New Roman"/>
              </a:rPr>
              <a:t>Korisnici </a:t>
            </a:r>
            <a:r>
              <a:rPr lang="hr-HR" sz="3000" cap="none" dirty="0">
                <a:solidFill>
                  <a:schemeClr val="tx1"/>
                </a:solidFill>
                <a:latin typeface="Calibri"/>
                <a:ea typeface="Calibri"/>
                <a:cs typeface="Times New Roman"/>
              </a:rPr>
              <a:t>bespovratnih </a:t>
            </a:r>
            <a:r>
              <a:rPr lang="hr-HR" sz="3000" cap="none" dirty="0" smtClean="0">
                <a:solidFill>
                  <a:schemeClr val="tx1"/>
                </a:solidFill>
                <a:latin typeface="Calibri"/>
                <a:ea typeface="Calibri"/>
                <a:cs typeface="Times New Roman"/>
              </a:rPr>
              <a:t>sredstava ne </a:t>
            </a:r>
            <a:r>
              <a:rPr lang="hr-HR" sz="3000" cap="none" dirty="0">
                <a:solidFill>
                  <a:schemeClr val="tx1"/>
                </a:solidFill>
                <a:latin typeface="Calibri"/>
                <a:ea typeface="Calibri"/>
                <a:cs typeface="Times New Roman"/>
              </a:rPr>
              <a:t>moraju poduzimati nikakve radnje.</a:t>
            </a:r>
            <a:endParaRPr lang="vi-VN" sz="3000" cap="none" dirty="0">
              <a:solidFill>
                <a:schemeClr val="tx1"/>
              </a:solidFill>
              <a:latin typeface="Calibri"/>
              <a:ea typeface="Calibri"/>
              <a:cs typeface="Times New Roman"/>
            </a:endParaRPr>
          </a:p>
        </p:txBody>
      </p:sp>
      <p:sp>
        <p:nvSpPr>
          <p:cNvPr id="4" name="Title 10">
            <a:extLst>
              <a:ext uri="{FF2B5EF4-FFF2-40B4-BE49-F238E27FC236}">
                <a16:creationId xmlns:a16="http://schemas.microsoft.com/office/drawing/2014/main" id="{0D566FA2-8298-4016-96DB-9970F5E9E318}"/>
              </a:ext>
            </a:extLst>
          </p:cNvPr>
          <p:cNvSpPr txBox="1">
            <a:spLocks/>
          </p:cNvSpPr>
          <p:nvPr/>
        </p:nvSpPr>
        <p:spPr>
          <a:xfrm>
            <a:off x="609600" y="400899"/>
            <a:ext cx="11189918" cy="1025787"/>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b="1" dirty="0">
                <a:solidFill>
                  <a:schemeClr val="tx1"/>
                </a:solidFill>
                <a:effectLst>
                  <a:outerShdw blurRad="38100" dist="38100" dir="2700000" algn="tl">
                    <a:srgbClr val="000000">
                      <a:alpha val="43137"/>
                    </a:srgbClr>
                  </a:outerShdw>
                </a:effectLst>
                <a:latin typeface="+mn-lt"/>
              </a:rPr>
              <a:t>Produljenje trajanje projekata</a:t>
            </a:r>
          </a:p>
        </p:txBody>
      </p:sp>
    </p:spTree>
    <p:extLst>
      <p:ext uri="{BB962C8B-B14F-4D97-AF65-F5344CB8AC3E}">
        <p14:creationId xmlns:p14="http://schemas.microsoft.com/office/powerpoint/2010/main" val="3296466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D566FA2-8298-4016-96DB-9970F5E9E318}"/>
              </a:ext>
            </a:extLst>
          </p:cNvPr>
          <p:cNvSpPr>
            <a:spLocks noGrp="1"/>
          </p:cNvSpPr>
          <p:nvPr>
            <p:ph type="title"/>
          </p:nvPr>
        </p:nvSpPr>
        <p:spPr>
          <a:xfrm>
            <a:off x="365760" y="1316958"/>
            <a:ext cx="11582400" cy="5425218"/>
          </a:xfrm>
        </p:spPr>
        <p:txBody>
          <a:bodyPr anchor="t" anchorCtr="0">
            <a:noAutofit/>
          </a:bodyPr>
          <a:lstStyle/>
          <a:p>
            <a:pPr algn="l">
              <a:spcAft>
                <a:spcPts val="0"/>
              </a:spcAft>
            </a:pPr>
            <a:r>
              <a:rPr lang="hr-HR" sz="2700" cap="none" dirty="0" smtClean="0">
                <a:solidFill>
                  <a:schemeClr val="tx1"/>
                </a:solidFill>
                <a:latin typeface="Calibri"/>
                <a:ea typeface="Calibri"/>
                <a:cs typeface="Times New Roman"/>
              </a:rPr>
              <a:t>Radi otklanjanja ili umanjivanja </a:t>
            </a:r>
            <a:r>
              <a:rPr lang="hr-HR" sz="2700" cap="none" dirty="0">
                <a:solidFill>
                  <a:schemeClr val="tx1"/>
                </a:solidFill>
                <a:latin typeface="Calibri"/>
                <a:ea typeface="Calibri"/>
                <a:cs typeface="Times New Roman"/>
              </a:rPr>
              <a:t>prepreka </a:t>
            </a:r>
            <a:r>
              <a:rPr lang="hr-HR" sz="2700" cap="none" dirty="0" smtClean="0">
                <a:solidFill>
                  <a:schemeClr val="tx1"/>
                </a:solidFill>
                <a:latin typeface="Calibri"/>
                <a:ea typeface="Calibri"/>
                <a:cs typeface="Times New Roman"/>
              </a:rPr>
              <a:t>provedbi </a:t>
            </a:r>
            <a:r>
              <a:rPr lang="hr-HR" sz="2700" cap="none" dirty="0">
                <a:solidFill>
                  <a:schemeClr val="tx1"/>
                </a:solidFill>
                <a:latin typeface="Calibri"/>
                <a:ea typeface="Calibri"/>
                <a:cs typeface="Times New Roman"/>
              </a:rPr>
              <a:t>projekata </a:t>
            </a:r>
            <a:r>
              <a:rPr lang="hr-HR" sz="2700" cap="none" dirty="0" smtClean="0">
                <a:solidFill>
                  <a:schemeClr val="tx1"/>
                </a:solidFill>
                <a:latin typeface="Calibri"/>
                <a:ea typeface="Calibri"/>
                <a:cs typeface="Times New Roman"/>
              </a:rPr>
              <a:t>zbog novonastalih okolnosti:</a:t>
            </a:r>
            <a:br>
              <a:rPr lang="hr-HR" sz="2700" cap="none" dirty="0" smtClean="0">
                <a:solidFill>
                  <a:schemeClr val="tx1"/>
                </a:solidFill>
                <a:latin typeface="Calibri"/>
                <a:ea typeface="Calibri"/>
                <a:cs typeface="Times New Roman"/>
              </a:rPr>
            </a:br>
            <a:r>
              <a:rPr lang="hr-HR" sz="2700" cap="none" dirty="0">
                <a:solidFill>
                  <a:srgbClr val="FF0000"/>
                </a:solidFill>
                <a:latin typeface="Calibri"/>
                <a:ea typeface="Calibri"/>
                <a:cs typeface="Times New Roman"/>
              </a:rPr>
              <a:t> </a:t>
            </a:r>
            <a:r>
              <a:rPr lang="hr-HR" sz="2700" cap="none" dirty="0">
                <a:solidFill>
                  <a:srgbClr val="FF0000"/>
                </a:solidFill>
                <a:latin typeface="Calibri"/>
                <a:ea typeface="Calibri"/>
                <a:cs typeface="Times New Roman"/>
                <a:sym typeface="Webdings" panose="05030102010509060703" pitchFamily="18" charset="2"/>
              </a:rPr>
              <a:t>● </a:t>
            </a:r>
            <a:r>
              <a:rPr lang="hr-HR" sz="2700" b="1" cap="none" dirty="0" smtClean="0">
                <a:solidFill>
                  <a:schemeClr val="tx1"/>
                </a:solidFill>
                <a:latin typeface="Calibri"/>
                <a:ea typeface="Calibri"/>
                <a:cs typeface="Times New Roman"/>
              </a:rPr>
              <a:t>do </a:t>
            </a:r>
            <a:r>
              <a:rPr lang="hr-HR" sz="2700" b="1" cap="none" dirty="0">
                <a:solidFill>
                  <a:schemeClr val="tx1"/>
                </a:solidFill>
                <a:latin typeface="Calibri"/>
                <a:ea typeface="Calibri"/>
                <a:cs typeface="Times New Roman"/>
              </a:rPr>
              <a:t>75% potraživanih sredstava </a:t>
            </a:r>
            <a:r>
              <a:rPr lang="hr-HR" sz="2700" b="1" cap="none" dirty="0" smtClean="0">
                <a:solidFill>
                  <a:schemeClr val="tx1"/>
                </a:solidFill>
                <a:latin typeface="Calibri"/>
                <a:ea typeface="Calibri"/>
                <a:cs typeface="Times New Roman"/>
              </a:rPr>
              <a:t>(</a:t>
            </a:r>
            <a:r>
              <a:rPr lang="hr-HR" sz="2700" b="1" cap="none" dirty="0">
                <a:solidFill>
                  <a:schemeClr val="tx1"/>
                </a:solidFill>
                <a:latin typeface="Calibri"/>
                <a:ea typeface="Calibri"/>
                <a:cs typeface="Times New Roman"/>
              </a:rPr>
              <a:t>javne) </a:t>
            </a:r>
            <a:r>
              <a:rPr lang="hr-HR" sz="2700" b="1" cap="none" dirty="0" smtClean="0">
                <a:solidFill>
                  <a:schemeClr val="tx1"/>
                </a:solidFill>
                <a:latin typeface="Calibri"/>
                <a:ea typeface="Calibri"/>
                <a:cs typeface="Times New Roman"/>
              </a:rPr>
              <a:t>nabave </a:t>
            </a:r>
            <a:r>
              <a:rPr lang="hr-HR" sz="2700" b="1" cap="none" dirty="0">
                <a:solidFill>
                  <a:schemeClr val="tx1"/>
                </a:solidFill>
                <a:latin typeface="Calibri"/>
                <a:ea typeface="Calibri"/>
                <a:cs typeface="Times New Roman"/>
              </a:rPr>
              <a:t>moći će se </a:t>
            </a:r>
            <a:r>
              <a:rPr lang="hr-HR" sz="2700" b="1" cap="none" dirty="0" smtClean="0">
                <a:solidFill>
                  <a:schemeClr val="tx1"/>
                </a:solidFill>
                <a:latin typeface="Calibri"/>
                <a:ea typeface="Calibri"/>
                <a:cs typeface="Times New Roman"/>
              </a:rPr>
              <a:t>potvrditi </a:t>
            </a:r>
            <a:r>
              <a:rPr lang="hr-HR" sz="2700" b="1" cap="none" dirty="0">
                <a:solidFill>
                  <a:schemeClr val="tx1"/>
                </a:solidFill>
                <a:latin typeface="Calibri"/>
                <a:ea typeface="Calibri"/>
                <a:cs typeface="Times New Roman"/>
              </a:rPr>
              <a:t>za </a:t>
            </a:r>
            <a:r>
              <a:rPr lang="hr-HR" sz="2700" b="1" cap="none" dirty="0" smtClean="0">
                <a:solidFill>
                  <a:schemeClr val="tx1"/>
                </a:solidFill>
                <a:latin typeface="Calibri"/>
                <a:ea typeface="Calibri"/>
                <a:cs typeface="Times New Roman"/>
              </a:rPr>
              <a:t>plaćanje</a:t>
            </a:r>
            <a:r>
              <a:rPr lang="hr-HR" sz="2700" cap="none" dirty="0" smtClean="0">
                <a:solidFill>
                  <a:schemeClr val="tx1"/>
                </a:solidFill>
                <a:latin typeface="Calibri"/>
                <a:ea typeface="Calibri"/>
                <a:cs typeface="Times New Roman"/>
              </a:rPr>
              <a:t>.</a:t>
            </a:r>
            <a:br>
              <a:rPr lang="hr-HR" sz="2700" cap="none" dirty="0" smtClean="0">
                <a:solidFill>
                  <a:schemeClr val="tx1"/>
                </a:solidFill>
                <a:latin typeface="Calibri"/>
                <a:ea typeface="Calibri"/>
                <a:cs typeface="Times New Roman"/>
              </a:rPr>
            </a:br>
            <a:r>
              <a:rPr lang="hr-HR" sz="2700" cap="none" dirty="0">
                <a:solidFill>
                  <a:srgbClr val="FF0000"/>
                </a:solidFill>
                <a:latin typeface="Calibri"/>
                <a:ea typeface="Calibri"/>
                <a:cs typeface="Times New Roman"/>
              </a:rPr>
              <a:t> </a:t>
            </a:r>
            <a:r>
              <a:rPr lang="hr-HR" sz="2700" cap="none" dirty="0">
                <a:solidFill>
                  <a:srgbClr val="FF0000"/>
                </a:solidFill>
                <a:latin typeface="Calibri"/>
                <a:ea typeface="Calibri"/>
                <a:cs typeface="Times New Roman"/>
                <a:sym typeface="Webdings" panose="05030102010509060703" pitchFamily="18" charset="2"/>
              </a:rPr>
              <a:t>● </a:t>
            </a:r>
            <a:r>
              <a:rPr lang="hr-HR" sz="2700" b="1" cap="none" dirty="0" smtClean="0">
                <a:solidFill>
                  <a:schemeClr val="tx1"/>
                </a:solidFill>
                <a:latin typeface="Calibri"/>
                <a:ea typeface="Calibri"/>
                <a:cs typeface="Times New Roman"/>
              </a:rPr>
              <a:t>preostalih </a:t>
            </a:r>
            <a:r>
              <a:rPr lang="hr-HR" sz="2700" b="1" cap="none" dirty="0">
                <a:solidFill>
                  <a:schemeClr val="tx1"/>
                </a:solidFill>
                <a:latin typeface="Calibri"/>
                <a:ea typeface="Calibri"/>
                <a:cs typeface="Times New Roman"/>
              </a:rPr>
              <a:t>25% </a:t>
            </a:r>
            <a:r>
              <a:rPr lang="hr-HR" sz="2700" b="1" cap="none" dirty="0" smtClean="0">
                <a:solidFill>
                  <a:schemeClr val="tx1"/>
                </a:solidFill>
                <a:latin typeface="Calibri"/>
                <a:ea typeface="Calibri"/>
                <a:cs typeface="Times New Roman"/>
              </a:rPr>
              <a:t>moći će se zadržati </a:t>
            </a:r>
            <a:r>
              <a:rPr lang="hr-HR" sz="2700" b="1" cap="none" dirty="0">
                <a:solidFill>
                  <a:schemeClr val="tx1"/>
                </a:solidFill>
                <a:latin typeface="Calibri"/>
                <a:ea typeface="Calibri"/>
                <a:cs typeface="Times New Roman"/>
              </a:rPr>
              <a:t>do potpune provedbe relevantnih </a:t>
            </a:r>
            <a:r>
              <a:rPr lang="hr-HR" sz="2700" b="1" cap="none" dirty="0" smtClean="0">
                <a:solidFill>
                  <a:schemeClr val="tx1"/>
                </a:solidFill>
                <a:latin typeface="Calibri"/>
                <a:ea typeface="Calibri"/>
                <a:cs typeface="Times New Roman"/>
              </a:rPr>
              <a:t>provjera </a:t>
            </a:r>
            <a:r>
              <a:rPr lang="vi-VN" sz="2700" cap="none" dirty="0" smtClean="0">
                <a:solidFill>
                  <a:schemeClr val="tx1"/>
                </a:solidFill>
                <a:latin typeface="Calibri"/>
                <a:ea typeface="Calibri"/>
                <a:cs typeface="Times New Roman"/>
              </a:rPr>
              <a:t>i </a:t>
            </a:r>
            <a:r>
              <a:rPr lang="hr-HR" sz="2700" cap="none" dirty="0" smtClean="0">
                <a:solidFill>
                  <a:schemeClr val="tx1"/>
                </a:solidFill>
                <a:latin typeface="Calibri"/>
                <a:ea typeface="Calibri"/>
                <a:cs typeface="Times New Roman"/>
              </a:rPr>
              <a:t>do</a:t>
            </a:r>
            <a:r>
              <a:rPr lang="vi-VN" sz="2700" cap="none" dirty="0" smtClean="0">
                <a:solidFill>
                  <a:schemeClr val="tx1"/>
                </a:solidFill>
                <a:latin typeface="Calibri"/>
                <a:ea typeface="Calibri"/>
                <a:cs typeface="Times New Roman"/>
              </a:rPr>
              <a:t> odluke </a:t>
            </a:r>
            <a:r>
              <a:rPr lang="vi-VN" sz="2700" cap="none" dirty="0">
                <a:solidFill>
                  <a:schemeClr val="tx1"/>
                </a:solidFill>
                <a:latin typeface="Calibri"/>
                <a:ea typeface="Calibri"/>
                <a:cs typeface="Times New Roman"/>
              </a:rPr>
              <a:t>o ne/postojanju nepravilnosti kao temelja za zadržavanje 25% </a:t>
            </a:r>
            <a:r>
              <a:rPr lang="vi-VN" sz="2700" cap="none" dirty="0" smtClean="0">
                <a:solidFill>
                  <a:schemeClr val="tx1"/>
                </a:solidFill>
                <a:latin typeface="Calibri"/>
                <a:ea typeface="Calibri"/>
                <a:cs typeface="Times New Roman"/>
              </a:rPr>
              <a:t>iznosa</a:t>
            </a:r>
            <a:r>
              <a:rPr lang="hr-HR" sz="2700" cap="none" dirty="0" smtClean="0">
                <a:solidFill>
                  <a:schemeClr val="tx1"/>
                </a:solidFill>
                <a:latin typeface="Calibri"/>
                <a:ea typeface="Calibri"/>
                <a:cs typeface="Times New Roman"/>
              </a:rPr>
              <a:t>.</a:t>
            </a:r>
            <a:br>
              <a:rPr lang="hr-HR" sz="2700" cap="none" dirty="0" smtClean="0">
                <a:solidFill>
                  <a:schemeClr val="tx1"/>
                </a:solidFill>
                <a:latin typeface="Calibri"/>
                <a:ea typeface="Calibri"/>
                <a:cs typeface="Times New Roman"/>
              </a:rPr>
            </a:br>
            <a:r>
              <a:rPr lang="hr-HR" sz="2700" cap="none" dirty="0">
                <a:solidFill>
                  <a:schemeClr val="tx1"/>
                </a:solidFill>
                <a:latin typeface="Calibri"/>
                <a:ea typeface="Calibri"/>
                <a:cs typeface="Times New Roman"/>
              </a:rPr>
              <a:t/>
            </a:r>
            <a:br>
              <a:rPr lang="hr-HR" sz="2700" cap="none" dirty="0">
                <a:solidFill>
                  <a:schemeClr val="tx1"/>
                </a:solidFill>
                <a:latin typeface="Calibri"/>
                <a:ea typeface="Calibri"/>
                <a:cs typeface="Times New Roman"/>
              </a:rPr>
            </a:br>
            <a:r>
              <a:rPr lang="hr-HR" sz="2700" cap="none" dirty="0" smtClean="0">
                <a:solidFill>
                  <a:schemeClr val="tx1"/>
                </a:solidFill>
                <a:latin typeface="Calibri"/>
                <a:ea typeface="Calibri"/>
                <a:cs typeface="Times New Roman"/>
              </a:rPr>
              <a:t>Time se za </a:t>
            </a:r>
            <a:r>
              <a:rPr lang="hr-HR" sz="2700" cap="none" dirty="0">
                <a:solidFill>
                  <a:schemeClr val="tx1"/>
                </a:solidFill>
                <a:latin typeface="Calibri"/>
                <a:ea typeface="Calibri"/>
                <a:cs typeface="Times New Roman"/>
              </a:rPr>
              <a:t>oko</a:t>
            </a:r>
            <a:r>
              <a:rPr lang="hr-HR" sz="2700" cap="none" dirty="0" smtClean="0">
                <a:solidFill>
                  <a:schemeClr val="tx1"/>
                </a:solidFill>
                <a:latin typeface="Calibri"/>
                <a:ea typeface="Calibri"/>
                <a:cs typeface="Times New Roman"/>
              </a:rPr>
              <a:t> 2 mjeseca </a:t>
            </a:r>
            <a:r>
              <a:rPr lang="hr-HR" sz="2700" b="1" cap="none" dirty="0" smtClean="0">
                <a:solidFill>
                  <a:schemeClr val="tx1"/>
                </a:solidFill>
                <a:latin typeface="Calibri"/>
                <a:ea typeface="Calibri"/>
                <a:cs typeface="Times New Roman"/>
              </a:rPr>
              <a:t>ubrzava dotok sredstava fondova EU prema korisnicima</a:t>
            </a:r>
            <a:r>
              <a:rPr lang="hr-HR" sz="2700" cap="none" dirty="0" smtClean="0">
                <a:solidFill>
                  <a:schemeClr val="tx1"/>
                </a:solidFill>
                <a:latin typeface="Calibri"/>
                <a:ea typeface="Calibri"/>
                <a:cs typeface="Times New Roman"/>
              </a:rPr>
              <a:t>, povećava njihovu likvidnost i potiče na nastavak provedbe projekata.</a:t>
            </a:r>
            <a:br>
              <a:rPr lang="hr-HR" sz="2700" cap="none" dirty="0" smtClean="0">
                <a:solidFill>
                  <a:schemeClr val="tx1"/>
                </a:solidFill>
                <a:latin typeface="Calibri"/>
                <a:ea typeface="Calibri"/>
                <a:cs typeface="Times New Roman"/>
              </a:rPr>
            </a:br>
            <a:r>
              <a:rPr lang="hr-HR" sz="2700" cap="none" dirty="0">
                <a:solidFill>
                  <a:schemeClr val="tx1"/>
                </a:solidFill>
                <a:latin typeface="Calibri"/>
                <a:ea typeface="Calibri"/>
                <a:cs typeface="Times New Roman"/>
              </a:rPr>
              <a:t/>
            </a:r>
            <a:br>
              <a:rPr lang="hr-HR" sz="2700" cap="none" dirty="0">
                <a:solidFill>
                  <a:schemeClr val="tx1"/>
                </a:solidFill>
                <a:latin typeface="Calibri"/>
                <a:ea typeface="Calibri"/>
                <a:cs typeface="Times New Roman"/>
              </a:rPr>
            </a:br>
            <a:r>
              <a:rPr lang="hr-HR" sz="2700" cap="none" dirty="0">
                <a:solidFill>
                  <a:schemeClr val="tx1"/>
                </a:solidFill>
                <a:latin typeface="Calibri"/>
                <a:ea typeface="Calibri"/>
                <a:cs typeface="Times New Roman"/>
              </a:rPr>
              <a:t>Osigurana </a:t>
            </a:r>
            <a:r>
              <a:rPr lang="hr-HR" sz="2700" b="1" cap="none" dirty="0">
                <a:solidFill>
                  <a:schemeClr val="tx1"/>
                </a:solidFill>
                <a:latin typeface="Calibri"/>
                <a:ea typeface="Calibri"/>
                <a:cs typeface="Times New Roman"/>
              </a:rPr>
              <a:t>dodatna sredstva u iznosu </a:t>
            </a:r>
            <a:r>
              <a:rPr lang="hr-HR" sz="2700" b="1" cap="none" dirty="0" smtClean="0">
                <a:solidFill>
                  <a:schemeClr val="tx1"/>
                </a:solidFill>
                <a:latin typeface="Calibri"/>
                <a:ea typeface="Calibri"/>
                <a:cs typeface="Times New Roman"/>
              </a:rPr>
              <a:t>114 milijuna kuna </a:t>
            </a:r>
            <a:r>
              <a:rPr lang="hr-HR" sz="2700" cap="none" dirty="0">
                <a:solidFill>
                  <a:schemeClr val="tx1"/>
                </a:solidFill>
                <a:latin typeface="Calibri"/>
                <a:ea typeface="Calibri"/>
                <a:cs typeface="Times New Roman"/>
              </a:rPr>
              <a:t>za ESIF </a:t>
            </a:r>
            <a:r>
              <a:rPr lang="hr-HR" sz="2700" cap="none" dirty="0" err="1">
                <a:solidFill>
                  <a:schemeClr val="tx1"/>
                </a:solidFill>
                <a:latin typeface="Calibri"/>
                <a:ea typeface="Calibri"/>
                <a:cs typeface="Times New Roman"/>
              </a:rPr>
              <a:t>mikrokredite</a:t>
            </a:r>
            <a:r>
              <a:rPr lang="hr-HR" sz="2700" cap="none" dirty="0">
                <a:solidFill>
                  <a:schemeClr val="tx1"/>
                </a:solidFill>
                <a:latin typeface="Calibri"/>
                <a:ea typeface="Calibri"/>
                <a:cs typeface="Times New Roman"/>
              </a:rPr>
              <a:t> koje provodi </a:t>
            </a:r>
            <a:r>
              <a:rPr lang="hr-HR" sz="2700" cap="none" dirty="0" smtClean="0">
                <a:solidFill>
                  <a:schemeClr val="tx1"/>
                </a:solidFill>
                <a:latin typeface="Calibri"/>
                <a:ea typeface="Calibri"/>
                <a:cs typeface="Times New Roman"/>
              </a:rPr>
              <a:t>HAMAG i to uz znatno povoljnije uvjete nego do sada</a:t>
            </a:r>
            <a:r>
              <a:rPr lang="hr-HR" sz="2700" cap="none" dirty="0">
                <a:solidFill>
                  <a:schemeClr val="tx1"/>
                </a:solidFill>
                <a:latin typeface="Calibri"/>
                <a:ea typeface="Calibri"/>
                <a:cs typeface="Times New Roman"/>
              </a:rPr>
              <a:t>.</a:t>
            </a:r>
            <a:endParaRPr lang="vi-VN" sz="2700" cap="none" dirty="0">
              <a:solidFill>
                <a:schemeClr val="tx1"/>
              </a:solidFill>
              <a:latin typeface="Calibri"/>
              <a:ea typeface="Calibri"/>
              <a:cs typeface="Times New Roman"/>
            </a:endParaRPr>
          </a:p>
        </p:txBody>
      </p:sp>
      <p:sp>
        <p:nvSpPr>
          <p:cNvPr id="4" name="Title 10">
            <a:extLst>
              <a:ext uri="{FF2B5EF4-FFF2-40B4-BE49-F238E27FC236}">
                <a16:creationId xmlns:a16="http://schemas.microsoft.com/office/drawing/2014/main" id="{0D566FA2-8298-4016-96DB-9970F5E9E318}"/>
              </a:ext>
            </a:extLst>
          </p:cNvPr>
          <p:cNvSpPr txBox="1">
            <a:spLocks/>
          </p:cNvSpPr>
          <p:nvPr/>
        </p:nvSpPr>
        <p:spPr>
          <a:xfrm>
            <a:off x="609600" y="291171"/>
            <a:ext cx="11189918" cy="1025787"/>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sz="3900" b="1" dirty="0">
                <a:solidFill>
                  <a:schemeClr val="tx1"/>
                </a:solidFill>
                <a:effectLst>
                  <a:outerShdw blurRad="38100" dist="38100" dir="2700000" algn="tl">
                    <a:srgbClr val="000000">
                      <a:alpha val="43137"/>
                    </a:srgbClr>
                  </a:outerShdw>
                </a:effectLst>
                <a:latin typeface="+mn-lt"/>
              </a:rPr>
              <a:t>Ubrzanje isplata EU sredstava</a:t>
            </a:r>
          </a:p>
        </p:txBody>
      </p:sp>
    </p:spTree>
    <p:extLst>
      <p:ext uri="{BB962C8B-B14F-4D97-AF65-F5344CB8AC3E}">
        <p14:creationId xmlns:p14="http://schemas.microsoft.com/office/powerpoint/2010/main" val="2644780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D566FA2-8298-4016-96DB-9970F5E9E318}"/>
              </a:ext>
            </a:extLst>
          </p:cNvPr>
          <p:cNvSpPr>
            <a:spLocks noGrp="1"/>
          </p:cNvSpPr>
          <p:nvPr>
            <p:ph type="title"/>
          </p:nvPr>
        </p:nvSpPr>
        <p:spPr>
          <a:xfrm>
            <a:off x="365760" y="1600724"/>
            <a:ext cx="6312831" cy="5019532"/>
          </a:xfrm>
        </p:spPr>
        <p:txBody>
          <a:bodyPr anchor="t" anchorCtr="0">
            <a:noAutofit/>
          </a:bodyPr>
          <a:lstStyle/>
          <a:p>
            <a:pPr algn="l">
              <a:spcAft>
                <a:spcPts val="600"/>
              </a:spcAft>
              <a:tabLst>
                <a:tab pos="3048000" algn="ctr"/>
              </a:tabLst>
            </a:pPr>
            <a:r>
              <a:rPr lang="hr-HR" sz="2400" cap="none" dirty="0" smtClean="0">
                <a:solidFill>
                  <a:schemeClr val="tx1"/>
                </a:solidFill>
                <a:latin typeface="Calibri"/>
                <a:ea typeface="Calibri"/>
                <a:cs typeface="Times New Roman"/>
              </a:rPr>
              <a:t>Ukupan iznos sredstava fondova regionalne politike (EU sredstva za proračunsko razdoblje 2014-2020):</a:t>
            </a:r>
            <a:br>
              <a:rPr lang="hr-HR" sz="2400"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	</a:t>
            </a:r>
            <a:r>
              <a:rPr lang="hr-HR" sz="3200" b="1" cap="none" dirty="0" smtClean="0">
                <a:solidFill>
                  <a:srgbClr val="FF0000"/>
                </a:solidFill>
                <a:latin typeface="Calibri"/>
                <a:ea typeface="Calibri"/>
                <a:cs typeface="Times New Roman"/>
              </a:rPr>
              <a:t>10,7 milijardi eura</a:t>
            </a:r>
            <a:r>
              <a:rPr lang="hr-HR" sz="3200" b="1" cap="none" dirty="0" smtClean="0">
                <a:solidFill>
                  <a:schemeClr val="tx1"/>
                </a:solidFill>
                <a:latin typeface="Calibri"/>
                <a:ea typeface="Calibri"/>
                <a:cs typeface="Times New Roman"/>
              </a:rPr>
              <a:t/>
            </a:r>
            <a:br>
              <a:rPr lang="hr-HR" sz="3200" b="1"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
            </a:r>
            <a:br>
              <a:rPr lang="hr-HR" sz="2400"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Do sada isplaćena sredstva:</a:t>
            </a:r>
            <a:br>
              <a:rPr lang="hr-HR" sz="2400"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	</a:t>
            </a:r>
            <a:r>
              <a:rPr lang="hr-HR" sz="3200" b="1" cap="none" dirty="0" smtClean="0">
                <a:solidFill>
                  <a:srgbClr val="292D7F"/>
                </a:solidFill>
                <a:latin typeface="Calibri"/>
                <a:ea typeface="Calibri"/>
                <a:cs typeface="Times New Roman"/>
              </a:rPr>
              <a:t>3,5 </a:t>
            </a:r>
            <a:r>
              <a:rPr lang="hr-HR" sz="3200" b="1" cap="none" dirty="0">
                <a:solidFill>
                  <a:srgbClr val="292D7F"/>
                </a:solidFill>
                <a:latin typeface="Calibri"/>
                <a:ea typeface="Calibri"/>
                <a:cs typeface="Times New Roman"/>
              </a:rPr>
              <a:t>milijarde eura</a:t>
            </a:r>
            <a:r>
              <a:rPr lang="hr-HR" sz="3200" b="1" cap="none" dirty="0">
                <a:solidFill>
                  <a:schemeClr val="tx1"/>
                </a:solidFill>
                <a:latin typeface="Calibri"/>
                <a:ea typeface="Calibri"/>
                <a:cs typeface="Times New Roman"/>
              </a:rPr>
              <a:t/>
            </a:r>
            <a:br>
              <a:rPr lang="hr-HR" sz="3200" b="1" cap="none" dirty="0">
                <a:solidFill>
                  <a:schemeClr val="tx1"/>
                </a:solidFill>
                <a:latin typeface="Calibri"/>
                <a:ea typeface="Calibri"/>
                <a:cs typeface="Times New Roman"/>
              </a:rPr>
            </a:br>
            <a:r>
              <a:rPr lang="hr-HR" sz="2400" cap="none" dirty="0">
                <a:solidFill>
                  <a:schemeClr val="tx1"/>
                </a:solidFill>
                <a:latin typeface="Calibri"/>
                <a:ea typeface="Calibri"/>
                <a:cs typeface="Times New Roman"/>
              </a:rPr>
              <a:t/>
            </a:r>
            <a:br>
              <a:rPr lang="hr-HR" sz="2400" cap="none" dirty="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Potencijal za isplate do kraja 2023. godine:</a:t>
            </a:r>
            <a:br>
              <a:rPr lang="hr-HR" sz="2400"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	</a:t>
            </a:r>
            <a:r>
              <a:rPr lang="hr-HR" sz="3200" b="1" cap="none" dirty="0" smtClean="0">
                <a:solidFill>
                  <a:srgbClr val="00B050"/>
                </a:solidFill>
                <a:latin typeface="Calibri"/>
                <a:ea typeface="Calibri"/>
                <a:cs typeface="Times New Roman"/>
              </a:rPr>
              <a:t>7,2 milijardi eura</a:t>
            </a:r>
            <a:endParaRPr lang="vi-VN" sz="3200" b="1" cap="none" dirty="0">
              <a:solidFill>
                <a:srgbClr val="00B050"/>
              </a:solidFill>
              <a:latin typeface="Calibri"/>
              <a:ea typeface="Calibri"/>
              <a:cs typeface="Times New Roman"/>
            </a:endParaRPr>
          </a:p>
        </p:txBody>
      </p:sp>
      <p:sp>
        <p:nvSpPr>
          <p:cNvPr id="4" name="Title 10">
            <a:extLst>
              <a:ext uri="{FF2B5EF4-FFF2-40B4-BE49-F238E27FC236}">
                <a16:creationId xmlns:a16="http://schemas.microsoft.com/office/drawing/2014/main" id="{0D566FA2-8298-4016-96DB-9970F5E9E318}"/>
              </a:ext>
            </a:extLst>
          </p:cNvPr>
          <p:cNvSpPr txBox="1">
            <a:spLocks/>
          </p:cNvSpPr>
          <p:nvPr/>
        </p:nvSpPr>
        <p:spPr>
          <a:xfrm>
            <a:off x="609600" y="400899"/>
            <a:ext cx="11189918" cy="1025787"/>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sz="3900" b="1" dirty="0">
                <a:solidFill>
                  <a:schemeClr val="tx1"/>
                </a:solidFill>
                <a:effectLst>
                  <a:outerShdw blurRad="38100" dist="38100" dir="2700000" algn="tl">
                    <a:srgbClr val="000000">
                      <a:alpha val="43137"/>
                    </a:srgbClr>
                  </a:outerShdw>
                </a:effectLst>
                <a:latin typeface="+mn-lt"/>
              </a:rPr>
              <a:t>EU sredstva na raspolaganju</a:t>
            </a:r>
          </a:p>
        </p:txBody>
      </p:sp>
      <p:graphicFrame>
        <p:nvGraphicFramePr>
          <p:cNvPr id="5" name="Chart 4"/>
          <p:cNvGraphicFramePr/>
          <p:nvPr>
            <p:extLst>
              <p:ext uri="{D42A27DB-BD31-4B8C-83A1-F6EECF244321}">
                <p14:modId xmlns:p14="http://schemas.microsoft.com/office/powerpoint/2010/main" val="3385969035"/>
              </p:ext>
            </p:extLst>
          </p:nvPr>
        </p:nvGraphicFramePr>
        <p:xfrm>
          <a:off x="6900672" y="1600723"/>
          <a:ext cx="4898846" cy="49273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04108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D566FA2-8298-4016-96DB-9970F5E9E318}"/>
              </a:ext>
            </a:extLst>
          </p:cNvPr>
          <p:cNvSpPr>
            <a:spLocks noGrp="1"/>
          </p:cNvSpPr>
          <p:nvPr>
            <p:ph type="title"/>
          </p:nvPr>
        </p:nvSpPr>
        <p:spPr>
          <a:xfrm>
            <a:off x="377953" y="1597152"/>
            <a:ext cx="11421565" cy="5071872"/>
          </a:xfrm>
        </p:spPr>
        <p:txBody>
          <a:bodyPr anchor="t" anchorCtr="0">
            <a:noAutofit/>
          </a:bodyPr>
          <a:lstStyle/>
          <a:p>
            <a:pPr algn="l">
              <a:spcAft>
                <a:spcPts val="0"/>
              </a:spcAft>
            </a:pPr>
            <a:r>
              <a:rPr lang="hr-HR" sz="2400" cap="none" dirty="0" smtClean="0">
                <a:solidFill>
                  <a:schemeClr val="tx1"/>
                </a:solidFill>
                <a:latin typeface="Calibri"/>
                <a:ea typeface="Calibri"/>
                <a:cs typeface="Times New Roman"/>
              </a:rPr>
              <a:t>Radi </a:t>
            </a:r>
            <a:r>
              <a:rPr lang="hr-HR" sz="2400" cap="none" dirty="0">
                <a:solidFill>
                  <a:schemeClr val="tx1"/>
                </a:solidFill>
                <a:latin typeface="Calibri"/>
                <a:ea typeface="Calibri"/>
                <a:cs typeface="Times New Roman"/>
              </a:rPr>
              <a:t>suzbijanja negativnih posljedica epidemije </a:t>
            </a:r>
            <a:r>
              <a:rPr lang="hr-HR" sz="2400" cap="none" dirty="0" smtClean="0">
                <a:solidFill>
                  <a:schemeClr val="tx1"/>
                </a:solidFill>
                <a:latin typeface="Calibri"/>
                <a:ea typeface="Calibri"/>
                <a:cs typeface="Times New Roman"/>
              </a:rPr>
              <a:t>koronavirusa, Europska komisija je 13. ožujka pokrenula ovu inicijativu, u koju se intenzivno uključila i Hrvatska.</a:t>
            </a:r>
            <a:br>
              <a:rPr lang="hr-HR" sz="2400" cap="none" dirty="0" smtClean="0">
                <a:solidFill>
                  <a:schemeClr val="tx1"/>
                </a:solidFill>
                <a:latin typeface="Calibri"/>
                <a:ea typeface="Calibri"/>
                <a:cs typeface="Times New Roman"/>
              </a:rPr>
            </a:br>
            <a:r>
              <a:rPr lang="hr-HR" sz="1200" cap="none" dirty="0" smtClean="0">
                <a:solidFill>
                  <a:schemeClr val="tx1"/>
                </a:solidFill>
                <a:latin typeface="Calibri"/>
                <a:ea typeface="Calibri"/>
                <a:cs typeface="Times New Roman"/>
              </a:rPr>
              <a:t/>
            </a:r>
            <a:br>
              <a:rPr lang="hr-HR" sz="1200"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Cilj je dogovoriti i odobriti </a:t>
            </a:r>
            <a:r>
              <a:rPr lang="hr-HR" sz="2400" b="1" cap="none" dirty="0" smtClean="0">
                <a:solidFill>
                  <a:schemeClr val="tx1"/>
                </a:solidFill>
                <a:latin typeface="Calibri"/>
                <a:ea typeface="Calibri"/>
                <a:cs typeface="Times New Roman"/>
              </a:rPr>
              <a:t>usmjeravanje sredstava fondova EU </a:t>
            </a:r>
            <a:r>
              <a:rPr lang="hr-HR" sz="2400" cap="none" dirty="0" smtClean="0">
                <a:solidFill>
                  <a:schemeClr val="tx1"/>
                </a:solidFill>
                <a:latin typeface="Calibri"/>
                <a:ea typeface="Calibri"/>
                <a:cs typeface="Times New Roman"/>
              </a:rPr>
              <a:t>prema idućim prioritetima: </a:t>
            </a:r>
            <a:r>
              <a:rPr lang="hr-HR" sz="2400" cap="none" dirty="0">
                <a:solidFill>
                  <a:schemeClr val="tx1"/>
                </a:solidFill>
                <a:latin typeface="Calibri"/>
                <a:ea typeface="Calibri"/>
                <a:cs typeface="Times New Roman"/>
              </a:rPr>
              <a:t/>
            </a:r>
            <a:br>
              <a:rPr lang="hr-HR" sz="2400" cap="none" dirty="0">
                <a:solidFill>
                  <a:schemeClr val="tx1"/>
                </a:solidFill>
                <a:latin typeface="Calibri"/>
                <a:ea typeface="Calibri"/>
                <a:cs typeface="Times New Roman"/>
              </a:rPr>
            </a:br>
            <a:r>
              <a:rPr lang="hr-HR" sz="2400" cap="none" dirty="0" smtClean="0">
                <a:solidFill>
                  <a:srgbClr val="FF0000"/>
                </a:solidFill>
                <a:latin typeface="Calibri"/>
                <a:ea typeface="Calibri"/>
                <a:cs typeface="Times New Roman"/>
              </a:rPr>
              <a:t> </a:t>
            </a:r>
            <a:r>
              <a:rPr lang="hr-HR" sz="2400" cap="none" dirty="0" smtClean="0">
                <a:solidFill>
                  <a:srgbClr val="FF0000"/>
                </a:solidFill>
                <a:latin typeface="Calibri"/>
                <a:ea typeface="Calibri"/>
                <a:cs typeface="Times New Roman"/>
                <a:sym typeface="Webdings" panose="05030102010509060703" pitchFamily="18" charset="2"/>
              </a:rPr>
              <a:t>● </a:t>
            </a:r>
            <a:r>
              <a:rPr lang="hr-HR" sz="2400" cap="none" dirty="0" smtClean="0">
                <a:solidFill>
                  <a:schemeClr val="tx1"/>
                </a:solidFill>
                <a:latin typeface="Calibri"/>
                <a:ea typeface="Calibri"/>
                <a:cs typeface="Times New Roman"/>
              </a:rPr>
              <a:t>nabava za medicinske potrebe, </a:t>
            </a:r>
            <a:br>
              <a:rPr lang="hr-HR" sz="2400" cap="none" dirty="0" smtClean="0">
                <a:solidFill>
                  <a:schemeClr val="tx1"/>
                </a:solidFill>
                <a:latin typeface="Calibri"/>
                <a:ea typeface="Calibri"/>
                <a:cs typeface="Times New Roman"/>
              </a:rPr>
            </a:br>
            <a:r>
              <a:rPr lang="hr-HR" sz="2400" cap="none" dirty="0">
                <a:solidFill>
                  <a:srgbClr val="FF0000"/>
                </a:solidFill>
                <a:latin typeface="Calibri"/>
                <a:ea typeface="Calibri"/>
                <a:cs typeface="Times New Roman"/>
              </a:rPr>
              <a:t> </a:t>
            </a:r>
            <a:r>
              <a:rPr lang="hr-HR" sz="2400" cap="none" dirty="0">
                <a:solidFill>
                  <a:srgbClr val="FF0000"/>
                </a:solidFill>
                <a:latin typeface="Calibri"/>
                <a:ea typeface="Calibri"/>
                <a:cs typeface="Times New Roman"/>
                <a:sym typeface="Webdings" panose="05030102010509060703" pitchFamily="18" charset="2"/>
              </a:rPr>
              <a:t>● </a:t>
            </a:r>
            <a:r>
              <a:rPr lang="hr-HR" sz="2400" cap="none" dirty="0" smtClean="0">
                <a:solidFill>
                  <a:schemeClr val="tx1"/>
                </a:solidFill>
                <a:latin typeface="Calibri"/>
                <a:ea typeface="Calibri"/>
                <a:cs typeface="Times New Roman"/>
              </a:rPr>
              <a:t>podršku malim i srednjim poduzećima za potrebe likvidnosti,</a:t>
            </a:r>
            <a:br>
              <a:rPr lang="hr-HR" sz="2400" cap="none" dirty="0" smtClean="0">
                <a:solidFill>
                  <a:schemeClr val="tx1"/>
                </a:solidFill>
                <a:latin typeface="Calibri"/>
                <a:ea typeface="Calibri"/>
                <a:cs typeface="Times New Roman"/>
              </a:rPr>
            </a:br>
            <a:r>
              <a:rPr lang="hr-HR" sz="2400" cap="none" dirty="0">
                <a:solidFill>
                  <a:srgbClr val="FF0000"/>
                </a:solidFill>
                <a:latin typeface="Calibri"/>
                <a:ea typeface="Calibri"/>
                <a:cs typeface="Times New Roman"/>
              </a:rPr>
              <a:t> </a:t>
            </a:r>
            <a:r>
              <a:rPr lang="hr-HR" sz="2400" cap="none" dirty="0">
                <a:solidFill>
                  <a:srgbClr val="FF0000"/>
                </a:solidFill>
                <a:latin typeface="Calibri"/>
                <a:ea typeface="Calibri"/>
                <a:cs typeface="Times New Roman"/>
                <a:sym typeface="Webdings" panose="05030102010509060703" pitchFamily="18" charset="2"/>
              </a:rPr>
              <a:t>● </a:t>
            </a:r>
            <a:r>
              <a:rPr lang="hr-HR" sz="2400" cap="none" dirty="0" smtClean="0">
                <a:solidFill>
                  <a:schemeClr val="tx1"/>
                </a:solidFill>
                <a:latin typeface="Calibri"/>
                <a:ea typeface="Calibri"/>
                <a:cs typeface="Times New Roman"/>
              </a:rPr>
              <a:t>podršku </a:t>
            </a:r>
            <a:r>
              <a:rPr lang="hr-HR" sz="2400" cap="none" dirty="0" err="1" smtClean="0">
                <a:solidFill>
                  <a:schemeClr val="tx1"/>
                </a:solidFill>
                <a:latin typeface="Calibri"/>
                <a:ea typeface="Calibri"/>
                <a:cs typeface="Times New Roman"/>
              </a:rPr>
              <a:t>nezasposlenima</a:t>
            </a:r>
            <a:r>
              <a:rPr lang="hr-HR" sz="2400" cap="none" dirty="0" smtClean="0">
                <a:solidFill>
                  <a:schemeClr val="tx1"/>
                </a:solidFill>
                <a:latin typeface="Calibri"/>
                <a:ea typeface="Calibri"/>
                <a:cs typeface="Times New Roman"/>
              </a:rPr>
              <a:t/>
            </a:r>
            <a:br>
              <a:rPr lang="hr-HR" sz="2400" cap="none" dirty="0" smtClean="0">
                <a:solidFill>
                  <a:schemeClr val="tx1"/>
                </a:solidFill>
                <a:latin typeface="Calibri"/>
                <a:ea typeface="Calibri"/>
                <a:cs typeface="Times New Roman"/>
              </a:rPr>
            </a:br>
            <a:r>
              <a:rPr lang="hr-HR" sz="1000" cap="none" dirty="0" smtClean="0">
                <a:solidFill>
                  <a:schemeClr val="tx1"/>
                </a:solidFill>
                <a:latin typeface="Calibri"/>
                <a:ea typeface="Calibri"/>
                <a:cs typeface="Times New Roman"/>
              </a:rPr>
              <a:t/>
            </a:r>
            <a:br>
              <a:rPr lang="hr-HR" sz="1000"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Europska komisija predvidjela je iznos od gotovo </a:t>
            </a:r>
            <a:r>
              <a:rPr lang="hr-HR" sz="2400" b="1" cap="none" dirty="0" smtClean="0">
                <a:solidFill>
                  <a:schemeClr val="tx1"/>
                </a:solidFill>
                <a:latin typeface="Calibri"/>
                <a:ea typeface="Calibri"/>
                <a:cs typeface="Times New Roman"/>
              </a:rPr>
              <a:t>240 milijuna eura </a:t>
            </a:r>
            <a:r>
              <a:rPr lang="hr-HR" sz="2400" cap="none" dirty="0" smtClean="0">
                <a:solidFill>
                  <a:schemeClr val="tx1"/>
                </a:solidFill>
                <a:latin typeface="Calibri"/>
                <a:ea typeface="Calibri"/>
                <a:cs typeface="Times New Roman"/>
              </a:rPr>
              <a:t>(blizu 1,8 milijardi kuna) za dodatne uplate sredstava predviđenih za europske fondove, što </a:t>
            </a:r>
            <a:r>
              <a:rPr lang="hr-HR" sz="2400" cap="none" dirty="0">
                <a:solidFill>
                  <a:schemeClr val="tx1"/>
                </a:solidFill>
                <a:latin typeface="Calibri"/>
                <a:ea typeface="Calibri"/>
                <a:cs typeface="Times New Roman"/>
              </a:rPr>
              <a:t>ćemo </a:t>
            </a:r>
            <a:r>
              <a:rPr lang="hr-HR" sz="2400" b="1" cap="none" dirty="0">
                <a:solidFill>
                  <a:schemeClr val="tx1"/>
                </a:solidFill>
                <a:latin typeface="Calibri"/>
                <a:ea typeface="Calibri"/>
                <a:cs typeface="Times New Roman"/>
              </a:rPr>
              <a:t>koristiti za potrebe likvidnosti države</a:t>
            </a:r>
            <a:r>
              <a:rPr lang="hr-HR" sz="2400" cap="none" dirty="0" smtClean="0">
                <a:solidFill>
                  <a:schemeClr val="tx1"/>
                </a:solidFill>
                <a:latin typeface="Calibri"/>
                <a:ea typeface="Calibri"/>
                <a:cs typeface="Times New Roman"/>
              </a:rPr>
              <a:t>.</a:t>
            </a:r>
            <a:br>
              <a:rPr lang="hr-HR" sz="2400" cap="none" dirty="0" smtClean="0">
                <a:solidFill>
                  <a:schemeClr val="tx1"/>
                </a:solidFill>
                <a:latin typeface="Calibri"/>
                <a:ea typeface="Calibri"/>
                <a:cs typeface="Times New Roman"/>
              </a:rPr>
            </a:br>
            <a:r>
              <a:rPr lang="hr-HR" sz="1050" cap="none" dirty="0" smtClean="0">
                <a:solidFill>
                  <a:schemeClr val="tx1"/>
                </a:solidFill>
                <a:latin typeface="Calibri"/>
                <a:ea typeface="Calibri"/>
                <a:cs typeface="Times New Roman"/>
              </a:rPr>
              <a:t/>
            </a:r>
            <a:br>
              <a:rPr lang="hr-HR" sz="1050" cap="none" dirty="0" smtClean="0">
                <a:solidFill>
                  <a:schemeClr val="tx1"/>
                </a:solidFill>
                <a:latin typeface="Calibri"/>
                <a:ea typeface="Calibri"/>
                <a:cs typeface="Times New Roman"/>
              </a:rPr>
            </a:br>
            <a:r>
              <a:rPr lang="hr-HR" sz="2400" cap="none" dirty="0" smtClean="0">
                <a:solidFill>
                  <a:schemeClr val="tx1"/>
                </a:solidFill>
                <a:latin typeface="Calibri"/>
                <a:ea typeface="Calibri"/>
                <a:cs typeface="Times New Roman"/>
              </a:rPr>
              <a:t>Nastavljamo i dalje s traženjima za </a:t>
            </a:r>
            <a:r>
              <a:rPr lang="hr-HR" sz="2400" b="1" cap="none" dirty="0" err="1" smtClean="0">
                <a:solidFill>
                  <a:schemeClr val="tx1"/>
                </a:solidFill>
                <a:latin typeface="Calibri"/>
                <a:ea typeface="Calibri"/>
                <a:cs typeface="Times New Roman"/>
              </a:rPr>
              <a:t>fleksibilizacijom</a:t>
            </a:r>
            <a:r>
              <a:rPr lang="hr-HR" sz="2400" b="1" cap="none" dirty="0" smtClean="0">
                <a:solidFill>
                  <a:schemeClr val="tx1"/>
                </a:solidFill>
                <a:latin typeface="Calibri"/>
                <a:ea typeface="Calibri"/>
                <a:cs typeface="Times New Roman"/>
              </a:rPr>
              <a:t> korištenja sredstava europskih fondova </a:t>
            </a:r>
            <a:r>
              <a:rPr lang="hr-HR" sz="2400" cap="none" dirty="0" smtClean="0">
                <a:solidFill>
                  <a:schemeClr val="tx1"/>
                </a:solidFill>
                <a:latin typeface="Calibri"/>
                <a:ea typeface="Calibri"/>
                <a:cs typeface="Times New Roman"/>
              </a:rPr>
              <a:t>kako bi ih usmjerili na naše potrebe (npr. zdravstvo i nabava medicinske opreme).</a:t>
            </a:r>
            <a:endParaRPr lang="vi-VN" sz="2400" cap="none" dirty="0">
              <a:solidFill>
                <a:schemeClr val="tx1"/>
              </a:solidFill>
              <a:latin typeface="Calibri"/>
              <a:ea typeface="Calibri"/>
              <a:cs typeface="Times New Roman"/>
            </a:endParaRPr>
          </a:p>
        </p:txBody>
      </p:sp>
      <p:sp>
        <p:nvSpPr>
          <p:cNvPr id="4" name="Title 10">
            <a:extLst>
              <a:ext uri="{FF2B5EF4-FFF2-40B4-BE49-F238E27FC236}">
                <a16:creationId xmlns:a16="http://schemas.microsoft.com/office/drawing/2014/main" id="{0D566FA2-8298-4016-96DB-9970F5E9E318}"/>
              </a:ext>
            </a:extLst>
          </p:cNvPr>
          <p:cNvSpPr txBox="1">
            <a:spLocks/>
          </p:cNvSpPr>
          <p:nvPr/>
        </p:nvSpPr>
        <p:spPr>
          <a:xfrm>
            <a:off x="609600" y="400899"/>
            <a:ext cx="11189918" cy="1025787"/>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sz="3900" b="1" dirty="0" err="1">
                <a:solidFill>
                  <a:schemeClr val="tx1"/>
                </a:solidFill>
                <a:effectLst>
                  <a:outerShdw blurRad="38100" dist="38100" dir="2700000" algn="tl">
                    <a:srgbClr val="000000">
                      <a:alpha val="43137"/>
                    </a:srgbClr>
                  </a:outerShdw>
                </a:effectLst>
                <a:latin typeface="+mn-lt"/>
              </a:rPr>
              <a:t>Coronavirus</a:t>
            </a:r>
            <a:r>
              <a:rPr lang="hr-HR" sz="3900" b="1" dirty="0">
                <a:solidFill>
                  <a:schemeClr val="tx1"/>
                </a:solidFill>
                <a:effectLst>
                  <a:outerShdw blurRad="38100" dist="38100" dir="2700000" algn="tl">
                    <a:srgbClr val="000000">
                      <a:alpha val="43137"/>
                    </a:srgbClr>
                  </a:outerShdw>
                </a:effectLst>
                <a:latin typeface="+mn-lt"/>
              </a:rPr>
              <a:t> </a:t>
            </a:r>
            <a:r>
              <a:rPr lang="hr-HR" sz="3900" b="1" dirty="0" err="1">
                <a:solidFill>
                  <a:schemeClr val="tx1"/>
                </a:solidFill>
                <a:effectLst>
                  <a:outerShdw blurRad="38100" dist="38100" dir="2700000" algn="tl">
                    <a:srgbClr val="000000">
                      <a:alpha val="43137"/>
                    </a:srgbClr>
                  </a:outerShdw>
                </a:effectLst>
                <a:latin typeface="+mn-lt"/>
              </a:rPr>
              <a:t>Response</a:t>
            </a:r>
            <a:r>
              <a:rPr lang="hr-HR" sz="3900" b="1" dirty="0">
                <a:solidFill>
                  <a:schemeClr val="tx1"/>
                </a:solidFill>
                <a:effectLst>
                  <a:outerShdw blurRad="38100" dist="38100" dir="2700000" algn="tl">
                    <a:srgbClr val="000000">
                      <a:alpha val="43137"/>
                    </a:srgbClr>
                  </a:outerShdw>
                </a:effectLst>
                <a:latin typeface="+mn-lt"/>
              </a:rPr>
              <a:t> </a:t>
            </a:r>
            <a:r>
              <a:rPr lang="hr-HR" sz="3900" b="1" dirty="0" err="1">
                <a:solidFill>
                  <a:schemeClr val="tx1"/>
                </a:solidFill>
                <a:effectLst>
                  <a:outerShdw blurRad="38100" dist="38100" dir="2700000" algn="tl">
                    <a:srgbClr val="000000">
                      <a:alpha val="43137"/>
                    </a:srgbClr>
                  </a:outerShdw>
                </a:effectLst>
                <a:latin typeface="+mn-lt"/>
              </a:rPr>
              <a:t>Investment</a:t>
            </a:r>
            <a:r>
              <a:rPr lang="hr-HR" sz="3900" b="1" dirty="0">
                <a:solidFill>
                  <a:schemeClr val="tx1"/>
                </a:solidFill>
                <a:effectLst>
                  <a:outerShdw blurRad="38100" dist="38100" dir="2700000" algn="tl">
                    <a:srgbClr val="000000">
                      <a:alpha val="43137"/>
                    </a:srgbClr>
                  </a:outerShdw>
                </a:effectLst>
                <a:latin typeface="+mn-lt"/>
              </a:rPr>
              <a:t> </a:t>
            </a:r>
            <a:r>
              <a:rPr lang="hr-HR" sz="3900" b="1" dirty="0" err="1">
                <a:solidFill>
                  <a:schemeClr val="tx1"/>
                </a:solidFill>
                <a:effectLst>
                  <a:outerShdw blurRad="38100" dist="38100" dir="2700000" algn="tl">
                    <a:srgbClr val="000000">
                      <a:alpha val="43137"/>
                    </a:srgbClr>
                  </a:outerShdw>
                </a:effectLst>
                <a:latin typeface="+mn-lt"/>
              </a:rPr>
              <a:t>Initiative</a:t>
            </a:r>
            <a:endParaRPr lang="hr-HR" sz="3900" b="1" dirty="0">
              <a:solidFill>
                <a:schemeClr val="tx1"/>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81809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16130</TotalTime>
  <Words>404</Words>
  <Application>Microsoft Office PowerPoint</Application>
  <PresentationFormat>Widescreen</PresentationFormat>
  <Paragraphs>14</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Book Antiqua</vt:lpstr>
      <vt:lpstr>Calibri</vt:lpstr>
      <vt:lpstr>Century Gothic</vt:lpstr>
      <vt:lpstr>Times New Roman</vt:lpstr>
      <vt:lpstr>Webdings</vt:lpstr>
      <vt:lpstr>Apothecary</vt:lpstr>
      <vt:lpstr>PowerPoint Presentation</vt:lpstr>
      <vt:lpstr>Za sve projekte u provedbi koji se sufinanciraju iz:  ● Operativnog programa Konkurentnost i kohezija   ● Operativnog programa Učinkoviti ljudski potencijali)  Bezuvjetno produljenje trajanja projekta za 90 dana  za projekte s rokom završetka u ožujku, travnju i svibnju 2020.   Obveze povrata sredstava produžuju se za 90 dana  za projekte s rokom dospijeća u ožujku, travnju i svibnju  Nema dodatnih administrativnih opterećenja  Korisnici bespovratnih sredstava ne moraju poduzimati nikakve radnje.</vt:lpstr>
      <vt:lpstr>Radi otklanjanja ili umanjivanja prepreka provedbi projekata zbog novonastalih okolnosti:  ● do 75% potraživanih sredstava (javne) nabave moći će se potvrditi za plaćanje.  ● preostalih 25% moći će se zadržati do potpune provedbe relevantnih provjera i do odluke o ne/postojanju nepravilnosti kao temelja za zadržavanje 25% iznosa.  Time se za oko 2 mjeseca ubrzava dotok sredstava fondova EU prema korisnicima, povećava njihovu likvidnost i potiče na nastavak provedbe projekata.  Osigurana dodatna sredstva u iznosu 114 milijuna kuna za ESIF mikrokredite koje provodi HAMAG i to uz znatno povoljnije uvjete nego do sada.</vt:lpstr>
      <vt:lpstr>Ukupan iznos sredstava fondova regionalne politike (EU sredstva za proračunsko razdoblje 2014-2020):  10,7 milijardi eura  Do sada isplaćena sredstva:  3,5 milijarde eura  Potencijal za isplate do kraja 2023. godine:  7,2 milijardi eura</vt:lpstr>
      <vt:lpstr>Radi suzbijanja negativnih posljedica epidemije koronavirusa, Europska komisija je 13. ožujka pokrenula ovu inicijativu, u koju se intenzivno uključila i Hrvatska.  Cilj je dogovoriti i odobriti usmjeravanje sredstava fondova EU prema idućim prioritetima:   ● nabava za medicinske potrebe,   ● podršku malim i srednjim poduzećima za potrebe likvidnosti,  ● podršku nezasposlenima  Europska komisija predvidjela je iznos od gotovo 240 milijuna eura (blizu 1,8 milijardi kuna) za dodatne uplate sredstava predviđenih za europske fondove, što ćemo koristiti za potrebe likvidnosti države.  Nastavljamo i dalje s traženjima za fleksibilizacijom korištenja sredstava europskih fondova kako bi ih usmjerili na naše potrebe (npr. zdravstvo i nabava medicinske opreme).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EUROPSKI STRUKTURNI I INVESTICIJSKI FONDOVI</dc:title>
  <dc:creator>Filip Miličević</dc:creator>
  <cp:lastModifiedBy>Zvonimir Frka-Petešić</cp:lastModifiedBy>
  <cp:revision>820</cp:revision>
  <cp:lastPrinted>2020-03-24T09:15:12Z</cp:lastPrinted>
  <dcterms:created xsi:type="dcterms:W3CDTF">2017-01-20T08:14:04Z</dcterms:created>
  <dcterms:modified xsi:type="dcterms:W3CDTF">2020-03-24T09:15:31Z</dcterms:modified>
</cp:coreProperties>
</file>