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56" r:id="rId4"/>
    <p:sldId id="257" r:id="rId5"/>
    <p:sldId id="281" r:id="rId6"/>
    <p:sldId id="278" r:id="rId7"/>
    <p:sldId id="260" r:id="rId8"/>
    <p:sldId id="261" r:id="rId9"/>
    <p:sldId id="262" r:id="rId10"/>
    <p:sldId id="263" r:id="rId11"/>
    <p:sldId id="259" r:id="rId12"/>
    <p:sldId id="264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2" r:id="rId21"/>
    <p:sldId id="280" r:id="rId22"/>
    <p:sldId id="273" r:id="rId23"/>
    <p:sldId id="279" r:id="rId24"/>
    <p:sldId id="268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C16D6-C19C-4324-97A5-72D2CC527F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A2928D8-A9F0-4698-BB1D-468D12E66047}">
      <dgm:prSet phldrT="[Tekst]"/>
      <dgm:spPr/>
      <dgm:t>
        <a:bodyPr/>
        <a:lstStyle/>
        <a:p>
          <a:r>
            <a:rPr lang="hr-HR"/>
            <a:t>Fokusirati se na bitne sadržaje, a izostaviti nepotrebne činjenice</a:t>
          </a:r>
        </a:p>
      </dgm:t>
    </dgm:pt>
    <dgm:pt modelId="{BB84400C-7E62-40BE-951C-0F2BB9D68C9D}" type="parTrans" cxnId="{01255537-1891-4BC8-8C8C-E30E6A8E4AC4}">
      <dgm:prSet/>
      <dgm:spPr/>
      <dgm:t>
        <a:bodyPr/>
        <a:lstStyle/>
        <a:p>
          <a:endParaRPr lang="hr-HR"/>
        </a:p>
      </dgm:t>
    </dgm:pt>
    <dgm:pt modelId="{B971B937-837B-41A5-97F6-CE4C30847CFE}" type="sibTrans" cxnId="{01255537-1891-4BC8-8C8C-E30E6A8E4AC4}">
      <dgm:prSet/>
      <dgm:spPr/>
      <dgm:t>
        <a:bodyPr/>
        <a:lstStyle/>
        <a:p>
          <a:endParaRPr lang="hr-HR"/>
        </a:p>
      </dgm:t>
    </dgm:pt>
    <dgm:pt modelId="{78CBF712-59E0-43C0-9884-95A82FD7B5C7}">
      <dgm:prSet/>
      <dgm:spPr/>
      <dgm:t>
        <a:bodyPr/>
        <a:lstStyle/>
        <a:p>
          <a:r>
            <a:rPr lang="hr-HR" dirty="0"/>
            <a:t>Važnije je poticati na učenje, nego ocjenjivati </a:t>
          </a:r>
        </a:p>
      </dgm:t>
    </dgm:pt>
    <dgm:pt modelId="{72B51E7D-E245-40B2-A86B-4ADE137E9853}" type="parTrans" cxnId="{88752488-93A5-4F67-B1FF-DEF17F8B6503}">
      <dgm:prSet/>
      <dgm:spPr/>
      <dgm:t>
        <a:bodyPr/>
        <a:lstStyle/>
        <a:p>
          <a:endParaRPr lang="hr-HR"/>
        </a:p>
      </dgm:t>
    </dgm:pt>
    <dgm:pt modelId="{38B8E9D7-D523-4006-83CA-02868437A32A}" type="sibTrans" cxnId="{88752488-93A5-4F67-B1FF-DEF17F8B6503}">
      <dgm:prSet/>
      <dgm:spPr/>
      <dgm:t>
        <a:bodyPr/>
        <a:lstStyle/>
        <a:p>
          <a:endParaRPr lang="hr-HR"/>
        </a:p>
      </dgm:t>
    </dgm:pt>
    <dgm:pt modelId="{3E207EBB-8A7D-4FB2-8C4F-A2A91B36D308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svakom predmetu vrednovati aktivnost učenika </a:t>
          </a:r>
        </a:p>
      </dgm:t>
    </dgm:pt>
    <dgm:pt modelId="{10690403-5485-4DC5-947C-21F2F633C662}" type="parTrans" cxnId="{EF49F373-F46E-4849-9C1F-F6E1DD99DFC1}">
      <dgm:prSet/>
      <dgm:spPr/>
      <dgm:t>
        <a:bodyPr/>
        <a:lstStyle/>
        <a:p>
          <a:endParaRPr lang="hr-HR"/>
        </a:p>
      </dgm:t>
    </dgm:pt>
    <dgm:pt modelId="{08140748-7318-4044-9DE1-1A7F7508BC83}" type="sibTrans" cxnId="{EF49F373-F46E-4849-9C1F-F6E1DD99DFC1}">
      <dgm:prSet/>
      <dgm:spPr/>
      <dgm:t>
        <a:bodyPr/>
        <a:lstStyle/>
        <a:p>
          <a:endParaRPr lang="hr-HR"/>
        </a:p>
      </dgm:t>
    </dgm:pt>
    <dgm:pt modelId="{60AEE552-894E-41FB-A00D-395316CF57D3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Vrednovati po jedan složeniji rad do kraja godine (plakat, projekt, istraživanje i sl.)</a:t>
          </a:r>
        </a:p>
      </dgm:t>
    </dgm:pt>
    <dgm:pt modelId="{6F81E860-3F0A-46FA-8ABA-A0E52D1F7FE2}" type="parTrans" cxnId="{5B36BC91-058A-4314-B9CD-7389DBA8B405}">
      <dgm:prSet/>
      <dgm:spPr/>
      <dgm:t>
        <a:bodyPr/>
        <a:lstStyle/>
        <a:p>
          <a:endParaRPr lang="hr-HR"/>
        </a:p>
      </dgm:t>
    </dgm:pt>
    <dgm:pt modelId="{B8456386-E460-41FE-ABE2-F27AF29484C2}" type="sibTrans" cxnId="{5B36BC91-058A-4314-B9CD-7389DBA8B405}">
      <dgm:prSet/>
      <dgm:spPr/>
      <dgm:t>
        <a:bodyPr/>
        <a:lstStyle/>
        <a:p>
          <a:endParaRPr lang="hr-HR"/>
        </a:p>
      </dgm:t>
    </dgm:pt>
    <dgm:pt modelId="{29956E64-65A8-4E69-8380-880C8999327A}">
      <dgm:prSet/>
      <dgm:spPr/>
      <dgm:t>
        <a:bodyPr/>
        <a:lstStyle/>
        <a:p>
          <a:r>
            <a:rPr lang="hr-HR"/>
            <a:t>U predmetima sa satnicom od barem 4 sata moguć je virtualni usmeni ispit </a:t>
          </a:r>
        </a:p>
      </dgm:t>
    </dgm:pt>
    <dgm:pt modelId="{4E1F1689-8966-4376-82C9-A70FB792E0BC}" type="parTrans" cxnId="{2B261FC1-3881-4C6D-8B52-B975D2D6B3CB}">
      <dgm:prSet/>
      <dgm:spPr/>
      <dgm:t>
        <a:bodyPr/>
        <a:lstStyle/>
        <a:p>
          <a:endParaRPr lang="hr-HR"/>
        </a:p>
      </dgm:t>
    </dgm:pt>
    <dgm:pt modelId="{D3451CFA-B7ED-4739-BB7C-0B895910E976}" type="sibTrans" cxnId="{2B261FC1-3881-4C6D-8B52-B975D2D6B3CB}">
      <dgm:prSet/>
      <dgm:spPr/>
      <dgm:t>
        <a:bodyPr/>
        <a:lstStyle/>
        <a:p>
          <a:endParaRPr lang="hr-HR"/>
        </a:p>
      </dgm:t>
    </dgm:pt>
    <dgm:pt modelId="{EFEC692D-BE9C-49BB-9DD4-D9C58482830B}">
      <dgm:prSet/>
      <dgm:spPr/>
      <dgm:t>
        <a:bodyPr/>
        <a:lstStyle/>
        <a:p>
          <a:r>
            <a:rPr lang="hr-HR"/>
            <a:t>Pisana provjera znanja iz baze zadataka ako je baš potrebna </a:t>
          </a:r>
        </a:p>
      </dgm:t>
    </dgm:pt>
    <dgm:pt modelId="{201099CD-ECAF-4514-B969-F7F2669370F4}" type="parTrans" cxnId="{C445B158-FDDD-4D88-808A-941457586880}">
      <dgm:prSet/>
      <dgm:spPr/>
      <dgm:t>
        <a:bodyPr/>
        <a:lstStyle/>
        <a:p>
          <a:endParaRPr lang="hr-HR"/>
        </a:p>
      </dgm:t>
    </dgm:pt>
    <dgm:pt modelId="{C5948202-FFFB-44B9-9828-749ACF4CB0DE}" type="sibTrans" cxnId="{C445B158-FDDD-4D88-808A-941457586880}">
      <dgm:prSet/>
      <dgm:spPr/>
      <dgm:t>
        <a:bodyPr/>
        <a:lstStyle/>
        <a:p>
          <a:endParaRPr lang="hr-HR"/>
        </a:p>
      </dgm:t>
    </dgm:pt>
    <dgm:pt modelId="{6EAE4F95-71CF-43A3-BDDF-FAB0F1B26F4F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Zaključna ocjena na kraju školske godine temelji se na ocjenama danima tijekom cijele školske godine (uključivo i tijekom nastave na daljinu)</a:t>
          </a:r>
        </a:p>
      </dgm:t>
    </dgm:pt>
    <dgm:pt modelId="{67D0DDFD-E414-4D96-B394-95D7433816DC}" type="parTrans" cxnId="{96C57889-BCBD-47B8-A9D2-8D31E130419A}">
      <dgm:prSet/>
      <dgm:spPr/>
      <dgm:t>
        <a:bodyPr/>
        <a:lstStyle/>
        <a:p>
          <a:endParaRPr lang="hr-HR"/>
        </a:p>
      </dgm:t>
    </dgm:pt>
    <dgm:pt modelId="{E64F8C51-8F28-4B08-9820-091C04BD73AE}" type="sibTrans" cxnId="{96C57889-BCBD-47B8-A9D2-8D31E130419A}">
      <dgm:prSet/>
      <dgm:spPr/>
      <dgm:t>
        <a:bodyPr/>
        <a:lstStyle/>
        <a:p>
          <a:endParaRPr lang="hr-HR"/>
        </a:p>
      </dgm:t>
    </dgm:pt>
    <dgm:pt modelId="{F3D17C32-1B41-4311-A161-7F8B9348F856}" type="pres">
      <dgm:prSet presAssocID="{DDCC16D6-C19C-4324-97A5-72D2CC527F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3C817-61F5-4F86-9BA4-20695FC214AB}" type="pres">
      <dgm:prSet presAssocID="{AA2928D8-A9F0-4698-BB1D-468D12E660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2754F-88F9-48B2-A3F3-55A7CD05C99C}" type="pres">
      <dgm:prSet presAssocID="{B971B937-837B-41A5-97F6-CE4C30847CFE}" presName="sibTrans" presStyleCnt="0"/>
      <dgm:spPr/>
      <dgm:t>
        <a:bodyPr/>
        <a:lstStyle/>
        <a:p>
          <a:endParaRPr lang="hr-HR"/>
        </a:p>
      </dgm:t>
    </dgm:pt>
    <dgm:pt modelId="{723089C5-C646-4BD8-8A4E-6E6BCFDDE685}" type="pres">
      <dgm:prSet presAssocID="{78CBF712-59E0-43C0-9884-95A82FD7B5C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CA6D11-5626-4A07-9FB4-B07D6A393B7B}" type="pres">
      <dgm:prSet presAssocID="{38B8E9D7-D523-4006-83CA-02868437A32A}" presName="sibTrans" presStyleCnt="0"/>
      <dgm:spPr/>
      <dgm:t>
        <a:bodyPr/>
        <a:lstStyle/>
        <a:p>
          <a:endParaRPr lang="hr-HR"/>
        </a:p>
      </dgm:t>
    </dgm:pt>
    <dgm:pt modelId="{245BBB4A-92E1-4E46-A67C-BFD3F3AA7E3F}" type="pres">
      <dgm:prSet presAssocID="{3E207EBB-8A7D-4FB2-8C4F-A2A91B36D308}" presName="node" presStyleLbl="node1" presStyleIdx="2" presStyleCnt="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r-HR"/>
        </a:p>
      </dgm:t>
    </dgm:pt>
    <dgm:pt modelId="{19A10D6F-C5F2-434F-B951-3E255372C3A4}" type="pres">
      <dgm:prSet presAssocID="{08140748-7318-4044-9DE1-1A7F7508BC83}" presName="sibTrans" presStyleCnt="0"/>
      <dgm:spPr/>
      <dgm:t>
        <a:bodyPr/>
        <a:lstStyle/>
        <a:p>
          <a:endParaRPr lang="hr-HR"/>
        </a:p>
      </dgm:t>
    </dgm:pt>
    <dgm:pt modelId="{E1ACA091-1900-4015-A20B-1232F84851F5}" type="pres">
      <dgm:prSet presAssocID="{60AEE552-894E-41FB-A00D-395316CF57D3}" presName="node" presStyleLbl="node1" presStyleIdx="3" presStyleCnt="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r-HR"/>
        </a:p>
      </dgm:t>
    </dgm:pt>
    <dgm:pt modelId="{07237B27-32BF-4D0E-B32E-DA19602DDE77}" type="pres">
      <dgm:prSet presAssocID="{B8456386-E460-41FE-ABE2-F27AF29484C2}" presName="sibTrans" presStyleCnt="0"/>
      <dgm:spPr/>
      <dgm:t>
        <a:bodyPr/>
        <a:lstStyle/>
        <a:p>
          <a:endParaRPr lang="hr-HR"/>
        </a:p>
      </dgm:t>
    </dgm:pt>
    <dgm:pt modelId="{3DBD1F21-1391-4923-9F30-9D11FC007559}" type="pres">
      <dgm:prSet presAssocID="{29956E64-65A8-4E69-8380-880C8999327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F0F9AB-25FB-425D-B7CD-60BC062164BF}" type="pres">
      <dgm:prSet presAssocID="{D3451CFA-B7ED-4739-BB7C-0B895910E976}" presName="sibTrans" presStyleCnt="0"/>
      <dgm:spPr/>
      <dgm:t>
        <a:bodyPr/>
        <a:lstStyle/>
        <a:p>
          <a:endParaRPr lang="hr-HR"/>
        </a:p>
      </dgm:t>
    </dgm:pt>
    <dgm:pt modelId="{02AE4691-D365-48BF-A9DA-8170A8A9A665}" type="pres">
      <dgm:prSet presAssocID="{EFEC692D-BE9C-49BB-9DD4-D9C58482830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C9BBE-D50B-4018-A7F9-EF52675F8365}" type="pres">
      <dgm:prSet presAssocID="{C5948202-FFFB-44B9-9828-749ACF4CB0DE}" presName="sibTrans" presStyleCnt="0"/>
      <dgm:spPr/>
      <dgm:t>
        <a:bodyPr/>
        <a:lstStyle/>
        <a:p>
          <a:endParaRPr lang="hr-HR"/>
        </a:p>
      </dgm:t>
    </dgm:pt>
    <dgm:pt modelId="{24306265-5E38-4955-A22D-8E9D7CA92CE0}" type="pres">
      <dgm:prSet presAssocID="{6EAE4F95-71CF-43A3-BDDF-FAB0F1B26F4F}" presName="node" presStyleLbl="node1" presStyleIdx="6" presStyleCnt="7" custScaleX="1937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C57889-BCBD-47B8-A9D2-8D31E130419A}" srcId="{DDCC16D6-C19C-4324-97A5-72D2CC527FA8}" destId="{6EAE4F95-71CF-43A3-BDDF-FAB0F1B26F4F}" srcOrd="6" destOrd="0" parTransId="{67D0DDFD-E414-4D96-B394-95D7433816DC}" sibTransId="{E64F8C51-8F28-4B08-9820-091C04BD73AE}"/>
    <dgm:cxn modelId="{88752488-93A5-4F67-B1FF-DEF17F8B6503}" srcId="{DDCC16D6-C19C-4324-97A5-72D2CC527FA8}" destId="{78CBF712-59E0-43C0-9884-95A82FD7B5C7}" srcOrd="1" destOrd="0" parTransId="{72B51E7D-E245-40B2-A86B-4ADE137E9853}" sibTransId="{38B8E9D7-D523-4006-83CA-02868437A32A}"/>
    <dgm:cxn modelId="{62BDCD37-3B6C-4C9C-A8CC-E8AFD14C9971}" type="presOf" srcId="{AA2928D8-A9F0-4698-BB1D-468D12E66047}" destId="{6CF3C817-61F5-4F86-9BA4-20695FC214AB}" srcOrd="0" destOrd="0" presId="urn:microsoft.com/office/officeart/2005/8/layout/default"/>
    <dgm:cxn modelId="{AD9B0A65-8782-4DDC-B10F-57668C2C0F82}" type="presOf" srcId="{DDCC16D6-C19C-4324-97A5-72D2CC527FA8}" destId="{F3D17C32-1B41-4311-A161-7F8B9348F856}" srcOrd="0" destOrd="0" presId="urn:microsoft.com/office/officeart/2005/8/layout/default"/>
    <dgm:cxn modelId="{1A4793E7-E313-4D30-B259-8D74F2FF626E}" type="presOf" srcId="{3E207EBB-8A7D-4FB2-8C4F-A2A91B36D308}" destId="{245BBB4A-92E1-4E46-A67C-BFD3F3AA7E3F}" srcOrd="0" destOrd="0" presId="urn:microsoft.com/office/officeart/2005/8/layout/default"/>
    <dgm:cxn modelId="{CA8BCE1D-3F17-4D66-A36E-E7ED753A44A4}" type="presOf" srcId="{29956E64-65A8-4E69-8380-880C8999327A}" destId="{3DBD1F21-1391-4923-9F30-9D11FC007559}" srcOrd="0" destOrd="0" presId="urn:microsoft.com/office/officeart/2005/8/layout/default"/>
    <dgm:cxn modelId="{DD689F10-1F0A-4DB5-A898-CD50C7110BC4}" type="presOf" srcId="{60AEE552-894E-41FB-A00D-395316CF57D3}" destId="{E1ACA091-1900-4015-A20B-1232F84851F5}" srcOrd="0" destOrd="0" presId="urn:microsoft.com/office/officeart/2005/8/layout/default"/>
    <dgm:cxn modelId="{2B261FC1-3881-4C6D-8B52-B975D2D6B3CB}" srcId="{DDCC16D6-C19C-4324-97A5-72D2CC527FA8}" destId="{29956E64-65A8-4E69-8380-880C8999327A}" srcOrd="4" destOrd="0" parTransId="{4E1F1689-8966-4376-82C9-A70FB792E0BC}" sibTransId="{D3451CFA-B7ED-4739-BB7C-0B895910E976}"/>
    <dgm:cxn modelId="{01255537-1891-4BC8-8C8C-E30E6A8E4AC4}" srcId="{DDCC16D6-C19C-4324-97A5-72D2CC527FA8}" destId="{AA2928D8-A9F0-4698-BB1D-468D12E66047}" srcOrd="0" destOrd="0" parTransId="{BB84400C-7E62-40BE-951C-0F2BB9D68C9D}" sibTransId="{B971B937-837B-41A5-97F6-CE4C30847CFE}"/>
    <dgm:cxn modelId="{147CF589-56D1-4DDB-971E-884C6BC51DD9}" type="presOf" srcId="{6EAE4F95-71CF-43A3-BDDF-FAB0F1B26F4F}" destId="{24306265-5E38-4955-A22D-8E9D7CA92CE0}" srcOrd="0" destOrd="0" presId="urn:microsoft.com/office/officeart/2005/8/layout/default"/>
    <dgm:cxn modelId="{EC16C573-4C82-4AAB-BA52-7C69213CD957}" type="presOf" srcId="{EFEC692D-BE9C-49BB-9DD4-D9C58482830B}" destId="{02AE4691-D365-48BF-A9DA-8170A8A9A665}" srcOrd="0" destOrd="0" presId="urn:microsoft.com/office/officeart/2005/8/layout/default"/>
    <dgm:cxn modelId="{EF49F373-F46E-4849-9C1F-F6E1DD99DFC1}" srcId="{DDCC16D6-C19C-4324-97A5-72D2CC527FA8}" destId="{3E207EBB-8A7D-4FB2-8C4F-A2A91B36D308}" srcOrd="2" destOrd="0" parTransId="{10690403-5485-4DC5-947C-21F2F633C662}" sibTransId="{08140748-7318-4044-9DE1-1A7F7508BC83}"/>
    <dgm:cxn modelId="{0782A977-7742-4C8B-BF9B-61B4AA958B81}" type="presOf" srcId="{78CBF712-59E0-43C0-9884-95A82FD7B5C7}" destId="{723089C5-C646-4BD8-8A4E-6E6BCFDDE685}" srcOrd="0" destOrd="0" presId="urn:microsoft.com/office/officeart/2005/8/layout/default"/>
    <dgm:cxn modelId="{5B36BC91-058A-4314-B9CD-7389DBA8B405}" srcId="{DDCC16D6-C19C-4324-97A5-72D2CC527FA8}" destId="{60AEE552-894E-41FB-A00D-395316CF57D3}" srcOrd="3" destOrd="0" parTransId="{6F81E860-3F0A-46FA-8ABA-A0E52D1F7FE2}" sibTransId="{B8456386-E460-41FE-ABE2-F27AF29484C2}"/>
    <dgm:cxn modelId="{C445B158-FDDD-4D88-808A-941457586880}" srcId="{DDCC16D6-C19C-4324-97A5-72D2CC527FA8}" destId="{EFEC692D-BE9C-49BB-9DD4-D9C58482830B}" srcOrd="5" destOrd="0" parTransId="{201099CD-ECAF-4514-B969-F7F2669370F4}" sibTransId="{C5948202-FFFB-44B9-9828-749ACF4CB0DE}"/>
    <dgm:cxn modelId="{9BC1DF45-D120-47DB-BA4C-C3E54D16DBC3}" type="presParOf" srcId="{F3D17C32-1B41-4311-A161-7F8B9348F856}" destId="{6CF3C817-61F5-4F86-9BA4-20695FC214AB}" srcOrd="0" destOrd="0" presId="urn:microsoft.com/office/officeart/2005/8/layout/default"/>
    <dgm:cxn modelId="{CB93B730-2EE0-4268-8CC3-73582D3EBACD}" type="presParOf" srcId="{F3D17C32-1B41-4311-A161-7F8B9348F856}" destId="{BF82754F-88F9-48B2-A3F3-55A7CD05C99C}" srcOrd="1" destOrd="0" presId="urn:microsoft.com/office/officeart/2005/8/layout/default"/>
    <dgm:cxn modelId="{C4994A2F-038F-4B55-9225-42F4C508E28B}" type="presParOf" srcId="{F3D17C32-1B41-4311-A161-7F8B9348F856}" destId="{723089C5-C646-4BD8-8A4E-6E6BCFDDE685}" srcOrd="2" destOrd="0" presId="urn:microsoft.com/office/officeart/2005/8/layout/default"/>
    <dgm:cxn modelId="{34C5FEED-8C3E-4AA7-8F4B-4F95C7ECE922}" type="presParOf" srcId="{F3D17C32-1B41-4311-A161-7F8B9348F856}" destId="{75CA6D11-5626-4A07-9FB4-B07D6A393B7B}" srcOrd="3" destOrd="0" presId="urn:microsoft.com/office/officeart/2005/8/layout/default"/>
    <dgm:cxn modelId="{1A889477-C732-453F-BE11-1105A129A78B}" type="presParOf" srcId="{F3D17C32-1B41-4311-A161-7F8B9348F856}" destId="{245BBB4A-92E1-4E46-A67C-BFD3F3AA7E3F}" srcOrd="4" destOrd="0" presId="urn:microsoft.com/office/officeart/2005/8/layout/default"/>
    <dgm:cxn modelId="{174FB568-3F79-4D13-BC60-3E4C0A85ACBC}" type="presParOf" srcId="{F3D17C32-1B41-4311-A161-7F8B9348F856}" destId="{19A10D6F-C5F2-434F-B951-3E255372C3A4}" srcOrd="5" destOrd="0" presId="urn:microsoft.com/office/officeart/2005/8/layout/default"/>
    <dgm:cxn modelId="{D8CD19F2-4A23-4C80-B4FF-4AA6FA296D2D}" type="presParOf" srcId="{F3D17C32-1B41-4311-A161-7F8B9348F856}" destId="{E1ACA091-1900-4015-A20B-1232F84851F5}" srcOrd="6" destOrd="0" presId="urn:microsoft.com/office/officeart/2005/8/layout/default"/>
    <dgm:cxn modelId="{EC0DB1E4-98B0-45BB-9738-C2C7396BF7A2}" type="presParOf" srcId="{F3D17C32-1B41-4311-A161-7F8B9348F856}" destId="{07237B27-32BF-4D0E-B32E-DA19602DDE77}" srcOrd="7" destOrd="0" presId="urn:microsoft.com/office/officeart/2005/8/layout/default"/>
    <dgm:cxn modelId="{906159A6-E1C1-4820-98DB-182B1224E5E3}" type="presParOf" srcId="{F3D17C32-1B41-4311-A161-7F8B9348F856}" destId="{3DBD1F21-1391-4923-9F30-9D11FC007559}" srcOrd="8" destOrd="0" presId="urn:microsoft.com/office/officeart/2005/8/layout/default"/>
    <dgm:cxn modelId="{36230E1B-1953-4EB0-938A-9520B6A21C1C}" type="presParOf" srcId="{F3D17C32-1B41-4311-A161-7F8B9348F856}" destId="{4DF0F9AB-25FB-425D-B7CD-60BC062164BF}" srcOrd="9" destOrd="0" presId="urn:microsoft.com/office/officeart/2005/8/layout/default"/>
    <dgm:cxn modelId="{2E184627-80C5-462A-B8CB-73B8488BB79F}" type="presParOf" srcId="{F3D17C32-1B41-4311-A161-7F8B9348F856}" destId="{02AE4691-D365-48BF-A9DA-8170A8A9A665}" srcOrd="10" destOrd="0" presId="urn:microsoft.com/office/officeart/2005/8/layout/default"/>
    <dgm:cxn modelId="{446ED96C-4D6F-4227-B5BC-FFBFC3EB4940}" type="presParOf" srcId="{F3D17C32-1B41-4311-A161-7F8B9348F856}" destId="{582C9BBE-D50B-4018-A7F9-EF52675F8365}" srcOrd="11" destOrd="0" presId="urn:microsoft.com/office/officeart/2005/8/layout/default"/>
    <dgm:cxn modelId="{92858A31-1E39-4DEA-BEAE-6AED08BB1D7D}" type="presParOf" srcId="{F3D17C32-1B41-4311-A161-7F8B9348F856}" destId="{24306265-5E38-4955-A22D-8E9D7CA92CE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C817-61F5-4F86-9BA4-20695FC214AB}">
      <dsp:nvSpPr>
        <dsp:cNvPr id="0" name=""/>
        <dsp:cNvSpPr/>
      </dsp:nvSpPr>
      <dsp:spPr>
        <a:xfrm>
          <a:off x="371150" y="3945"/>
          <a:ext cx="3067144" cy="184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Fokusirati se na bitne sadržaje, a izostaviti nepotrebne činjenice</a:t>
          </a:r>
        </a:p>
      </dsp:txBody>
      <dsp:txXfrm>
        <a:off x="371150" y="3945"/>
        <a:ext cx="3067144" cy="1840286"/>
      </dsp:txXfrm>
    </dsp:sp>
    <dsp:sp modelId="{723089C5-C646-4BD8-8A4E-6E6BCFDDE685}">
      <dsp:nvSpPr>
        <dsp:cNvPr id="0" name=""/>
        <dsp:cNvSpPr/>
      </dsp:nvSpPr>
      <dsp:spPr>
        <a:xfrm>
          <a:off x="3745009" y="3945"/>
          <a:ext cx="3067144" cy="184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Važnije je poticati na učenje, nego ocjenjivati </a:t>
          </a:r>
        </a:p>
      </dsp:txBody>
      <dsp:txXfrm>
        <a:off x="3745009" y="3945"/>
        <a:ext cx="3067144" cy="1840286"/>
      </dsp:txXfrm>
    </dsp:sp>
    <dsp:sp modelId="{245BBB4A-92E1-4E46-A67C-BFD3F3AA7E3F}">
      <dsp:nvSpPr>
        <dsp:cNvPr id="0" name=""/>
        <dsp:cNvSpPr/>
      </dsp:nvSpPr>
      <dsp:spPr>
        <a:xfrm>
          <a:off x="7118868" y="3945"/>
          <a:ext cx="3067144" cy="184028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svakom predmetu vrednovati aktivnost učenika </a:t>
          </a:r>
        </a:p>
      </dsp:txBody>
      <dsp:txXfrm>
        <a:off x="7208702" y="93779"/>
        <a:ext cx="2887476" cy="1660618"/>
      </dsp:txXfrm>
    </dsp:sp>
    <dsp:sp modelId="{E1ACA091-1900-4015-A20B-1232F84851F5}">
      <dsp:nvSpPr>
        <dsp:cNvPr id="0" name=""/>
        <dsp:cNvSpPr/>
      </dsp:nvSpPr>
      <dsp:spPr>
        <a:xfrm>
          <a:off x="371150" y="2150946"/>
          <a:ext cx="3067144" cy="184028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Vrednovati po jedan složeniji rad do kraja godine (plakat, projekt, istraživanje i sl.)</a:t>
          </a:r>
        </a:p>
      </dsp:txBody>
      <dsp:txXfrm>
        <a:off x="460984" y="2240780"/>
        <a:ext cx="2887476" cy="1660618"/>
      </dsp:txXfrm>
    </dsp:sp>
    <dsp:sp modelId="{3DBD1F21-1391-4923-9F30-9D11FC007559}">
      <dsp:nvSpPr>
        <dsp:cNvPr id="0" name=""/>
        <dsp:cNvSpPr/>
      </dsp:nvSpPr>
      <dsp:spPr>
        <a:xfrm>
          <a:off x="3745009" y="2150946"/>
          <a:ext cx="3067144" cy="184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U predmetima sa satnicom od barem 4 sata moguć je virtualni usmeni ispit </a:t>
          </a:r>
        </a:p>
      </dsp:txBody>
      <dsp:txXfrm>
        <a:off x="3745009" y="2150946"/>
        <a:ext cx="3067144" cy="1840286"/>
      </dsp:txXfrm>
    </dsp:sp>
    <dsp:sp modelId="{02AE4691-D365-48BF-A9DA-8170A8A9A665}">
      <dsp:nvSpPr>
        <dsp:cNvPr id="0" name=""/>
        <dsp:cNvSpPr/>
      </dsp:nvSpPr>
      <dsp:spPr>
        <a:xfrm>
          <a:off x="7118868" y="2150946"/>
          <a:ext cx="3067144" cy="184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Pisana provjera znanja iz baze zadataka ako je baš potrebna </a:t>
          </a:r>
        </a:p>
      </dsp:txBody>
      <dsp:txXfrm>
        <a:off x="7118868" y="2150946"/>
        <a:ext cx="3067144" cy="1840286"/>
      </dsp:txXfrm>
    </dsp:sp>
    <dsp:sp modelId="{24306265-5E38-4955-A22D-8E9D7CA92CE0}">
      <dsp:nvSpPr>
        <dsp:cNvPr id="0" name=""/>
        <dsp:cNvSpPr/>
      </dsp:nvSpPr>
      <dsp:spPr>
        <a:xfrm>
          <a:off x="2307147" y="4297947"/>
          <a:ext cx="5942868" cy="184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Zaključna ocjena na kraju školske godine temelji se na ocjenama danima tijekom cijele školske godine (uključivo i tijekom nastave na daljinu)</a:t>
          </a:r>
        </a:p>
      </dsp:txBody>
      <dsp:txXfrm>
        <a:off x="2307147" y="4297947"/>
        <a:ext cx="5942868" cy="184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CC3AA-68B2-4281-A256-C9CE1CFD8BD4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2CAF-1995-43F7-8198-3D6C34D0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6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Obavezni prvi slajd, stoji otvoren prije početka prezentacije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3FD4-8F83-4EF7-AC3F-0DC0388986B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Obavezni zadnji</a:t>
            </a:r>
            <a:r>
              <a:rPr lang="hr-HR" baseline="0" dirty="0"/>
              <a:t> </a:t>
            </a:r>
            <a:r>
              <a:rPr lang="hr-HR" dirty="0"/>
              <a:t>slajd, stoji otvoren na</a:t>
            </a:r>
            <a:r>
              <a:rPr lang="hr-HR" baseline="0" dirty="0"/>
              <a:t> kraju prezentacije, za vrijeme pitanja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3FD4-8F83-4EF7-AC3F-0DC0388986B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68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81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85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076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630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0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72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95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7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159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66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3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68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68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3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56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86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79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0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71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3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F582-20A7-43D9-A919-D6F33115FE4D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463C-163D-47BA-84EB-B835A3910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8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/>
              <a:t>Projekt </a:t>
            </a:r>
            <a:r>
              <a:rPr lang="hr-HR" sz="1050" i="1" dirty="0"/>
              <a:t>Podrška provedbi</a:t>
            </a:r>
          </a:p>
          <a:p>
            <a:pPr algn="ctr"/>
            <a:r>
              <a:rPr lang="hr-HR" sz="1050" i="1" dirty="0"/>
              <a:t> Cjelovite kurikularne</a:t>
            </a:r>
            <a:br>
              <a:rPr lang="hr-HR" sz="1050" i="1" dirty="0"/>
            </a:br>
            <a:r>
              <a:rPr lang="hr-HR" sz="1050" i="1" dirty="0"/>
              <a:t> reforme (CKR)</a:t>
            </a:r>
            <a:endParaRPr lang="hr-HR" sz="10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89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ific.com/hr/hr/home/" TargetMode="External"/><Relationship Id="rId2" Type="http://schemas.openxmlformats.org/officeDocument/2006/relationships/hyperlink" Target="https://www.geogebra.org/m/axnVYGkw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495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4866468"/>
            <a:ext cx="12191999" cy="199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6" y="1715328"/>
            <a:ext cx="10058400" cy="3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801197007"/>
              </p:ext>
            </p:extLst>
          </p:nvPr>
        </p:nvGraphicFramePr>
        <p:xfrm>
          <a:off x="868217" y="369456"/>
          <a:ext cx="10557163" cy="614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Dodatak A - Matematika</a:t>
            </a:r>
            <a:endParaRPr lang="hr-HR" b="1" u="sng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Vrednovanje i ocjenjivanje složenijih zadataka rubrikom</a:t>
            </a:r>
          </a:p>
          <a:p>
            <a:pPr marL="0" indent="0">
              <a:buNone/>
            </a:pPr>
            <a:endParaRPr lang="hr-HR" sz="1000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Učenicima </a:t>
            </a:r>
            <a:r>
              <a:rPr lang="hr-HR" dirty="0">
                <a:solidFill>
                  <a:srgbClr val="0070C0"/>
                </a:solidFill>
              </a:rPr>
              <a:t>zadati zadatak s jasnim uputama što se od njih očekuje (prema odabranom odgojno-obrazovnom ishodu ili ishodu aktivnosti</a:t>
            </a:r>
            <a:r>
              <a:rPr lang="hr-HR" dirty="0" smtClean="0">
                <a:solidFill>
                  <a:srgbClr val="0070C0"/>
                </a:solidFill>
              </a:rPr>
              <a:t>).</a:t>
            </a:r>
          </a:p>
          <a:p>
            <a:pPr marL="0" lvl="0" indent="0">
              <a:buNone/>
            </a:pPr>
            <a:endParaRPr lang="hr-HR" sz="1000" dirty="0">
              <a:solidFill>
                <a:srgbClr val="0070C0"/>
              </a:solidFill>
            </a:endParaRPr>
          </a:p>
          <a:p>
            <a:pPr lvl="0"/>
            <a:r>
              <a:rPr lang="hr-HR" dirty="0">
                <a:solidFill>
                  <a:srgbClr val="0070C0"/>
                </a:solidFill>
              </a:rPr>
              <a:t>Unaprijed im dati rubriku na temelju koje će njihov rad biti vrednovan.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/>
              <a:t>Dodatak A - Matematika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hr-HR" sz="1800" dirty="0">
                <a:solidFill>
                  <a:srgbClr val="0070C0"/>
                </a:solidFill>
              </a:rPr>
              <a:t>Pravac (</a:t>
            </a:r>
            <a:r>
              <a:rPr lang="hr-HR" sz="1800" dirty="0" err="1">
                <a:solidFill>
                  <a:srgbClr val="0070C0"/>
                </a:solidFill>
              </a:rPr>
              <a:t>3.r</a:t>
            </a:r>
            <a:r>
              <a:rPr lang="hr-HR" sz="1800" dirty="0">
                <a:solidFill>
                  <a:srgbClr val="0070C0"/>
                </a:solidFill>
              </a:rPr>
              <a:t>. </a:t>
            </a:r>
            <a:r>
              <a:rPr lang="hr-HR" sz="1800" dirty="0" err="1">
                <a:solidFill>
                  <a:srgbClr val="0070C0"/>
                </a:solidFill>
              </a:rPr>
              <a:t>SŠ</a:t>
            </a:r>
            <a:r>
              <a:rPr lang="hr-HR" sz="1800" dirty="0">
                <a:solidFill>
                  <a:srgbClr val="0070C0"/>
                </a:solidFill>
              </a:rPr>
              <a:t>) - učenik prema zadanom predlošku sam osmišljava zadatke i rješava ih.</a:t>
            </a:r>
          </a:p>
          <a:p>
            <a:r>
              <a:rPr lang="hr-HR" sz="1800" b="1" dirty="0">
                <a:solidFill>
                  <a:srgbClr val="0070C0"/>
                </a:solidFill>
              </a:rPr>
              <a:t>Odgojno-obrazovni ishod</a:t>
            </a:r>
            <a:r>
              <a:rPr lang="hr-HR" sz="1800" dirty="0">
                <a:solidFill>
                  <a:srgbClr val="0070C0"/>
                </a:solidFill>
              </a:rPr>
              <a:t>: MAT </a:t>
            </a:r>
            <a:r>
              <a:rPr lang="hr-HR" sz="1800" dirty="0" err="1">
                <a:solidFill>
                  <a:srgbClr val="0070C0"/>
                </a:solidFill>
              </a:rPr>
              <a:t>SŠ</a:t>
            </a:r>
            <a:r>
              <a:rPr lang="hr-HR" sz="1800" dirty="0">
                <a:solidFill>
                  <a:srgbClr val="0070C0"/>
                </a:solidFill>
              </a:rPr>
              <a:t> </a:t>
            </a:r>
            <a:r>
              <a:rPr lang="hr-HR" sz="1800" dirty="0" err="1">
                <a:solidFill>
                  <a:srgbClr val="0070C0"/>
                </a:solidFill>
              </a:rPr>
              <a:t>B.3.9</a:t>
            </a:r>
            <a:r>
              <a:rPr lang="hr-HR" sz="1800" dirty="0">
                <a:solidFill>
                  <a:srgbClr val="0070C0"/>
                </a:solidFill>
              </a:rPr>
              <a:t>., MAT </a:t>
            </a:r>
            <a:r>
              <a:rPr lang="hr-HR" sz="1800" dirty="0" err="1">
                <a:solidFill>
                  <a:srgbClr val="0070C0"/>
                </a:solidFill>
              </a:rPr>
              <a:t>SŠ</a:t>
            </a:r>
            <a:r>
              <a:rPr lang="hr-HR" sz="1800" dirty="0">
                <a:solidFill>
                  <a:srgbClr val="0070C0"/>
                </a:solidFill>
              </a:rPr>
              <a:t> </a:t>
            </a:r>
            <a:r>
              <a:rPr lang="hr-HR" sz="1800" dirty="0" err="1">
                <a:solidFill>
                  <a:srgbClr val="0070C0"/>
                </a:solidFill>
              </a:rPr>
              <a:t>C.3.7</a:t>
            </a:r>
            <a:r>
              <a:rPr lang="hr-HR" sz="1800" dirty="0">
                <a:solidFill>
                  <a:srgbClr val="0070C0"/>
                </a:solidFill>
              </a:rPr>
              <a:t>., MAT </a:t>
            </a:r>
            <a:r>
              <a:rPr lang="hr-HR" sz="1800" dirty="0" err="1">
                <a:solidFill>
                  <a:srgbClr val="0070C0"/>
                </a:solidFill>
              </a:rPr>
              <a:t>SŠ</a:t>
            </a:r>
            <a:r>
              <a:rPr lang="hr-HR" sz="1800" dirty="0">
                <a:solidFill>
                  <a:srgbClr val="0070C0"/>
                </a:solidFill>
              </a:rPr>
              <a:t> </a:t>
            </a:r>
            <a:r>
              <a:rPr lang="hr-HR" sz="1800" dirty="0" err="1">
                <a:solidFill>
                  <a:srgbClr val="0070C0"/>
                </a:solidFill>
              </a:rPr>
              <a:t>D.3.2</a:t>
            </a:r>
            <a:r>
              <a:rPr lang="hr-HR" sz="1800" dirty="0">
                <a:solidFill>
                  <a:srgbClr val="0070C0"/>
                </a:solidFill>
              </a:rPr>
              <a:t>. Primjenjuje jednadžbu pravca.</a:t>
            </a:r>
          </a:p>
          <a:p>
            <a:r>
              <a:rPr lang="hr-HR" sz="1800" i="1" dirty="0">
                <a:solidFill>
                  <a:srgbClr val="0070C0"/>
                </a:solidFill>
              </a:rPr>
              <a:t>Napomena nastavnicima: Priloženi zadaci s rubrikom za vrednovanje obuhvaćaju sve sadržaje iz nastavne cjeline Pravac te se mogu koristiti umjesto pisane provjere znanja za tu cjelinu.</a:t>
            </a:r>
            <a:endParaRPr lang="hr-HR" sz="1800" dirty="0">
              <a:solidFill>
                <a:srgbClr val="0070C0"/>
              </a:solidFill>
            </a:endParaRPr>
          </a:p>
          <a:p>
            <a:r>
              <a:rPr lang="hr-HR" sz="1800" b="1" dirty="0">
                <a:solidFill>
                  <a:srgbClr val="0070C0"/>
                </a:solidFill>
              </a:rPr>
              <a:t>Opis zadatka za učenike</a:t>
            </a:r>
            <a:r>
              <a:rPr lang="hr-HR" sz="1800" dirty="0">
                <a:solidFill>
                  <a:srgbClr val="0070C0"/>
                </a:solidFill>
              </a:rPr>
              <a:t>:</a:t>
            </a:r>
          </a:p>
          <a:p>
            <a:r>
              <a:rPr lang="hr-HR" sz="1800" dirty="0">
                <a:solidFill>
                  <a:srgbClr val="0070C0"/>
                </a:solidFill>
              </a:rPr>
              <a:t>1. Sami zadajte koordinate dviju točaka A i B, a potom osmislite 5-7 </a:t>
            </a:r>
            <a:r>
              <a:rPr lang="hr-HR" sz="1800" dirty="0" err="1">
                <a:solidFill>
                  <a:srgbClr val="0070C0"/>
                </a:solidFill>
              </a:rPr>
              <a:t>podzadataka</a:t>
            </a:r>
            <a:r>
              <a:rPr lang="hr-HR" sz="1800" dirty="0">
                <a:solidFill>
                  <a:srgbClr val="0070C0"/>
                </a:solidFill>
              </a:rPr>
              <a:t> poput sljedećih:</a:t>
            </a:r>
          </a:p>
          <a:p>
            <a:pPr lvl="0"/>
            <a:r>
              <a:rPr lang="hr-HR" sz="1800" dirty="0">
                <a:solidFill>
                  <a:srgbClr val="0070C0"/>
                </a:solidFill>
              </a:rPr>
              <a:t>Nacrtajte pravac </a:t>
            </a:r>
            <a:r>
              <a:rPr lang="hr-HR" sz="1800" dirty="0" err="1">
                <a:solidFill>
                  <a:srgbClr val="0070C0"/>
                </a:solidFill>
              </a:rPr>
              <a:t>AB</a:t>
            </a:r>
            <a:r>
              <a:rPr lang="hr-HR" sz="1800" dirty="0">
                <a:solidFill>
                  <a:srgbClr val="0070C0"/>
                </a:solidFill>
              </a:rPr>
              <a:t> pa točke sjecišta s koordinatnim osima povežite s dobivenim jednadžbama. Obrazložite vezu tih točaka i određenih oblika jednadžbi pravca.</a:t>
            </a:r>
          </a:p>
          <a:p>
            <a:pPr lvl="0"/>
            <a:r>
              <a:rPr lang="hr-HR" sz="1800" dirty="0">
                <a:solidFill>
                  <a:srgbClr val="0070C0"/>
                </a:solidFill>
              </a:rPr>
              <a:t>Izračunajte udaljenost toga pravca od ishodišta.</a:t>
            </a:r>
          </a:p>
          <a:p>
            <a:pPr lvl="0"/>
            <a:r>
              <a:rPr lang="hr-HR" sz="1800" dirty="0">
                <a:solidFill>
                  <a:srgbClr val="0070C0"/>
                </a:solidFill>
              </a:rPr>
              <a:t>Odredite kut što ga pravac </a:t>
            </a:r>
            <a:r>
              <a:rPr lang="hr-HR" sz="1800" dirty="0" err="1">
                <a:solidFill>
                  <a:srgbClr val="0070C0"/>
                </a:solidFill>
              </a:rPr>
              <a:t>AB</a:t>
            </a:r>
            <a:r>
              <a:rPr lang="hr-HR" sz="1800" dirty="0">
                <a:solidFill>
                  <a:srgbClr val="0070C0"/>
                </a:solidFill>
              </a:rPr>
              <a:t> zatvara s koordinatnim osima / osi x / osi y.</a:t>
            </a:r>
          </a:p>
          <a:p>
            <a:pPr lvl="0"/>
            <a:r>
              <a:rPr lang="hr-HR" sz="1800" dirty="0">
                <a:solidFill>
                  <a:srgbClr val="0070C0"/>
                </a:solidFill>
              </a:rPr>
              <a:t>Odredite jednadžbu pravca koji je simetričan zadanome prema osi y.</a:t>
            </a:r>
          </a:p>
          <a:p>
            <a:pPr lvl="0"/>
            <a:r>
              <a:rPr lang="hr-HR" sz="1800" dirty="0">
                <a:solidFill>
                  <a:srgbClr val="0070C0"/>
                </a:solidFill>
              </a:rPr>
              <a:t>… budite kreativni i slobodno osmislite nešto sasvim drugačije, a vezano uz ishod učenja</a:t>
            </a:r>
            <a:r>
              <a:rPr lang="hr-HR" sz="1800" dirty="0" smtClean="0">
                <a:solidFill>
                  <a:srgbClr val="0070C0"/>
                </a:solidFill>
              </a:rPr>
              <a:t>!</a:t>
            </a:r>
            <a:endParaRPr lang="hr-H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/>
              <a:t>Dodatak A - Matematika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Zadatke koje ste smislili trebate riješiti i sve zajedno predati. Rješenja zadataka možete provjeriti  pomoću </a:t>
            </a:r>
            <a:r>
              <a:rPr lang="hr-HR" dirty="0" err="1">
                <a:solidFill>
                  <a:srgbClr val="0070C0"/>
                </a:solidFill>
              </a:rPr>
              <a:t>GeoGebre</a:t>
            </a:r>
            <a:r>
              <a:rPr lang="hr-HR" dirty="0">
                <a:solidFill>
                  <a:srgbClr val="0070C0"/>
                </a:solidFill>
              </a:rPr>
              <a:t> (geogebra.org) ili nekog drugog računalnog programa koji podržava analitičku geometriju. Slike (</a:t>
            </a:r>
            <a:r>
              <a:rPr lang="hr-HR" dirty="0" err="1">
                <a:solidFill>
                  <a:srgbClr val="0070C0"/>
                </a:solidFill>
              </a:rPr>
              <a:t>printscreen</a:t>
            </a:r>
            <a:r>
              <a:rPr lang="hr-HR" dirty="0">
                <a:solidFill>
                  <a:srgbClr val="0070C0"/>
                </a:solidFill>
              </a:rPr>
              <a:t> zaslona) priložite uz svoj rad ili ih skicirajte rukom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hr-HR" sz="1000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Rad će biti bodovan i ocijenjen prema priloženoj rubrici.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182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59562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22371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507578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74650964"/>
                    </a:ext>
                  </a:extLst>
                </a:gridCol>
              </a:tblGrid>
              <a:tr h="190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SASTAVNICE</a:t>
                      </a:r>
                      <a:endParaRPr lang="hr-H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RAZINE OSTVARENOSTI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86059"/>
                  </a:ext>
                </a:extLst>
              </a:tr>
              <a:tr h="190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3 boda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2 boda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1 bod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3206749759"/>
                  </a:ext>
                </a:extLst>
              </a:tr>
              <a:tr h="706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Osmišljavanje zadataka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Oba su zadatka dobro osmišljena i sadrže po 7 ili više različitih vrsta podzadataka za svaki zadatak.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Oba su zadatka dobro osmišljena i sadrže barem po 5 (ili ukupno 10-13) različitih vrsta podzadataka za svaki zadatak.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Jedan je zadatak dobro osmišljen i sadrži barem 5 različitih vrsta podzadataka ili oba zadatka sadrže ukupno 5-9 podzadataka.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2864460543"/>
                  </a:ext>
                </a:extLst>
              </a:tr>
              <a:tr h="824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Jednadžba pravca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U rješavanju zadataka ispravno su korištena sva tri oblika jednadžbe pravca (implicitni, eksplicitni i segmentni). Učenik bez greške prelazi iz jednog oblika u drugi.</a:t>
                      </a:r>
                      <a:endParaRPr lang="hr-H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U rješavanju zadataka ispravno su korištena samo dva oblika jednadžbe pravca (implicitni, eksplicitni ili segmentni).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U rješavanju zadataka korišten je samo jedan oblik jednadžbe pravca (implicitni, eksplicitni ili segmentni) uglavnom na dobar način.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3247127061"/>
                  </a:ext>
                </a:extLst>
              </a:tr>
              <a:tr h="1059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Primjena segmentnog oblika jednadžbe pravca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Za točke koje se ne nalaze na koordinatnim osima određuje jednadžbu pravca, prevodi je u segmentni oblik i točno računa duljinu odsječka ili površinu trokuta što ga pravac odsijeca između koordinatnih osi.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Točno računa duljinu odsječka ili površinu trokuta što ga pravac odsijeca između koordinatnih osi koristeći segmentni oblik.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Jednadžbu pravca zadanog u implicitnom ili eksplicitnom obliku točno zapisuje u segmentnom obliku.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4102373005"/>
                  </a:ext>
                </a:extLst>
              </a:tr>
              <a:tr h="1059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Okomitost i paralelnost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U složenijem zadatku (npr. visina ili simetrala stranice trokuta) koristi se uvjetom okomitosti, odabire točke traženoga pravca i primjenjuje formulu za jednadžbu pravca zadanog točkom i koeficijentom smjera. 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Određuje koeficijent smjera pravca okomitog na zadani. Primjenjuje formulu za jednadžbu pravca zadanog točkom i koeficijentom smjera.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Određuje koeficijent smjera pravca paralelnog zadanome. Primjenjuje formulu za jednadžbu pravca zadanog točkom i koeficijentom smjera.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4181543305"/>
                  </a:ext>
                </a:extLst>
              </a:tr>
              <a:tr h="1059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Kut između dva  pravaca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Točno računa mjeru kuta između dva pravca ili mjeru kuta trokuta. Za tupi kut trokuta vodi brigu da mu je mjera veća od 90°.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Računa mjeru kuta između dva pravca, ali uz pokoju grešku. Kod tupokutnog trokuta zaboravlja da je mjera kuta veća od 90° pa ostavlja vrijednost dobivenu iz tangensa kuta dvaju pravaca.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Točno računa prikloni kut pravca.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4136677969"/>
                  </a:ext>
                </a:extLst>
              </a:tr>
              <a:tr h="588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Udaljenost točke od pravca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Određuje simetralu kuta koristeći svojstvo simetrale. Primjenjuje udaljenost točke od pravca.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Primjenjuje udaljenost od točke do pravca zadanog u eksplicitnom ili segmentnom obliku.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Za pravac zadan u implicitnom obliku određuje udaljenost od zadane točke.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1135474890"/>
                  </a:ext>
                </a:extLst>
              </a:tr>
              <a:tr h="706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Grafički prikaz rješenja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Za gotovo sve zadatke prilaže točan grafički prikaz rješenja izrađen s pomoću računalnog programa ili skicirano rukom.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Za 6-12 zadataka prilaže točan grafički prikaz rješenja izrađen s pomoću računalnog programa ili skicirano rukom.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tx1"/>
                          </a:solidFill>
                          <a:effectLst/>
                        </a:rPr>
                        <a:t>Za 2-5 zadataka prilaže točan grafički prikaz rješenja izrađen s pomoću računalnog programa ili skicirano rukom.</a:t>
                      </a:r>
                      <a:endParaRPr lang="hr-H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extLst>
                  <a:ext uri="{0D108BD9-81ED-4DB2-BD59-A6C34878D82A}">
                    <a16:rowId xmlns:a16="http://schemas.microsoft.com/office/drawing/2014/main" val="2261071198"/>
                  </a:ext>
                </a:extLst>
              </a:tr>
              <a:tr h="47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Napomena: Ako sastavnica nije ostvarena niti na najnižoj očekivanoj razini ili ne postoji, tada se za nju dodjeljuje 0 bodova.</a:t>
                      </a:r>
                      <a:b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Ako učenik unutar iste sastavnice prikaže rješenja zadataka koji se mogu opisati s više predloženih </a:t>
                      </a:r>
                      <a:r>
                        <a:rPr lang="hr-HR" sz="1000" dirty="0" err="1">
                          <a:solidFill>
                            <a:schemeClr val="tx1"/>
                          </a:solidFill>
                          <a:effectLst/>
                        </a:rPr>
                        <a:t>opisnica</a:t>
                      </a: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, uzimaju se bodovi iz sastavnice koja nosi najviše bodova.</a:t>
                      </a:r>
                      <a:endParaRPr lang="hr-H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80" marR="2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66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Dodatak A – Matematika (rezerva)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Izrada digitalnog obrazovnog sadržaja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70C0"/>
                </a:solidFill>
              </a:rPr>
              <a:t>Prijedlog tema: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pravilna </a:t>
            </a:r>
            <a:r>
              <a:rPr lang="hr-HR" dirty="0">
                <a:solidFill>
                  <a:srgbClr val="0070C0"/>
                </a:solidFill>
              </a:rPr>
              <a:t>trostrana prizma,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odnos </a:t>
            </a:r>
            <a:r>
              <a:rPr lang="hr-HR" dirty="0">
                <a:solidFill>
                  <a:srgbClr val="0070C0"/>
                </a:solidFill>
              </a:rPr>
              <a:t>dviju kružnica,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dodekaedar</a:t>
            </a:r>
            <a:r>
              <a:rPr lang="hr-HR" dirty="0">
                <a:solidFill>
                  <a:srgbClr val="0070C0"/>
                </a:solidFill>
              </a:rPr>
              <a:t>,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kaleidoskop</a:t>
            </a:r>
            <a:r>
              <a:rPr lang="hr-HR" dirty="0">
                <a:solidFill>
                  <a:srgbClr val="0070C0"/>
                </a:solidFill>
              </a:rPr>
              <a:t>,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err="1" smtClean="0">
                <a:solidFill>
                  <a:srgbClr val="0070C0"/>
                </a:solidFill>
              </a:rPr>
              <a:t>Talesov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poučak,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graf </a:t>
            </a:r>
            <a:r>
              <a:rPr lang="hr-HR" dirty="0">
                <a:solidFill>
                  <a:srgbClr val="0070C0"/>
                </a:solidFill>
              </a:rPr>
              <a:t>linearne funkcije</a:t>
            </a:r>
            <a:endParaRPr lang="hr-HR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dirty="0" smtClean="0"/>
              <a:t>Poželjni elementi </a:t>
            </a:r>
            <a:r>
              <a:rPr lang="hr-HR" b="1" u="sng" dirty="0"/>
              <a:t>učeničkih </a:t>
            </a:r>
            <a:r>
              <a:rPr lang="hr-HR" b="1" u="sng" dirty="0" smtClean="0"/>
              <a:t>radova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Objašnjenja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 smtClean="0">
                <a:solidFill>
                  <a:srgbClr val="0070C0"/>
                </a:solidFill>
              </a:rPr>
              <a:t>Primjeri</a:t>
            </a:r>
          </a:p>
          <a:p>
            <a:pPr marL="0" indent="0">
              <a:buNone/>
            </a:pPr>
            <a:endParaRPr lang="hr-HR" sz="1000" dirty="0">
              <a:solidFill>
                <a:srgbClr val="0070C0"/>
              </a:solidFill>
            </a:endParaRPr>
          </a:p>
          <a:p>
            <a:r>
              <a:rPr lang="hr-HR" sz="3200" dirty="0" smtClean="0">
                <a:solidFill>
                  <a:srgbClr val="0070C0"/>
                </a:solidFill>
              </a:rPr>
              <a:t>Zadaci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 smtClean="0">
                <a:solidFill>
                  <a:srgbClr val="0070C0"/>
                </a:solidFill>
              </a:rPr>
              <a:t>Slike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 smtClean="0">
                <a:solidFill>
                  <a:srgbClr val="0070C0"/>
                </a:solidFill>
              </a:rPr>
              <a:t>Video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 smtClean="0">
                <a:solidFill>
                  <a:srgbClr val="0070C0"/>
                </a:solidFill>
              </a:rPr>
              <a:t>Kviz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>
                <a:solidFill>
                  <a:srgbClr val="0070C0"/>
                </a:solidFill>
              </a:rPr>
              <a:t>Njihov autorski rad (slike, video, kviz</a:t>
            </a:r>
            <a:r>
              <a:rPr lang="hr-HR" sz="320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hr-HR" sz="1100" dirty="0">
              <a:solidFill>
                <a:srgbClr val="0070C0"/>
              </a:solidFill>
            </a:endParaRPr>
          </a:p>
          <a:p>
            <a:r>
              <a:rPr lang="hr-HR" sz="3200" dirty="0">
                <a:solidFill>
                  <a:srgbClr val="0070C0"/>
                </a:solidFill>
              </a:rPr>
              <a:t>Primjeri koji nisu iz </a:t>
            </a:r>
            <a:r>
              <a:rPr lang="hr-HR" sz="3200" dirty="0" smtClean="0">
                <a:solidFill>
                  <a:srgbClr val="0070C0"/>
                </a:solidFill>
              </a:rPr>
              <a:t>udžbenika</a:t>
            </a:r>
          </a:p>
          <a:p>
            <a:pPr marL="0" indent="0">
              <a:buNone/>
            </a:pPr>
            <a:endParaRPr lang="hr-HR" sz="1200" dirty="0">
              <a:solidFill>
                <a:srgbClr val="0070C0"/>
              </a:solidFill>
            </a:endParaRPr>
          </a:p>
          <a:p>
            <a:r>
              <a:rPr lang="hr-HR" sz="3200" dirty="0">
                <a:solidFill>
                  <a:srgbClr val="0070C0"/>
                </a:solidFill>
              </a:rPr>
              <a:t>Interaktivni sadržaj i slike iz </a:t>
            </a:r>
            <a:r>
              <a:rPr lang="hr-HR" sz="3200" dirty="0" err="1" smtClean="0">
                <a:solidFill>
                  <a:srgbClr val="0070C0"/>
                </a:solidFill>
              </a:rPr>
              <a:t>GeoGebre</a:t>
            </a:r>
            <a:endParaRPr lang="hr-HR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1200" dirty="0">
              <a:solidFill>
                <a:srgbClr val="0070C0"/>
              </a:solidFill>
            </a:endParaRPr>
          </a:p>
          <a:p>
            <a:r>
              <a:rPr lang="hr-HR" sz="3200" dirty="0">
                <a:solidFill>
                  <a:srgbClr val="0070C0"/>
                </a:solidFill>
              </a:rPr>
              <a:t>Dodatni sadržaji drugih autora</a:t>
            </a:r>
            <a:r>
              <a:rPr lang="hr-HR" sz="3200" dirty="0" smtClean="0">
                <a:solidFill>
                  <a:srgbClr val="0070C0"/>
                </a:solidFill>
              </a:rPr>
              <a:t>.</a:t>
            </a:r>
            <a:endParaRPr lang="hr-H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694002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Tijek rada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18" y="1854465"/>
            <a:ext cx="10541193" cy="4060197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Odabir teme, „licitacija” u virtualnom razredu, dogovor tročlanog tima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Nakon izrade približno 30 % rada, učenici objavljuju svoj nacrt rada u virtualnom razredu</a:t>
            </a:r>
          </a:p>
          <a:p>
            <a:r>
              <a:rPr lang="hr-HR" sz="2400" dirty="0">
                <a:solidFill>
                  <a:srgbClr val="0070C0"/>
                </a:solidFill>
              </a:rPr>
              <a:t>Suučenici komentiraju jedni </a:t>
            </a:r>
            <a:r>
              <a:rPr lang="hr-HR" sz="2400" dirty="0" smtClean="0">
                <a:solidFill>
                  <a:srgbClr val="0070C0"/>
                </a:solidFill>
              </a:rPr>
              <a:t>drugima, daju prijedloge poboljšanja, isprobavaju interaktivne elemente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Usmjeravajuće povratne informacije daje i učitelj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Nakon izrade približno 70 % rada je druga faza objavljivanja i davanja povratnih informacija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Kad su radovi dovršeni svi se objavljuju, a po mogućnosti i prezentiraju videokonferencijski</a:t>
            </a:r>
            <a:endParaRPr lang="hr-HR" sz="2400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3916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733211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258137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367728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59535684"/>
                    </a:ext>
                  </a:extLst>
                </a:gridCol>
              </a:tblGrid>
              <a:tr h="26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RAZINE OSTVARENOSTI KRITERIJA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89747"/>
                  </a:ext>
                </a:extLst>
              </a:tr>
              <a:tr h="336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 SASTAVNICE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4218965730"/>
                  </a:ext>
                </a:extLst>
              </a:tr>
              <a:tr h="90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</a:rPr>
                        <a:t>Primjeri i objašnjenja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Primjeri su dobro napisani i objašnjeni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Primjeri su dobro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napisani, ali u objašnjenjima ima manjih grešaka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Postoje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pogreške i u primjerima i u objašnjenjima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199945196"/>
                  </a:ext>
                </a:extLst>
              </a:tr>
              <a:tr h="150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Zadaci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Zadaci su dobro postavljeni,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jasno povezani s temom te imaju i rješenja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Zadaci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 postavljeni s manjim greškama, ali koje ne utječu bitno na njihov smisao ili povezanost s temom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Postoje pogreške u zadacima, no zadaci se još uvijek mogu jasno povezati s temom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2657435585"/>
                  </a:ext>
                </a:extLst>
              </a:tr>
              <a:tr h="1714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</a:rPr>
                        <a:t>Multimedijski i interaktivni sadržaji (Slike, video, kviz,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konstrukcija u </a:t>
                      </a:r>
                      <a:r>
                        <a:rPr lang="hr-HR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Geogebri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U radu je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najmanje 5 multimedijskih ili interaktivnih sadržaja koji su autorski rad i povezani s temom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U radu je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najmanje 3 multimedijskih ili interaktivnih sadržaja koji su autorski rad i povezani s temom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U radu je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najmanje 1 multimedijski ili interaktivni sadržaj koji je autorski rad i povezan s temom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3407895274"/>
                  </a:ext>
                </a:extLst>
              </a:tr>
              <a:tr h="1714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Dodatni sadržaji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Navedeno je najmanje 3 primjera ili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zadataka koji nisu iz udžbenika ili poveznica na različite sadržaje povezane s temom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Navedeno je najmanje 2 primjera ili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zadataka koji nisu iz udžbenika ili poveznica na različite sadržaje povezane s temom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Navedeno je najmanje 1 primjera ili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zadatak koji nisu iz udžbenika ili poveznica na različite sadržaje povezane s temom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1476238060"/>
                  </a:ext>
                </a:extLst>
              </a:tr>
              <a:tr h="42874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Napomena: Ako sastavnica nije ostvarena niti na najnižoj očekivanoj razini ili ne postoji, tada se za nju dodjeljuje 0 bodova.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0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0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Dodatak A – Engleski jezik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Ishod aktivnosti: </a:t>
            </a:r>
            <a:r>
              <a:rPr lang="hr-HR" dirty="0" smtClean="0">
                <a:solidFill>
                  <a:srgbClr val="0070C0"/>
                </a:solidFill>
              </a:rPr>
              <a:t>Učenik </a:t>
            </a:r>
            <a:r>
              <a:rPr lang="hr-HR" dirty="0">
                <a:solidFill>
                  <a:srgbClr val="0070C0"/>
                </a:solidFill>
              </a:rPr>
              <a:t>opisuje svoju idealnu školu.  </a:t>
            </a:r>
          </a:p>
          <a:p>
            <a:r>
              <a:rPr lang="hr-HR" b="1" dirty="0">
                <a:solidFill>
                  <a:srgbClr val="0070C0"/>
                </a:solidFill>
              </a:rPr>
              <a:t>Opis zadatka za učenike: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dirty="0">
                <a:solidFill>
                  <a:srgbClr val="0070C0"/>
                </a:solidFill>
              </a:rPr>
              <a:t>Izradi prezentaciju/grafički organizator/</a:t>
            </a:r>
            <a:r>
              <a:rPr lang="hr-HR" dirty="0" err="1">
                <a:solidFill>
                  <a:srgbClr val="0070C0"/>
                </a:solidFill>
              </a:rPr>
              <a:t>poster</a:t>
            </a:r>
            <a:r>
              <a:rPr lang="hr-HR" dirty="0">
                <a:solidFill>
                  <a:srgbClr val="0070C0"/>
                </a:solidFill>
              </a:rPr>
              <a:t> svoje idealne škole. U 40- 60 riječi opiši svoju idealnu školu. Ne moraš koristiti sve smjernice, odaberi najmanje 3. Pripazi na upotrebu sadašnjeg vremena, na riječi koje je potrebno koristiti prema smjernicama i na pisanje/izgovor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46200" y="1409700"/>
            <a:ext cx="9499600" cy="30988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 za vrednovanje i ocjenjivanje tijekom nastave na daljinu</a:t>
            </a:r>
            <a:br>
              <a:rPr lang="hr-H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učitelje, nastavnike i profesore</a:t>
            </a:r>
            <a:br>
              <a:rPr lang="hr-H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i dijelom za roditelje/staratelje i učenike</a:t>
            </a:r>
            <a:endParaRPr lang="hr-H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826000"/>
            <a:ext cx="9144000" cy="133826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03. </a:t>
            </a:r>
            <a:r>
              <a:rPr lang="hr-HR" sz="2400" dirty="0">
                <a:solidFill>
                  <a:srgbClr val="0070C0"/>
                </a:solidFill>
              </a:rPr>
              <a:t>t</a:t>
            </a:r>
            <a:r>
              <a:rPr lang="hr-HR" sz="2400" dirty="0" smtClean="0">
                <a:solidFill>
                  <a:srgbClr val="0070C0"/>
                </a:solidFill>
              </a:rPr>
              <a:t>ravnja 2020.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/>
          <a:lstStyle/>
          <a:p>
            <a:r>
              <a:rPr lang="hr-HR" b="1" u="sng" dirty="0"/>
              <a:t>Dodatak A – Engleski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Smjernice</a:t>
            </a:r>
            <a:r>
              <a:rPr lang="hr-HR" sz="2800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hr-HR" dirty="0">
                <a:solidFill>
                  <a:srgbClr val="0070C0"/>
                </a:solidFill>
              </a:rPr>
              <a:t>Ideal </a:t>
            </a:r>
            <a:r>
              <a:rPr lang="hr-HR" dirty="0" err="1">
                <a:solidFill>
                  <a:srgbClr val="0070C0"/>
                </a:solidFill>
              </a:rPr>
              <a:t>timetable</a:t>
            </a:r>
            <a:r>
              <a:rPr lang="hr-HR" dirty="0">
                <a:solidFill>
                  <a:srgbClr val="0070C0"/>
                </a:solidFill>
              </a:rPr>
              <a:t> -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subjects</a:t>
            </a:r>
            <a:r>
              <a:rPr lang="hr-HR" dirty="0">
                <a:solidFill>
                  <a:srgbClr val="0070C0"/>
                </a:solidFill>
              </a:rPr>
              <a:t> (at </a:t>
            </a:r>
            <a:r>
              <a:rPr lang="hr-HR" dirty="0" err="1">
                <a:solidFill>
                  <a:srgbClr val="0070C0"/>
                </a:solidFill>
              </a:rPr>
              <a:t>least</a:t>
            </a:r>
            <a:r>
              <a:rPr lang="hr-HR" dirty="0">
                <a:solidFill>
                  <a:srgbClr val="0070C0"/>
                </a:solidFill>
              </a:rPr>
              <a:t> 6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subjects</a:t>
            </a:r>
            <a:r>
              <a:rPr lang="hr-HR" dirty="0">
                <a:solidFill>
                  <a:srgbClr val="0070C0"/>
                </a:solidFill>
              </a:rPr>
              <a:t> / 5 </a:t>
            </a:r>
            <a:r>
              <a:rPr lang="hr-HR" dirty="0" err="1">
                <a:solidFill>
                  <a:srgbClr val="0070C0"/>
                </a:solidFill>
              </a:rPr>
              <a:t>days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week</a:t>
            </a:r>
            <a:r>
              <a:rPr lang="hr-HR" dirty="0">
                <a:solidFill>
                  <a:srgbClr val="0070C0"/>
                </a:solidFill>
              </a:rPr>
              <a:t>; </a:t>
            </a:r>
            <a:r>
              <a:rPr lang="hr-HR" dirty="0" err="1">
                <a:solidFill>
                  <a:srgbClr val="0070C0"/>
                </a:solidFill>
              </a:rPr>
              <a:t>have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got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haven’t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got</a:t>
            </a:r>
            <a:r>
              <a:rPr lang="hr-HR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hr-HR" dirty="0">
                <a:solidFill>
                  <a:srgbClr val="0070C0"/>
                </a:solidFill>
              </a:rPr>
              <a:t>Some </a:t>
            </a:r>
            <a:r>
              <a:rPr lang="hr-HR" dirty="0" err="1">
                <a:solidFill>
                  <a:srgbClr val="0070C0"/>
                </a:solidFill>
              </a:rPr>
              <a:t>special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rules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my</a:t>
            </a:r>
            <a:r>
              <a:rPr lang="hr-HR" dirty="0">
                <a:solidFill>
                  <a:srgbClr val="0070C0"/>
                </a:solidFill>
              </a:rPr>
              <a:t> ideal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. (at </a:t>
            </a:r>
            <a:r>
              <a:rPr lang="hr-HR" dirty="0" err="1">
                <a:solidFill>
                  <a:srgbClr val="0070C0"/>
                </a:solidFill>
              </a:rPr>
              <a:t>least</a:t>
            </a:r>
            <a:r>
              <a:rPr lang="hr-HR" dirty="0">
                <a:solidFill>
                  <a:srgbClr val="0070C0"/>
                </a:solidFill>
              </a:rPr>
              <a:t> 6 </a:t>
            </a:r>
            <a:r>
              <a:rPr lang="hr-HR" dirty="0" err="1">
                <a:solidFill>
                  <a:srgbClr val="0070C0"/>
                </a:solidFill>
              </a:rPr>
              <a:t>rules</a:t>
            </a:r>
            <a:r>
              <a:rPr lang="hr-HR" dirty="0">
                <a:solidFill>
                  <a:srgbClr val="0070C0"/>
                </a:solidFill>
              </a:rPr>
              <a:t>; </a:t>
            </a:r>
            <a:r>
              <a:rPr lang="hr-HR" dirty="0" err="1">
                <a:solidFill>
                  <a:srgbClr val="0070C0"/>
                </a:solidFill>
              </a:rPr>
              <a:t>can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can’t</a:t>
            </a:r>
            <a:r>
              <a:rPr lang="hr-HR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hr-HR" dirty="0" err="1">
                <a:solidFill>
                  <a:srgbClr val="0070C0"/>
                </a:solidFill>
              </a:rPr>
              <a:t>Teachers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my</a:t>
            </a:r>
            <a:r>
              <a:rPr lang="hr-HR" dirty="0">
                <a:solidFill>
                  <a:srgbClr val="0070C0"/>
                </a:solidFill>
              </a:rPr>
              <a:t> ideal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. (</a:t>
            </a:r>
            <a:r>
              <a:rPr lang="hr-HR" dirty="0" err="1">
                <a:solidFill>
                  <a:srgbClr val="0070C0"/>
                </a:solidFill>
              </a:rPr>
              <a:t>what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they</a:t>
            </a:r>
            <a:r>
              <a:rPr lang="hr-HR" dirty="0">
                <a:solidFill>
                  <a:srgbClr val="0070C0"/>
                </a:solidFill>
              </a:rPr>
              <a:t> do / </a:t>
            </a:r>
            <a:r>
              <a:rPr lang="hr-HR" dirty="0" err="1">
                <a:solidFill>
                  <a:srgbClr val="0070C0"/>
                </a:solidFill>
              </a:rPr>
              <a:t>don’t</a:t>
            </a:r>
            <a:r>
              <a:rPr lang="hr-HR" dirty="0">
                <a:solidFill>
                  <a:srgbClr val="0070C0"/>
                </a:solidFill>
              </a:rPr>
              <a:t> do)</a:t>
            </a:r>
          </a:p>
          <a:p>
            <a:pPr lvl="1"/>
            <a:r>
              <a:rPr lang="hr-HR" dirty="0" err="1">
                <a:solidFill>
                  <a:srgbClr val="0070C0"/>
                </a:solidFill>
              </a:rPr>
              <a:t>Students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clothes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uniforms</a:t>
            </a:r>
            <a:r>
              <a:rPr lang="hr-HR" dirty="0">
                <a:solidFill>
                  <a:srgbClr val="0070C0"/>
                </a:solidFill>
              </a:rPr>
              <a:t> (</a:t>
            </a:r>
            <a:r>
              <a:rPr lang="hr-HR" dirty="0" err="1">
                <a:solidFill>
                  <a:srgbClr val="0070C0"/>
                </a:solidFill>
              </a:rPr>
              <a:t>describe</a:t>
            </a:r>
            <a:r>
              <a:rPr lang="hr-HR" dirty="0">
                <a:solidFill>
                  <a:srgbClr val="0070C0"/>
                </a:solidFill>
              </a:rPr>
              <a:t>  at </a:t>
            </a:r>
            <a:r>
              <a:rPr lang="hr-HR" dirty="0" err="1">
                <a:solidFill>
                  <a:srgbClr val="0070C0"/>
                </a:solidFill>
              </a:rPr>
              <a:t>least</a:t>
            </a:r>
            <a:r>
              <a:rPr lang="hr-HR" dirty="0">
                <a:solidFill>
                  <a:srgbClr val="0070C0"/>
                </a:solidFill>
              </a:rPr>
              <a:t> 4 </a:t>
            </a:r>
            <a:r>
              <a:rPr lang="hr-HR" dirty="0" err="1">
                <a:solidFill>
                  <a:srgbClr val="0070C0"/>
                </a:solidFill>
              </a:rPr>
              <a:t>items</a:t>
            </a:r>
            <a:r>
              <a:rPr lang="hr-HR" dirty="0">
                <a:solidFill>
                  <a:srgbClr val="0070C0"/>
                </a:solidFill>
              </a:rPr>
              <a:t>; </a:t>
            </a:r>
            <a:r>
              <a:rPr lang="hr-HR" dirty="0" err="1">
                <a:solidFill>
                  <a:srgbClr val="0070C0"/>
                </a:solidFill>
              </a:rPr>
              <a:t>wear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don’t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wear</a:t>
            </a:r>
            <a:r>
              <a:rPr lang="hr-HR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hr-HR" dirty="0">
                <a:solidFill>
                  <a:srgbClr val="0070C0"/>
                </a:solidFill>
              </a:rPr>
              <a:t>Ideal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lunch</a:t>
            </a:r>
            <a:r>
              <a:rPr lang="hr-HR" dirty="0">
                <a:solidFill>
                  <a:srgbClr val="0070C0"/>
                </a:solidFill>
              </a:rPr>
              <a:t> (at </a:t>
            </a:r>
            <a:r>
              <a:rPr lang="hr-HR" dirty="0" err="1">
                <a:solidFill>
                  <a:srgbClr val="0070C0"/>
                </a:solidFill>
              </a:rPr>
              <a:t>least</a:t>
            </a:r>
            <a:r>
              <a:rPr lang="hr-HR" dirty="0">
                <a:solidFill>
                  <a:srgbClr val="0070C0"/>
                </a:solidFill>
              </a:rPr>
              <a:t> 6 </a:t>
            </a:r>
            <a:r>
              <a:rPr lang="hr-HR" dirty="0" err="1">
                <a:solidFill>
                  <a:srgbClr val="0070C0"/>
                </a:solidFill>
              </a:rPr>
              <a:t>different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dishes</a:t>
            </a:r>
            <a:r>
              <a:rPr lang="hr-HR" dirty="0">
                <a:solidFill>
                  <a:srgbClr val="0070C0"/>
                </a:solidFill>
              </a:rPr>
              <a:t>: </a:t>
            </a:r>
            <a:r>
              <a:rPr lang="hr-HR" dirty="0" err="1">
                <a:solidFill>
                  <a:srgbClr val="0070C0"/>
                </a:solidFill>
              </a:rPr>
              <a:t>what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never</a:t>
            </a:r>
            <a:r>
              <a:rPr lang="hr-HR" dirty="0">
                <a:solidFill>
                  <a:srgbClr val="0070C0"/>
                </a:solidFill>
              </a:rPr>
              <a:t> for </a:t>
            </a:r>
            <a:r>
              <a:rPr lang="hr-HR" dirty="0" err="1">
                <a:solidFill>
                  <a:srgbClr val="0070C0"/>
                </a:solidFill>
              </a:rPr>
              <a:t>lunch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what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always</a:t>
            </a:r>
            <a:r>
              <a:rPr lang="hr-HR" dirty="0">
                <a:solidFill>
                  <a:srgbClr val="0070C0"/>
                </a:solidFill>
              </a:rPr>
              <a:t> for </a:t>
            </a:r>
            <a:r>
              <a:rPr lang="hr-HR" dirty="0" err="1">
                <a:solidFill>
                  <a:srgbClr val="0070C0"/>
                </a:solidFill>
              </a:rPr>
              <a:t>lunch</a:t>
            </a:r>
            <a:r>
              <a:rPr lang="hr-HR" dirty="0">
                <a:solidFill>
                  <a:srgbClr val="0070C0"/>
                </a:solidFill>
              </a:rPr>
              <a:t>; </a:t>
            </a:r>
            <a:r>
              <a:rPr lang="hr-HR" dirty="0" err="1">
                <a:solidFill>
                  <a:srgbClr val="0070C0"/>
                </a:solidFill>
              </a:rPr>
              <a:t>have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got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haven’t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got</a:t>
            </a:r>
            <a:r>
              <a:rPr lang="hr-HR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map</a:t>
            </a:r>
            <a:r>
              <a:rPr lang="hr-HR" dirty="0">
                <a:solidFill>
                  <a:srgbClr val="0070C0"/>
                </a:solidFill>
              </a:rPr>
              <a:t> (at </a:t>
            </a:r>
            <a:r>
              <a:rPr lang="hr-HR" dirty="0" err="1">
                <a:solidFill>
                  <a:srgbClr val="0070C0"/>
                </a:solidFill>
              </a:rPr>
              <a:t>least</a:t>
            </a:r>
            <a:r>
              <a:rPr lang="hr-HR" dirty="0">
                <a:solidFill>
                  <a:srgbClr val="0070C0"/>
                </a:solidFill>
              </a:rPr>
              <a:t> 6 </a:t>
            </a:r>
            <a:r>
              <a:rPr lang="hr-HR" dirty="0" err="1">
                <a:solidFill>
                  <a:srgbClr val="0070C0"/>
                </a:solidFill>
              </a:rPr>
              <a:t>rooms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school</a:t>
            </a:r>
            <a:r>
              <a:rPr lang="hr-HR" dirty="0">
                <a:solidFill>
                  <a:srgbClr val="0070C0"/>
                </a:solidFill>
              </a:rPr>
              <a:t>; </a:t>
            </a:r>
            <a:r>
              <a:rPr lang="hr-HR" dirty="0" err="1">
                <a:solidFill>
                  <a:srgbClr val="0070C0"/>
                </a:solidFill>
              </a:rPr>
              <a:t>there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</a:t>
            </a:r>
            <a:r>
              <a:rPr lang="hr-HR" dirty="0">
                <a:solidFill>
                  <a:srgbClr val="0070C0"/>
                </a:solidFill>
              </a:rPr>
              <a:t>/</a:t>
            </a:r>
            <a:r>
              <a:rPr lang="hr-HR" dirty="0" err="1">
                <a:solidFill>
                  <a:srgbClr val="0070C0"/>
                </a:solidFill>
              </a:rPr>
              <a:t>there</a:t>
            </a:r>
            <a:r>
              <a:rPr lang="hr-HR" dirty="0">
                <a:solidFill>
                  <a:srgbClr val="0070C0"/>
                </a:solidFill>
              </a:rPr>
              <a:t> are)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21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49213"/>
              </p:ext>
            </p:extLst>
          </p:nvPr>
        </p:nvGraphicFramePr>
        <p:xfrm>
          <a:off x="-1" y="1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75173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563958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000859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81811064"/>
                    </a:ext>
                  </a:extLst>
                </a:gridCol>
              </a:tblGrid>
              <a:tr h="338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RAZINE OSTVARENOSTI KRITERIJA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68053"/>
                  </a:ext>
                </a:extLst>
              </a:tr>
              <a:tr h="386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</a:rPr>
                        <a:t> SASTAVNICE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1259841739"/>
                  </a:ext>
                </a:extLst>
              </a:tr>
              <a:tr h="1196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Pravopis</a:t>
                      </a:r>
                      <a:endParaRPr lang="hr-H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 u pisanju ima samo poneku pogrešku.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 često krivo piše riječi, ali pogreške ne ometaju razumijevanje teksta.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Učenik učestalo griješi u pisanju što otežava razumijevanje napisanog teksta.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4273434897"/>
                  </a:ext>
                </a:extLst>
              </a:tr>
              <a:tr h="2006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Vokabular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hr-H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 Učenik koristi širok raspon vokabulara. Poneke pogreške u odabiru vokabulara ne utječu na razumijevanje.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 ne koristi dovoljno riječi, koristi većinom  osnovni vokabular. Pogreške u odabiru vokabulara povremeno otežavaju razumijevanje teksta.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Učenik se teško izražava i koristi samo osnovni vokabular. Pogreške u odabiru vokabulara otežavaju razumijevanje teksta.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2356116320"/>
                  </a:ext>
                </a:extLst>
              </a:tr>
              <a:tr h="2411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Gramatika 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  uz vrlo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rijetku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pogrešku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Upotrebljava </a:t>
                      </a:r>
                      <a:r>
                        <a:rPr lang="hr-H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potvrdni negativni oblik množina,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are;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can’t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 upotrebljava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are;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</a:rPr>
                        <a:t>can’t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uz česte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pogreške. Pogreške povremeno otežavaju razumijevanje.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Učeniku je potrebna pomoć pri upotrebi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gramatičkih struktura. Pogreške otežavaju razumijevanje.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extLst>
                  <a:ext uri="{0D108BD9-81ED-4DB2-BD59-A6C34878D82A}">
                    <a16:rowId xmlns:a16="http://schemas.microsoft.com/office/drawing/2014/main" val="2057143650"/>
                  </a:ext>
                </a:extLst>
              </a:tr>
              <a:tr h="51839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Napomena: Ako sastavnica nije ostvarena niti na najnižoj očekivanoj razini ili ne postoji, tada se za nju dodjeljuje 0 bodova.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84" marR="643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5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0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18" y="894519"/>
            <a:ext cx="10515600" cy="1325563"/>
          </a:xfrm>
        </p:spPr>
        <p:txBody>
          <a:bodyPr/>
          <a:lstStyle/>
          <a:p>
            <a:r>
              <a:rPr lang="hr-HR" b="1" u="sng" dirty="0"/>
              <a:t>Dodatak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>
                <a:solidFill>
                  <a:srgbClr val="0070C0"/>
                </a:solidFill>
              </a:rPr>
              <a:t>Geogebra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Četiri karakteristične točke trokuta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www.geogebra.org/m/axnVYGkw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>
                <a:solidFill>
                  <a:srgbClr val="0070C0"/>
                </a:solidFill>
              </a:rPr>
              <a:t>Matific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hlinkClick r:id="rId3"/>
              </a:rPr>
              <a:t>https://www.matific.com/hr/hr/home/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30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0728"/>
            <a:ext cx="11537950" cy="416309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skolazazivot.hr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2E82A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kurikulum@mzo.hr</a:t>
            </a:r>
          </a:p>
        </p:txBody>
      </p:sp>
    </p:spTree>
    <p:extLst>
      <p:ext uri="{BB962C8B-B14F-4D97-AF65-F5344CB8AC3E}">
        <p14:creationId xmlns:p14="http://schemas.microsoft.com/office/powerpoint/2010/main" val="37705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0514" y="670417"/>
            <a:ext cx="10515600" cy="1371865"/>
          </a:xfrm>
        </p:spPr>
        <p:txBody>
          <a:bodyPr/>
          <a:lstStyle/>
          <a:p>
            <a:r>
              <a:rPr lang="hr-HR" b="1" u="sng" dirty="0" smtClean="0"/>
              <a:t>Tri dijela dokumenta </a:t>
            </a:r>
            <a:endParaRPr lang="hr-HR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Opće upute za vrednovanje i ocjenjivanje tijekom nastave na daljinu</a:t>
            </a: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Dodatak A – primjeri vrednovanja i ocjenjivanja</a:t>
            </a: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Dodatak B – alati za vrednovanje 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34109" y="822036"/>
            <a:ext cx="10658764" cy="5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762699" y="2539999"/>
            <a:ext cx="6336145" cy="291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6650182" y="3453539"/>
            <a:ext cx="3352799" cy="1542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330036" y="1308725"/>
            <a:ext cx="5320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>Vrednovanje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-formativno – povratna informacija!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-</a:t>
            </a:r>
            <a:r>
              <a:rPr lang="hr-HR" sz="2400" dirty="0" err="1" smtClean="0">
                <a:solidFill>
                  <a:schemeClr val="bg1"/>
                </a:solidFill>
              </a:rPr>
              <a:t>sumativno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013687" y="2846032"/>
            <a:ext cx="23218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Ocjenjivanje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-aktivnosti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-složeniji zadaci:</a:t>
            </a:r>
          </a:p>
          <a:p>
            <a:r>
              <a:rPr lang="hr-HR" sz="2000" dirty="0" err="1">
                <a:solidFill>
                  <a:schemeClr val="bg1"/>
                </a:solidFill>
              </a:rPr>
              <a:t>p</a:t>
            </a:r>
            <a:r>
              <a:rPr lang="hr-HR" sz="2000" dirty="0" err="1" smtClean="0">
                <a:solidFill>
                  <a:schemeClr val="bg1"/>
                </a:solidFill>
              </a:rPr>
              <a:t>oster</a:t>
            </a:r>
            <a:r>
              <a:rPr lang="hr-HR" sz="2000" dirty="0" smtClean="0">
                <a:solidFill>
                  <a:schemeClr val="bg1"/>
                </a:solidFill>
              </a:rPr>
              <a:t>, umna mapa, esej, projekt, prezentacija,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istraživački rad…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685505" y="3791637"/>
            <a:ext cx="336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Usmeno, pisano (testovi)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14" y="694002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Sadržaj</a:t>
            </a:r>
            <a:endParaRPr lang="hr-H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14" y="1841765"/>
            <a:ext cx="10541193" cy="4314462"/>
          </a:xfrm>
        </p:spPr>
        <p:txBody>
          <a:bodyPr numCol="2">
            <a:normAutofit fontScale="77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Uvod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Načela vrednovanja u nastavi na daljinu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Metode i preporuke za vrednovanje - standardni pristupi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Metode i preporuke za vrednovanje – inovativniji pristupi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Metode i preporuke za vrednovanje – nagradimo aktivnost i rad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Vrednovanje i ocjenjivanje u razrednoj </a:t>
            </a:r>
            <a:r>
              <a:rPr lang="hr-HR" altLang="sr-Latn-RS" dirty="0" smtClean="0">
                <a:solidFill>
                  <a:srgbClr val="0070C0"/>
                </a:solidFill>
              </a:rPr>
              <a:t>nastavi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Vrednovanje praktičnih </a:t>
            </a:r>
            <a:r>
              <a:rPr lang="hr-HR" altLang="sr-Latn-RS" dirty="0" smtClean="0">
                <a:solidFill>
                  <a:srgbClr val="0070C0"/>
                </a:solidFill>
              </a:rPr>
              <a:t>vještina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Zaključivanje ocjena na kraju </a:t>
            </a:r>
            <a:r>
              <a:rPr lang="hr-HR" altLang="sr-Latn-RS" dirty="0" smtClean="0">
                <a:solidFill>
                  <a:srgbClr val="0070C0"/>
                </a:solidFill>
              </a:rPr>
              <a:t>godine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Vrednovanje u visokom obrazovanju – </a:t>
            </a:r>
            <a:r>
              <a:rPr lang="hr-HR" altLang="sr-Latn-RS" dirty="0" smtClean="0">
                <a:solidFill>
                  <a:srgbClr val="0070C0"/>
                </a:solidFill>
              </a:rPr>
              <a:t>preporuke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Državna matura u 2020</a:t>
            </a:r>
            <a:r>
              <a:rPr lang="hr-HR" altLang="sr-Latn-RS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Vrednovanje i samovrednovanje </a:t>
            </a:r>
            <a:r>
              <a:rPr lang="hr-HR" altLang="sr-Latn-RS" dirty="0" smtClean="0">
                <a:solidFill>
                  <a:srgbClr val="0070C0"/>
                </a:solidFill>
              </a:rPr>
              <a:t>nastavnika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Zaključni </a:t>
            </a:r>
            <a:r>
              <a:rPr lang="hr-HR" altLang="sr-Latn-RS" dirty="0" smtClean="0">
                <a:solidFill>
                  <a:srgbClr val="0070C0"/>
                </a:solidFill>
              </a:rPr>
              <a:t>naglasci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6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Naglasci za </a:t>
            </a:r>
            <a:r>
              <a:rPr lang="hr-HR" altLang="sr-Latn-RS" dirty="0" smtClean="0">
                <a:solidFill>
                  <a:srgbClr val="0070C0"/>
                </a:solidFill>
              </a:rPr>
              <a:t>roditelje/staratelje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Temeljne </a:t>
            </a:r>
            <a:r>
              <a:rPr lang="hr-HR" altLang="sr-Latn-RS" dirty="0" smtClean="0">
                <a:solidFill>
                  <a:srgbClr val="0070C0"/>
                </a:solidFill>
              </a:rPr>
              <a:t>reference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937250" algn="r"/>
              </a:tabLst>
            </a:pPr>
            <a:endParaRPr lang="hr-HR" altLang="sr-Latn-RS" sz="1400" dirty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r>
              <a:rPr lang="hr-HR" altLang="sr-Latn-RS" dirty="0">
                <a:solidFill>
                  <a:srgbClr val="0070C0"/>
                </a:solidFill>
              </a:rPr>
              <a:t>Pojmovnik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5937250" algn="r"/>
              </a:tabLst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5226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87718" y="655902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Principi </a:t>
            </a:r>
            <a:endParaRPr lang="hr-HR" b="1" u="sng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887718" y="1689100"/>
            <a:ext cx="10541193" cy="4225562"/>
          </a:xfrm>
        </p:spPr>
        <p:txBody>
          <a:bodyPr>
            <a:noAutofit/>
          </a:bodyPr>
          <a:lstStyle/>
          <a:p>
            <a:r>
              <a:rPr lang="hr-HR" sz="1800" dirty="0">
                <a:solidFill>
                  <a:srgbClr val="0070C0"/>
                </a:solidFill>
              </a:rPr>
              <a:t>U</a:t>
            </a:r>
            <a:r>
              <a:rPr lang="hr-HR" sz="1800" dirty="0" smtClean="0">
                <a:solidFill>
                  <a:srgbClr val="0070C0"/>
                </a:solidFill>
              </a:rPr>
              <a:t>svajanje ishoda učenja putem bitnih sadržaja, naglasak na dobrobit učenika i poticanje na učenje, a ne na ocjenjivanje naučenog</a:t>
            </a:r>
          </a:p>
          <a:p>
            <a:pPr marL="0" indent="0">
              <a:buNone/>
            </a:pPr>
            <a:endParaRPr lang="hr-HR" sz="100" dirty="0" smtClean="0">
              <a:solidFill>
                <a:srgbClr val="0070C0"/>
              </a:solidFill>
            </a:endParaRP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Povratnu </a:t>
            </a:r>
            <a:r>
              <a:rPr lang="hr-HR" sz="1800" dirty="0">
                <a:solidFill>
                  <a:srgbClr val="0070C0"/>
                </a:solidFill>
              </a:rPr>
              <a:t>informaciju o tome je li </a:t>
            </a:r>
            <a:r>
              <a:rPr lang="hr-HR" sz="1800" dirty="0" smtClean="0">
                <a:solidFill>
                  <a:srgbClr val="0070C0"/>
                </a:solidFill>
              </a:rPr>
              <a:t>učenik ostvario </a:t>
            </a:r>
            <a:r>
              <a:rPr lang="hr-HR" sz="1800" dirty="0">
                <a:solidFill>
                  <a:srgbClr val="0070C0"/>
                </a:solidFill>
              </a:rPr>
              <a:t>odgojno-obrazovne  ishode, ali i kako će poboljšati svoje </a:t>
            </a:r>
            <a:r>
              <a:rPr lang="hr-HR" sz="1800" dirty="0" smtClean="0">
                <a:solidFill>
                  <a:srgbClr val="0070C0"/>
                </a:solidFill>
              </a:rPr>
              <a:t>učenje </a:t>
            </a: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Sadržaji </a:t>
            </a:r>
            <a:r>
              <a:rPr lang="hr-HR" sz="1800" dirty="0">
                <a:solidFill>
                  <a:srgbClr val="0070C0"/>
                </a:solidFill>
              </a:rPr>
              <a:t>koje nastavnici trebaju poučavati i kasnije vrednovati i ocjenjivati trebaju biti usmjeriti na bitno, a osloboditi se sporednih detalja ili činjenica koji opterećuju ono </a:t>
            </a:r>
            <a:r>
              <a:rPr lang="hr-HR" sz="1800" dirty="0" smtClean="0">
                <a:solidFill>
                  <a:srgbClr val="0070C0"/>
                </a:solidFill>
              </a:rPr>
              <a:t>bitno </a:t>
            </a: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Voditi brigu o tome u kakvim uvjetima učenici žive i uče (uloga stručnih suradnika)</a:t>
            </a:r>
          </a:p>
          <a:p>
            <a:pPr marL="457200" lvl="1" indent="0">
              <a:buNone/>
            </a:pPr>
            <a:endParaRPr lang="hr-HR" sz="100" dirty="0" smtClean="0">
              <a:solidFill>
                <a:srgbClr val="0070C0"/>
              </a:solidFill>
            </a:endParaRPr>
          </a:p>
          <a:p>
            <a:r>
              <a:rPr lang="hr-HR" sz="1800" dirty="0">
                <a:solidFill>
                  <a:srgbClr val="0070C0"/>
                </a:solidFill>
              </a:rPr>
              <a:t>P</a:t>
            </a:r>
            <a:r>
              <a:rPr lang="hr-HR" sz="1800" dirty="0" smtClean="0">
                <a:solidFill>
                  <a:srgbClr val="0070C0"/>
                </a:solidFill>
              </a:rPr>
              <a:t>omak </a:t>
            </a:r>
            <a:r>
              <a:rPr lang="hr-HR" sz="1800" dirty="0">
                <a:solidFill>
                  <a:srgbClr val="0070C0"/>
                </a:solidFill>
              </a:rPr>
              <a:t>s činjeničnog znanja na razvoj kompetencija nužnih za uspješan život i rad u 21. stoljeću kao što su kritičko razmišljanje, rješavanje problema i informirano donošenje odluka, razvoj kreativnosti i inovativnosti mora biti vidljiva i u metodama </a:t>
            </a:r>
            <a:r>
              <a:rPr lang="hr-HR" sz="1800" dirty="0" smtClean="0">
                <a:solidFill>
                  <a:srgbClr val="0070C0"/>
                </a:solidFill>
              </a:rPr>
              <a:t>vrednovanja</a:t>
            </a:r>
          </a:p>
          <a:p>
            <a:pPr marL="0" indent="0">
              <a:buNone/>
            </a:pPr>
            <a:endParaRPr lang="hr-HR" sz="100" dirty="0" smtClean="0">
              <a:solidFill>
                <a:srgbClr val="0070C0"/>
              </a:solidFill>
            </a:endParaRPr>
          </a:p>
          <a:p>
            <a:pPr lvl="1"/>
            <a:r>
              <a:rPr lang="hr-HR" sz="1800" dirty="0" smtClean="0">
                <a:solidFill>
                  <a:srgbClr val="0070C0"/>
                </a:solidFill>
              </a:rPr>
              <a:t>Vrednovanje aspekata vezanih uz pojedini predmet </a:t>
            </a:r>
          </a:p>
          <a:p>
            <a:pPr marL="457200" lvl="1" indent="0">
              <a:buNone/>
            </a:pPr>
            <a:endParaRPr lang="hr-HR" sz="100" dirty="0" smtClean="0">
              <a:solidFill>
                <a:srgbClr val="0070C0"/>
              </a:solidFill>
            </a:endParaRPr>
          </a:p>
          <a:p>
            <a:r>
              <a:rPr lang="hr-HR" sz="1800" dirty="0" smtClean="0">
                <a:solidFill>
                  <a:srgbClr val="0070C0"/>
                </a:solidFill>
              </a:rPr>
              <a:t>Zaključna ocjena na kraju školske godine temelji se na ocjenama tijekom cijele godine, uključujući tijekom nastave na daljinu</a:t>
            </a:r>
            <a:endParaRPr lang="hr-H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718" y="668602"/>
            <a:ext cx="10515600" cy="1325563"/>
          </a:xfrm>
        </p:spPr>
        <p:txBody>
          <a:bodyPr/>
          <a:lstStyle/>
          <a:p>
            <a:r>
              <a:rPr lang="hr-HR" b="1" u="sng" dirty="0" smtClean="0"/>
              <a:t>Standardni pristup - Usmeni ispit</a:t>
            </a:r>
            <a:endParaRPr lang="hr-HR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7718" y="1676401"/>
            <a:ext cx="10541193" cy="4238262"/>
          </a:xfrm>
        </p:spPr>
        <p:txBody>
          <a:bodyPr>
            <a:noAutofit/>
          </a:bodyPr>
          <a:lstStyle/>
          <a:p>
            <a:r>
              <a:rPr lang="hr-HR" sz="2200" dirty="0">
                <a:solidFill>
                  <a:srgbClr val="2E82AF"/>
                </a:solidFill>
              </a:rPr>
              <a:t>P</a:t>
            </a:r>
            <a:r>
              <a:rPr lang="hr-HR" sz="2200" dirty="0" smtClean="0">
                <a:solidFill>
                  <a:srgbClr val="2E82AF"/>
                </a:solidFill>
              </a:rPr>
              <a:t>rovedbu </a:t>
            </a:r>
            <a:r>
              <a:rPr lang="hr-HR" sz="2200" dirty="0">
                <a:solidFill>
                  <a:srgbClr val="2E82AF"/>
                </a:solidFill>
              </a:rPr>
              <a:t>usmenog odgovaranja </a:t>
            </a:r>
            <a:r>
              <a:rPr lang="hr-HR" sz="2200" dirty="0" smtClean="0">
                <a:solidFill>
                  <a:srgbClr val="2E82AF"/>
                </a:solidFill>
              </a:rPr>
              <a:t>putem videokonferencije</a:t>
            </a:r>
          </a:p>
          <a:p>
            <a:r>
              <a:rPr lang="hr-HR" sz="2200" dirty="0">
                <a:solidFill>
                  <a:srgbClr val="2E82AF"/>
                </a:solidFill>
              </a:rPr>
              <a:t>Z</a:t>
            </a:r>
            <a:r>
              <a:rPr lang="hr-HR" sz="2200" dirty="0" smtClean="0">
                <a:solidFill>
                  <a:srgbClr val="2E82AF"/>
                </a:solidFill>
              </a:rPr>
              <a:t>a </a:t>
            </a:r>
            <a:r>
              <a:rPr lang="hr-HR" sz="2200" dirty="0">
                <a:solidFill>
                  <a:srgbClr val="2E82AF"/>
                </a:solidFill>
              </a:rPr>
              <a:t>predmete u predmetnoj nastavi u osnovnoj školi i u srednjoj školi, koji se izvode sa satnicom od barem 4 sata tjedno usmeno ispitivanje je potrebno provesti jedan puta do kraja školske </a:t>
            </a:r>
            <a:r>
              <a:rPr lang="hr-HR" sz="2200" dirty="0" smtClean="0">
                <a:solidFill>
                  <a:srgbClr val="2E82AF"/>
                </a:solidFill>
              </a:rPr>
              <a:t>godine, a posebno </a:t>
            </a:r>
            <a:r>
              <a:rPr lang="hr-HR" sz="2200" dirty="0">
                <a:solidFill>
                  <a:srgbClr val="2E82AF"/>
                </a:solidFill>
              </a:rPr>
              <a:t>ukoliko nastavnik ili učenik imaju dilemu oko zaključne ocjene, odnosno ukoliko nema dovoljno elemenata za zaključivanje </a:t>
            </a:r>
            <a:r>
              <a:rPr lang="hr-HR" sz="2200" dirty="0" smtClean="0">
                <a:solidFill>
                  <a:srgbClr val="2E82AF"/>
                </a:solidFill>
              </a:rPr>
              <a:t>ocjene</a:t>
            </a:r>
          </a:p>
          <a:p>
            <a:r>
              <a:rPr lang="hr-HR" sz="2200" dirty="0">
                <a:solidFill>
                  <a:srgbClr val="2E82AF"/>
                </a:solidFill>
              </a:rPr>
              <a:t>Z</a:t>
            </a:r>
            <a:r>
              <a:rPr lang="hr-HR" sz="2200" dirty="0" smtClean="0">
                <a:solidFill>
                  <a:srgbClr val="2E82AF"/>
                </a:solidFill>
              </a:rPr>
              <a:t>a </a:t>
            </a:r>
            <a:r>
              <a:rPr lang="hr-HR" sz="2200" dirty="0">
                <a:solidFill>
                  <a:srgbClr val="2E82AF"/>
                </a:solidFill>
              </a:rPr>
              <a:t>predmete sa satnicom od barem 3 sata tjedno usmeno ispitivanje preporuča se provesti ukoliko se učenika tijekom nastave na daljinu ocjenjuje zaključnom ocjenom </a:t>
            </a:r>
            <a:r>
              <a:rPr lang="hr-HR" sz="2200" dirty="0">
                <a:solidFill>
                  <a:srgbClr val="0070C0"/>
                </a:solidFill>
              </a:rPr>
              <a:t>izvrstan </a:t>
            </a:r>
            <a:r>
              <a:rPr lang="hr-HR" sz="2200" dirty="0" smtClean="0">
                <a:solidFill>
                  <a:srgbClr val="0070C0"/>
                </a:solidFill>
              </a:rPr>
              <a:t>ili </a:t>
            </a:r>
            <a:r>
              <a:rPr lang="hr-HR" sz="2200" dirty="0">
                <a:solidFill>
                  <a:srgbClr val="0070C0"/>
                </a:solidFill>
              </a:rPr>
              <a:t>nema dovoljno elemenata za </a:t>
            </a:r>
            <a:r>
              <a:rPr lang="hr-HR" sz="2200" dirty="0" smtClean="0">
                <a:solidFill>
                  <a:srgbClr val="0070C0"/>
                </a:solidFill>
              </a:rPr>
              <a:t>zaključivanje pozitivne </a:t>
            </a:r>
            <a:r>
              <a:rPr lang="hr-HR" sz="2200" dirty="0" smtClean="0">
                <a:solidFill>
                  <a:srgbClr val="0070C0"/>
                </a:solidFill>
              </a:rPr>
              <a:t>ocjene </a:t>
            </a:r>
          </a:p>
          <a:p>
            <a:r>
              <a:rPr lang="hr-HR" sz="2200" dirty="0">
                <a:solidFill>
                  <a:srgbClr val="2E82AF"/>
                </a:solidFill>
              </a:rPr>
              <a:t>U</a:t>
            </a:r>
            <a:r>
              <a:rPr lang="hr-HR" sz="2200" dirty="0" smtClean="0">
                <a:solidFill>
                  <a:srgbClr val="2E82AF"/>
                </a:solidFill>
              </a:rPr>
              <a:t> preostalim </a:t>
            </a:r>
            <a:r>
              <a:rPr lang="hr-HR" sz="2200" dirty="0">
                <a:solidFill>
                  <a:srgbClr val="2E82AF"/>
                </a:solidFill>
              </a:rPr>
              <a:t>slučajevima ne upućuje se nastavnik na provođenje usmenog ispita tijekom izvođenja nastave na </a:t>
            </a:r>
            <a:r>
              <a:rPr lang="hr-HR" sz="2200" dirty="0" smtClean="0">
                <a:solidFill>
                  <a:srgbClr val="2E82AF"/>
                </a:solidFill>
              </a:rPr>
              <a:t>daljinu</a:t>
            </a:r>
            <a:endParaRPr lang="hr-HR" sz="2200" dirty="0">
              <a:solidFill>
                <a:srgbClr val="2E82AF"/>
              </a:solidFill>
            </a:endParaRPr>
          </a:p>
          <a:p>
            <a:r>
              <a:rPr lang="hr-HR" sz="2200" dirty="0" smtClean="0">
                <a:solidFill>
                  <a:srgbClr val="2E82AF"/>
                </a:solidFill>
              </a:rPr>
              <a:t>U razrednoj nastavi nema usmenih ispita </a:t>
            </a:r>
            <a:endParaRPr lang="hr-HR" sz="2200" dirty="0">
              <a:solidFill>
                <a:srgbClr val="2E8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718" y="716719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u="sng" dirty="0" smtClean="0"/>
              <a:t>Standardni pristup - Provjera pisanim putem </a:t>
            </a:r>
            <a:endParaRPr lang="hr-HR" sz="40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rgbClr val="2E82AF"/>
                </a:solidFill>
              </a:rPr>
              <a:t>P</a:t>
            </a:r>
            <a:r>
              <a:rPr lang="hr-HR" sz="2800" dirty="0" smtClean="0">
                <a:solidFill>
                  <a:srgbClr val="2E82AF"/>
                </a:solidFill>
              </a:rPr>
              <a:t>rovjerava pisanim putem uključuje i rješavanje zadataka te vrednovanje drugih različitih uradaka - u STEM predmetima</a:t>
            </a:r>
          </a:p>
          <a:p>
            <a:pPr marL="0" indent="0">
              <a:buNone/>
            </a:pPr>
            <a:endParaRPr lang="hr-HR" sz="1000" dirty="0" smtClean="0">
              <a:solidFill>
                <a:srgbClr val="2E82AF"/>
              </a:solidFill>
            </a:endParaRPr>
          </a:p>
          <a:p>
            <a:r>
              <a:rPr lang="hr-HR" sz="2800" dirty="0" smtClean="0">
                <a:solidFill>
                  <a:srgbClr val="2E82AF"/>
                </a:solidFill>
              </a:rPr>
              <a:t>Nije nužna, niti je uvijek moguća, a problem je i vjerodostojnost</a:t>
            </a:r>
          </a:p>
          <a:p>
            <a:pPr marL="0" indent="0">
              <a:buNone/>
            </a:pPr>
            <a:endParaRPr lang="hr-HR" sz="1000" dirty="0" smtClean="0">
              <a:solidFill>
                <a:srgbClr val="2E82AF"/>
              </a:solidFill>
            </a:endParaRPr>
          </a:p>
          <a:p>
            <a:r>
              <a:rPr lang="hr-HR" sz="2800" dirty="0" smtClean="0">
                <a:solidFill>
                  <a:srgbClr val="2E82AF"/>
                </a:solidFill>
              </a:rPr>
              <a:t>Baza zadataka, individualizirani testovi, tehnički preduvjeti i sl.</a:t>
            </a:r>
          </a:p>
          <a:p>
            <a:pPr marL="0" indent="0">
              <a:buNone/>
            </a:pPr>
            <a:endParaRPr lang="hr-HR" sz="1000" dirty="0" smtClean="0">
              <a:solidFill>
                <a:srgbClr val="2E82AF"/>
              </a:solidFill>
            </a:endParaRPr>
          </a:p>
          <a:p>
            <a:r>
              <a:rPr lang="hr-HR" sz="2800" dirty="0" smtClean="0">
                <a:solidFill>
                  <a:srgbClr val="2E82AF"/>
                </a:solidFill>
              </a:rPr>
              <a:t>Ako ne nužno i ako su ostvareni preduvjeti </a:t>
            </a:r>
          </a:p>
        </p:txBody>
      </p:sp>
    </p:spTree>
    <p:extLst>
      <p:ext uri="{BB962C8B-B14F-4D97-AF65-F5344CB8AC3E}">
        <p14:creationId xmlns:p14="http://schemas.microsoft.com/office/powerpoint/2010/main" val="25431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718" y="859102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u="sng" dirty="0" smtClean="0"/>
              <a:t>Vrednovanje aktivnosti i korištenje inovativnih metoda vrednovanja </a:t>
            </a:r>
            <a:endParaRPr lang="hr-HR" sz="36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7718" y="2184665"/>
            <a:ext cx="10541193" cy="387238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rgbClr val="2E82AF"/>
                </a:solidFill>
              </a:rPr>
              <a:t>Inovativne metode </a:t>
            </a:r>
            <a:r>
              <a:rPr lang="hr-HR" dirty="0">
                <a:solidFill>
                  <a:srgbClr val="2E82AF"/>
                </a:solidFill>
              </a:rPr>
              <a:t>vrednovanja uključuju izradu projekata, plakata, rješavanje problema, izradu e-</a:t>
            </a:r>
            <a:r>
              <a:rPr lang="hr-HR" dirty="0" err="1">
                <a:solidFill>
                  <a:srgbClr val="2E82AF"/>
                </a:solidFill>
              </a:rPr>
              <a:t>portfolia</a:t>
            </a:r>
            <a:r>
              <a:rPr lang="hr-HR" dirty="0">
                <a:solidFill>
                  <a:srgbClr val="2E82AF"/>
                </a:solidFill>
              </a:rPr>
              <a:t>,  istraživačke radove, praktične radove, projekte ali za sve njih potrebna je potpora učitelja i vršnjačka potpora kao i postupnost izrade uz povratne informacije učeniku na različitim stupnjevima izrade. </a:t>
            </a:r>
            <a:endParaRPr lang="hr-HR" dirty="0" smtClean="0">
              <a:solidFill>
                <a:srgbClr val="2E82AF"/>
              </a:solidFill>
            </a:endParaRPr>
          </a:p>
          <a:p>
            <a:r>
              <a:rPr lang="hr-HR" b="1" dirty="0" smtClean="0">
                <a:solidFill>
                  <a:srgbClr val="2E82AF"/>
                </a:solidFill>
              </a:rPr>
              <a:t>Aktivnost</a:t>
            </a:r>
            <a:r>
              <a:rPr lang="hr-HR" dirty="0" smtClean="0">
                <a:solidFill>
                  <a:srgbClr val="2E82AF"/>
                </a:solidFill>
              </a:rPr>
              <a:t> i samostalnost u radu učenika treba prepoznati, poticati i pozitivno vrednovati, počevši od domaćih zadaća, preko suradničkog učenja do samostalnog istraživanja. Cilj je da učenici razviju samostalnost u učenju i svjesni vlastite odgovornosti za svoje učenje i rezultate. </a:t>
            </a:r>
          </a:p>
        </p:txBody>
      </p:sp>
    </p:spTree>
    <p:extLst>
      <p:ext uri="{BB962C8B-B14F-4D97-AF65-F5344CB8AC3E}">
        <p14:creationId xmlns:p14="http://schemas.microsoft.com/office/powerpoint/2010/main" val="2421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2177</Words>
  <Application>Microsoft Office PowerPoint</Application>
  <PresentationFormat>Široki zaslon</PresentationFormat>
  <Paragraphs>252</Paragraphs>
  <Slides>23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Segoe UI Semilight</vt:lpstr>
      <vt:lpstr>Wingdings</vt:lpstr>
      <vt:lpstr>Tema sustava Office</vt:lpstr>
      <vt:lpstr>Office Theme</vt:lpstr>
      <vt:lpstr>PowerPoint prezentacija</vt:lpstr>
      <vt:lpstr>Upute za vrednovanje i ocjenjivanje tijekom nastave na daljinu za učitelje, nastavnike i profesore ali i dijelom za roditelje/staratelje i učenike</vt:lpstr>
      <vt:lpstr>Tri dijela dokumenta </vt:lpstr>
      <vt:lpstr>PowerPoint prezentacija</vt:lpstr>
      <vt:lpstr>Sadržaj</vt:lpstr>
      <vt:lpstr>Principi </vt:lpstr>
      <vt:lpstr>Standardni pristup - Usmeni ispit</vt:lpstr>
      <vt:lpstr>Standardni pristup - Provjera pisanim putem </vt:lpstr>
      <vt:lpstr>Vrednovanje aktivnosti i korištenje inovativnih metoda vrednovanja </vt:lpstr>
      <vt:lpstr>PowerPoint prezentacija</vt:lpstr>
      <vt:lpstr>Dodatak A - Matematika</vt:lpstr>
      <vt:lpstr>Dodatak A - Matematika</vt:lpstr>
      <vt:lpstr>Dodatak A - Matematika</vt:lpstr>
      <vt:lpstr>PowerPoint prezentacija</vt:lpstr>
      <vt:lpstr>Dodatak A – Matematika (rezerva)</vt:lpstr>
      <vt:lpstr>Poželjni elementi učeničkih radova</vt:lpstr>
      <vt:lpstr>Tijek rada</vt:lpstr>
      <vt:lpstr>PowerPoint prezentacija</vt:lpstr>
      <vt:lpstr>Dodatak A – Engleski jezik</vt:lpstr>
      <vt:lpstr>Dodatak A – Engleski jezik</vt:lpstr>
      <vt:lpstr>PowerPoint prezentacija</vt:lpstr>
      <vt:lpstr>Dodatak B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vrednovanje i ocjenjivanje tijekom nastave na daljinu Za učitelje, nastavnike i profesore ali i dijelom za roditelje/staratelje i učenike</dc:title>
  <dc:creator>Admin</dc:creator>
  <cp:lastModifiedBy>Admin</cp:lastModifiedBy>
  <cp:revision>37</cp:revision>
  <dcterms:created xsi:type="dcterms:W3CDTF">2020-04-02T13:26:15Z</dcterms:created>
  <dcterms:modified xsi:type="dcterms:W3CDTF">2020-04-03T07:07:36Z</dcterms:modified>
</cp:coreProperties>
</file>