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303" r:id="rId4"/>
    <p:sldId id="270" r:id="rId5"/>
    <p:sldId id="295" r:id="rId6"/>
    <p:sldId id="305" r:id="rId7"/>
    <p:sldId id="322" r:id="rId8"/>
    <p:sldId id="326" r:id="rId9"/>
    <p:sldId id="315" r:id="rId10"/>
    <p:sldId id="316" r:id="rId11"/>
    <p:sldId id="317" r:id="rId12"/>
    <p:sldId id="338" r:id="rId13"/>
    <p:sldId id="343" r:id="rId14"/>
    <p:sldId id="339" r:id="rId15"/>
    <p:sldId id="341" r:id="rId16"/>
    <p:sldId id="342" r:id="rId17"/>
    <p:sldId id="332" r:id="rId18"/>
    <p:sldId id="276" r:id="rId19"/>
    <p:sldId id="299" r:id="rId20"/>
    <p:sldId id="284" r:id="rId21"/>
    <p:sldId id="293" r:id="rId22"/>
    <p:sldId id="319" r:id="rId23"/>
    <p:sldId id="327" r:id="rId24"/>
    <p:sldId id="328" r:id="rId25"/>
    <p:sldId id="329" r:id="rId26"/>
    <p:sldId id="330" r:id="rId27"/>
    <p:sldId id="331" r:id="rId28"/>
    <p:sldId id="308" r:id="rId29"/>
    <p:sldId id="337" r:id="rId30"/>
    <p:sldId id="336" r:id="rId31"/>
    <p:sldId id="334" r:id="rId32"/>
    <p:sldId id="306" r:id="rId33"/>
    <p:sldId id="320" r:id="rId34"/>
    <p:sldId id="259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81230" autoAdjust="0"/>
  </p:normalViewPr>
  <p:slideViewPr>
    <p:cSldViewPr snapToGrid="0">
      <p:cViewPr varScale="1">
        <p:scale>
          <a:sx n="91" d="100"/>
          <a:sy n="91" d="100"/>
        </p:scale>
        <p:origin x="18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SAVJET\SDP%20GOPODARSKI%20PROGRAM%202020\a%20simulacija%20BDP%20i%20proracuna%2031%2005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>
                <a:solidFill>
                  <a:srgbClr val="0070C0"/>
                </a:solidFill>
              </a:rPr>
              <a:t>Projekcija raspoloživih EU fondova 2021-2024. po izvorima (mlrd. kn)</a:t>
            </a:r>
            <a:endParaRPr lang="en-US" sz="1400" b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0073281676443832"/>
          <c:y val="4.1666758209768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379629629629629"/>
          <c:w val="0.93888888888888888"/>
          <c:h val="0.57290099154272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'Simulacija BDP'!$AG$16</c:f>
              <c:strCache>
                <c:ptCount val="1"/>
                <c:pt idx="0">
                  <c:v>EU fondovi 2014-2020.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'Simulacija BDP'!$AI$15:$AL$15</c:f>
              <c:strCache>
                <c:ptCount val="4"/>
                <c:pt idx="0">
                  <c:v>2021.</c:v>
                </c:pt>
                <c:pt idx="1">
                  <c:v>2022.</c:v>
                </c:pt>
                <c:pt idx="2">
                  <c:v>2023.</c:v>
                </c:pt>
                <c:pt idx="3">
                  <c:v>2024.</c:v>
                </c:pt>
              </c:strCache>
            </c:strRef>
          </c:cat>
          <c:val>
            <c:numRef>
              <c:f>'Simulacija BDP'!$AI$16:$AL$16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19.75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6-47B2-B6B9-8B94D59BEAF5}"/>
            </c:ext>
          </c:extLst>
        </c:ser>
        <c:ser>
          <c:idx val="1"/>
          <c:order val="1"/>
          <c:tx>
            <c:strRef>
              <c:f>'Simulacija BDP'!$AG$17</c:f>
              <c:strCache>
                <c:ptCount val="1"/>
                <c:pt idx="0">
                  <c:v>EU fondovi 2021-2027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'Simulacija BDP'!$AI$15:$AL$15</c:f>
              <c:strCache>
                <c:ptCount val="4"/>
                <c:pt idx="0">
                  <c:v>2021.</c:v>
                </c:pt>
                <c:pt idx="1">
                  <c:v>2022.</c:v>
                </c:pt>
                <c:pt idx="2">
                  <c:v>2023.</c:v>
                </c:pt>
                <c:pt idx="3">
                  <c:v>2024.</c:v>
                </c:pt>
              </c:strCache>
            </c:strRef>
          </c:cat>
          <c:val>
            <c:numRef>
              <c:f>'Simulacija BDP'!$AI$17:$AL$17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6-47B2-B6B9-8B94D59BEAF5}"/>
            </c:ext>
          </c:extLst>
        </c:ser>
        <c:ser>
          <c:idx val="2"/>
          <c:order val="2"/>
          <c:tx>
            <c:strRef>
              <c:f>'Simulacija BDP'!$AG$18</c:f>
              <c:strCache>
                <c:ptCount val="1"/>
                <c:pt idx="0">
                  <c:v>Next Generation EU - grantovi***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'Simulacija BDP'!$AI$15:$AL$15</c:f>
              <c:strCache>
                <c:ptCount val="4"/>
                <c:pt idx="0">
                  <c:v>2021.</c:v>
                </c:pt>
                <c:pt idx="1">
                  <c:v>2022.</c:v>
                </c:pt>
                <c:pt idx="2">
                  <c:v>2023.</c:v>
                </c:pt>
                <c:pt idx="3">
                  <c:v>2024.</c:v>
                </c:pt>
              </c:strCache>
            </c:strRef>
          </c:cat>
          <c:val>
            <c:numRef>
              <c:f>'Simulacija BDP'!$AI$18:$AL$18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17</c:v>
                </c:pt>
                <c:pt idx="3">
                  <c:v>20.200000000000003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76-47B2-B6B9-8B94D59BEA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79332944"/>
        <c:axId val="1679334192"/>
      </c:barChart>
      <c:catAx>
        <c:axId val="167933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334192"/>
        <c:crosses val="autoZero"/>
        <c:auto val="1"/>
        <c:lblAlgn val="ctr"/>
        <c:lblOffset val="100"/>
        <c:noMultiLvlLbl val="0"/>
      </c:catAx>
      <c:valAx>
        <c:axId val="16793341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933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9E0FF-0859-4A1E-9905-EA30BDE31FD8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E357-2F99-47AA-A127-F448011F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17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2.1.2. </a:t>
            </a:r>
            <a:r>
              <a:rPr lang="hr-HR" sz="1500" b="1" dirty="0">
                <a:solidFill>
                  <a:schemeClr val="tx1"/>
                </a:solidFill>
              </a:rPr>
              <a:t>Kako obnoviti gospodarstvo i ponovno osigurati rast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5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b="1" dirty="0">
                <a:solidFill>
                  <a:schemeClr val="tx1"/>
                </a:solidFill>
              </a:rPr>
              <a:t>Tamo gdje su problemi tražimo i rješenja.</a:t>
            </a:r>
          </a:p>
          <a:p>
            <a:br>
              <a:rPr lang="hr-HR" sz="1500" b="1" dirty="0">
                <a:solidFill>
                  <a:schemeClr val="tx1"/>
                </a:solidFill>
              </a:rPr>
            </a:br>
            <a:br>
              <a:rPr lang="hr-HR" sz="1500" b="1" dirty="0">
                <a:solidFill>
                  <a:schemeClr val="tx1"/>
                </a:solidFill>
              </a:rPr>
            </a:br>
            <a:r>
              <a:rPr lang="hr-HR" sz="1500" b="1" dirty="0">
                <a:solidFill>
                  <a:schemeClr val="tx1"/>
                </a:solidFill>
              </a:rPr>
              <a:t>Pad izvoza roba i usluga za 30% ili za više od 60 </a:t>
            </a:r>
            <a:r>
              <a:rPr lang="hr-HR" sz="1500" b="1" dirty="0" err="1">
                <a:solidFill>
                  <a:schemeClr val="tx1"/>
                </a:solidFill>
              </a:rPr>
              <a:t>mlrd</a:t>
            </a:r>
            <a:r>
              <a:rPr lang="hr-HR" sz="1500" b="1" dirty="0">
                <a:solidFill>
                  <a:schemeClr val="tx1"/>
                </a:solidFill>
              </a:rPr>
              <a:t>. kn!</a:t>
            </a:r>
          </a:p>
          <a:p>
            <a:endParaRPr lang="hr-HR" sz="1500" b="1" dirty="0">
              <a:solidFill>
                <a:schemeClr val="tx1"/>
              </a:solidFill>
            </a:endParaRPr>
          </a:p>
          <a:p>
            <a:r>
              <a:rPr lang="hr-HR" sz="1500" b="1" dirty="0">
                <a:solidFill>
                  <a:schemeClr val="tx1"/>
                </a:solidFill>
              </a:rPr>
              <a:t>Pad investicija za 9% ili za više od 8 </a:t>
            </a:r>
            <a:r>
              <a:rPr lang="hr-HR" sz="1500" b="1" dirty="0" err="1">
                <a:solidFill>
                  <a:schemeClr val="tx1"/>
                </a:solidFill>
              </a:rPr>
              <a:t>mlrd</a:t>
            </a:r>
            <a:r>
              <a:rPr lang="hr-HR" sz="1500" b="1" dirty="0">
                <a:solidFill>
                  <a:schemeClr val="tx1"/>
                </a:solidFill>
              </a:rPr>
              <a:t>. kn.</a:t>
            </a:r>
          </a:p>
          <a:p>
            <a:endParaRPr lang="hr-HR" sz="1500" b="1" dirty="0">
              <a:solidFill>
                <a:schemeClr val="tx1"/>
              </a:solidFill>
            </a:endParaRPr>
          </a:p>
          <a:p>
            <a:r>
              <a:rPr lang="hr-HR" sz="1500" b="1" dirty="0">
                <a:solidFill>
                  <a:schemeClr val="tx1"/>
                </a:solidFill>
              </a:rPr>
              <a:t>Pad osobne potrošnje za 7% ili za više od 16 </a:t>
            </a:r>
            <a:r>
              <a:rPr lang="hr-HR" sz="1500" b="1" dirty="0" err="1">
                <a:solidFill>
                  <a:schemeClr val="tx1"/>
                </a:solidFill>
              </a:rPr>
              <a:t>mlrd</a:t>
            </a:r>
            <a:r>
              <a:rPr lang="hr-HR" sz="1500" b="1" dirty="0">
                <a:solidFill>
                  <a:schemeClr val="tx1"/>
                </a:solidFill>
              </a:rPr>
              <a:t>. kn.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5E357-2F99-47AA-A127-F448011FCF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387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5E357-2F99-47AA-A127-F448011FCF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94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2.1.2. </a:t>
            </a:r>
            <a:r>
              <a:rPr lang="hr-HR" sz="1500" b="1" dirty="0">
                <a:solidFill>
                  <a:schemeClr val="tx1"/>
                </a:solidFill>
              </a:rPr>
              <a:t>Kako obnoviti gospodarstvo i ponovno osigurati rast (3)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5E357-2F99-47AA-A127-F448011FCF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1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500" b="1" dirty="0">
                <a:solidFill>
                  <a:schemeClr val="tx1"/>
                </a:solidFill>
              </a:rPr>
              <a:t>Digitalna transformacija države</a:t>
            </a:r>
          </a:p>
          <a:p>
            <a:endParaRPr lang="hr-HR" sz="15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b="1" dirty="0">
                <a:solidFill>
                  <a:schemeClr val="tx1"/>
                </a:solidFill>
              </a:rPr>
              <a:t>Ključni cilj je: „biti digitaliziran”!</a:t>
            </a:r>
            <a:endParaRPr lang="en-US" sz="15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5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b="1" dirty="0">
                <a:solidFill>
                  <a:schemeClr val="tx1"/>
                </a:solidFill>
              </a:rPr>
              <a:t>Indeks digitalne ekonomije i društva (DESI) </a:t>
            </a:r>
            <a:r>
              <a:rPr lang="hr-HR" sz="1500" dirty="0">
                <a:solidFill>
                  <a:schemeClr val="tx1"/>
                </a:solidFill>
              </a:rPr>
              <a:t>Europske komisije za 2019. godinu pokazuje da je </a:t>
            </a:r>
            <a:r>
              <a:rPr lang="hr-HR" sz="1500" b="1" dirty="0">
                <a:solidFill>
                  <a:schemeClr val="tx1"/>
                </a:solidFill>
              </a:rPr>
              <a:t>Hrvatska tek na 20. mjestu,</a:t>
            </a:r>
            <a:r>
              <a:rPr lang="hr-HR" sz="1500" dirty="0">
                <a:solidFill>
                  <a:schemeClr val="tx1"/>
                </a:solidFill>
              </a:rPr>
              <a:t> a i ovaj indeks pokazuje da posebno zaostajemo u digitalizaciji javnih usluga.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2.2. </a:t>
            </a:r>
            <a:r>
              <a:rPr lang="hr-HR" sz="1500" b="1" dirty="0">
                <a:solidFill>
                  <a:schemeClr val="tx1"/>
                </a:solidFill>
              </a:rPr>
              <a:t>Digitalna transformacija države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3.1. </a:t>
            </a:r>
            <a:r>
              <a:rPr lang="hr-HR" sz="1500" b="1" dirty="0">
                <a:solidFill>
                  <a:schemeClr val="tx1"/>
                </a:solidFill>
              </a:rPr>
              <a:t>Porezno rasterećenje </a:t>
            </a:r>
            <a:endParaRPr lang="en-US" sz="1500" b="1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2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3.1. </a:t>
            </a:r>
            <a:r>
              <a:rPr lang="hr-HR" sz="1500" b="1" dirty="0">
                <a:solidFill>
                  <a:schemeClr val="tx1"/>
                </a:solidFill>
              </a:rPr>
              <a:t>Porezno rasterećenje </a:t>
            </a:r>
            <a:endParaRPr lang="en-US" sz="1500" b="1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97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3.1. </a:t>
            </a:r>
            <a:r>
              <a:rPr lang="hr-HR" sz="1500" b="1" dirty="0">
                <a:solidFill>
                  <a:schemeClr val="tx1"/>
                </a:solidFill>
              </a:rPr>
              <a:t>Porezno rasterećenje </a:t>
            </a:r>
            <a:endParaRPr lang="en-US" sz="1500" b="1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9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3.1. </a:t>
            </a:r>
            <a:r>
              <a:rPr lang="hr-HR" sz="1500" b="1" dirty="0">
                <a:solidFill>
                  <a:schemeClr val="tx1"/>
                </a:solidFill>
              </a:rPr>
              <a:t>Porezno rasterećenje </a:t>
            </a:r>
            <a:endParaRPr lang="en-US" sz="1500" b="1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4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2.1.2. </a:t>
            </a:r>
            <a:r>
              <a:rPr lang="hr-HR" sz="1500" b="1" dirty="0">
                <a:solidFill>
                  <a:schemeClr val="tx1"/>
                </a:solidFill>
              </a:rPr>
              <a:t>Kako obnoviti gospodarstvo i ponovno osigurati rast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5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b="1" dirty="0">
                <a:solidFill>
                  <a:schemeClr val="tx1"/>
                </a:solidFill>
              </a:rPr>
              <a:t>Tamo gdje su problemi tražimo i rješenja.</a:t>
            </a:r>
          </a:p>
          <a:p>
            <a:br>
              <a:rPr lang="hr-HR" sz="1500" b="1" dirty="0">
                <a:solidFill>
                  <a:schemeClr val="tx1"/>
                </a:solidFill>
              </a:rPr>
            </a:br>
            <a:br>
              <a:rPr lang="hr-HR" sz="1500" b="1" dirty="0">
                <a:solidFill>
                  <a:schemeClr val="tx1"/>
                </a:solidFill>
              </a:rPr>
            </a:br>
            <a:r>
              <a:rPr lang="hr-HR" sz="1500" b="1" dirty="0">
                <a:solidFill>
                  <a:schemeClr val="tx1"/>
                </a:solidFill>
              </a:rPr>
              <a:t>Pad izvoza roba i usluga za 30% ili za više od 60 </a:t>
            </a:r>
            <a:r>
              <a:rPr lang="hr-HR" sz="1500" b="1" dirty="0" err="1">
                <a:solidFill>
                  <a:schemeClr val="tx1"/>
                </a:solidFill>
              </a:rPr>
              <a:t>mlrd</a:t>
            </a:r>
            <a:r>
              <a:rPr lang="hr-HR" sz="1500" b="1" dirty="0">
                <a:solidFill>
                  <a:schemeClr val="tx1"/>
                </a:solidFill>
              </a:rPr>
              <a:t>. kn!</a:t>
            </a:r>
          </a:p>
          <a:p>
            <a:endParaRPr lang="hr-HR" sz="1500" b="1" dirty="0">
              <a:solidFill>
                <a:schemeClr val="tx1"/>
              </a:solidFill>
            </a:endParaRPr>
          </a:p>
          <a:p>
            <a:r>
              <a:rPr lang="hr-HR" sz="1500" b="1" dirty="0">
                <a:solidFill>
                  <a:schemeClr val="tx1"/>
                </a:solidFill>
              </a:rPr>
              <a:t>Pad investicija za 9% ili za više od 8 </a:t>
            </a:r>
            <a:r>
              <a:rPr lang="hr-HR" sz="1500" b="1" dirty="0" err="1">
                <a:solidFill>
                  <a:schemeClr val="tx1"/>
                </a:solidFill>
              </a:rPr>
              <a:t>mlrd</a:t>
            </a:r>
            <a:r>
              <a:rPr lang="hr-HR" sz="1500" b="1" dirty="0">
                <a:solidFill>
                  <a:schemeClr val="tx1"/>
                </a:solidFill>
              </a:rPr>
              <a:t>. kn.</a:t>
            </a:r>
          </a:p>
          <a:p>
            <a:endParaRPr lang="hr-HR" sz="1500" b="1" dirty="0">
              <a:solidFill>
                <a:schemeClr val="tx1"/>
              </a:solidFill>
            </a:endParaRPr>
          </a:p>
          <a:p>
            <a:r>
              <a:rPr lang="hr-HR" sz="1500" b="1" dirty="0">
                <a:solidFill>
                  <a:schemeClr val="tx1"/>
                </a:solidFill>
              </a:rPr>
              <a:t>Pad osobne potrošnje za 7% ili za više od 16 </a:t>
            </a:r>
            <a:r>
              <a:rPr lang="hr-HR" sz="1500" b="1" dirty="0" err="1">
                <a:solidFill>
                  <a:schemeClr val="tx1"/>
                </a:solidFill>
              </a:rPr>
              <a:t>mlrd</a:t>
            </a:r>
            <a:r>
              <a:rPr lang="hr-HR" sz="1500" b="1" dirty="0">
                <a:solidFill>
                  <a:schemeClr val="tx1"/>
                </a:solidFill>
              </a:rPr>
              <a:t>. kn.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b="1" dirty="0">
                <a:solidFill>
                  <a:schemeClr val="tx1"/>
                </a:solidFill>
              </a:rPr>
              <a:t>Produljit ćemo mjeru za očuvanje radnih mjesta </a:t>
            </a:r>
            <a:r>
              <a:rPr lang="hr-HR" sz="1500" dirty="0">
                <a:solidFill>
                  <a:schemeClr val="tx1"/>
                </a:solidFill>
              </a:rPr>
              <a:t>na način da donesemo </a:t>
            </a:r>
            <a:r>
              <a:rPr lang="hr-HR" sz="1500" i="1" dirty="0">
                <a:solidFill>
                  <a:schemeClr val="tx1"/>
                </a:solidFill>
              </a:rPr>
              <a:t>zakon o skraćenom radnom vremenu</a:t>
            </a:r>
            <a:r>
              <a:rPr lang="hr-HR" sz="1500" dirty="0">
                <a:solidFill>
                  <a:schemeClr val="tx1"/>
                </a:solidFill>
              </a:rPr>
              <a:t>. </a:t>
            </a:r>
            <a:endParaRPr lang="en-US" sz="1500" dirty="0">
              <a:solidFill>
                <a:schemeClr val="tx1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b="1" dirty="0">
                <a:solidFill>
                  <a:schemeClr val="tx1"/>
                </a:solidFill>
              </a:rPr>
              <a:t>Donijet ćemo zakon o moratoriju na otplatu kredita i obveza po leasing-u s produljenjem na 12 mjeseci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b="1" dirty="0">
                <a:solidFill>
                  <a:schemeClr val="tx1"/>
                </a:solidFill>
              </a:rPr>
              <a:t>Donijet ćemo odluku o direktnom kreditiranju od strane državnih financijskih institucija</a:t>
            </a:r>
            <a:r>
              <a:rPr lang="hr-HR" sz="1500" dirty="0">
                <a:solidFill>
                  <a:schemeClr val="tx1"/>
                </a:solidFill>
              </a:rPr>
              <a:t> poput HBOR-a i HAMAG-a mikro, malim i srednjim poduzetnicima i obrtnicima, te OPG-ovima. </a:t>
            </a:r>
            <a:endParaRPr lang="en-US" sz="1500" dirty="0">
              <a:solidFill>
                <a:schemeClr val="tx1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500" b="1" dirty="0">
                <a:solidFill>
                  <a:schemeClr val="tx1"/>
                </a:solidFill>
              </a:rPr>
              <a:t>Donijet ćemo set mjera za građane kako bi ublažili posljedice krize na najugroženije skupine: </a:t>
            </a:r>
            <a:r>
              <a:rPr lang="hr-HR" sz="1500" dirty="0">
                <a:solidFill>
                  <a:schemeClr val="tx1"/>
                </a:solidFill>
              </a:rPr>
              <a:t>nove nezaposlene, nezaposlene koji ne primaju nikakvu naknadu sa HZZ-a, umirovljenike I druge građane s niskim primanjima, te socijalno potrebite. </a:t>
            </a:r>
            <a:endParaRPr lang="en-US" sz="15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sz="1500" b="1" dirty="0">
                <a:solidFill>
                  <a:schemeClr val="tx1"/>
                </a:solidFill>
              </a:rPr>
              <a:t>Donijet ćemo Zakon o obnovi potresom oštećenih zgrada </a:t>
            </a:r>
          </a:p>
          <a:p>
            <a:pPr lvl="0"/>
            <a:r>
              <a:rPr lang="hr-HR" sz="1500" b="1" dirty="0">
                <a:solidFill>
                  <a:schemeClr val="tx1"/>
                </a:solidFill>
              </a:rPr>
              <a:t>     u Gradu Zagrebu</a:t>
            </a:r>
            <a:r>
              <a:rPr lang="hr-HR" sz="1500" dirty="0">
                <a:solidFill>
                  <a:schemeClr val="tx1"/>
                </a:solidFill>
              </a:rPr>
              <a:t>, te ga uputiti u Sabor po hitnoj proceduri.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2.1. </a:t>
            </a:r>
            <a:r>
              <a:rPr kumimoji="0" lang="hr-HR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Gospodarski oporavak i rast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2.1.1. </a:t>
            </a:r>
            <a:r>
              <a:rPr kumimoji="0" lang="hr-HR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Što smo im ostavili, a što oni nama?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2.1. </a:t>
            </a:r>
            <a:r>
              <a:rPr kumimoji="0" lang="hr-HR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Gospodarski oporavak i rast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2.1.1. </a:t>
            </a:r>
            <a:r>
              <a:rPr kumimoji="0" lang="hr-HR" sz="1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Što smo im ostavili, a što oni nama?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3.1. </a:t>
            </a:r>
            <a:r>
              <a:rPr lang="hr-HR" sz="1500" b="1" dirty="0">
                <a:solidFill>
                  <a:schemeClr val="tx1"/>
                </a:solidFill>
              </a:rPr>
              <a:t>Porezno rasterećenje </a:t>
            </a:r>
            <a:endParaRPr lang="en-US" sz="1500" b="1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3.1. </a:t>
            </a:r>
            <a:r>
              <a:rPr lang="hr-HR" sz="1500" b="1" dirty="0">
                <a:solidFill>
                  <a:schemeClr val="tx1"/>
                </a:solidFill>
              </a:rPr>
              <a:t>Porezno rasterećenje </a:t>
            </a:r>
            <a:endParaRPr lang="en-US" sz="1500" b="1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5E357-2F99-47AA-A127-F448011FCF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3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500" dirty="0">
                <a:solidFill>
                  <a:schemeClr val="tx1"/>
                </a:solidFill>
              </a:rPr>
              <a:t>2.2. </a:t>
            </a:r>
            <a:r>
              <a:rPr lang="hr-HR" sz="1500" b="1" dirty="0">
                <a:solidFill>
                  <a:schemeClr val="tx1"/>
                </a:solidFill>
              </a:rPr>
              <a:t>Digitalna transformacija države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5E357-2F99-47AA-A127-F448011FC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9BAB-2165-478F-B228-E2E2017C6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71" y="640080"/>
            <a:ext cx="10936319" cy="221674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96C1B-4EBC-4C11-B501-49F05F122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72" y="2932611"/>
            <a:ext cx="6828051" cy="167204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5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71B87-8550-411F-A17B-AA512467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4A9D7-D3C3-45F9-9890-2FC4E4A8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F08A-9AA3-4C87-BC11-85AA4316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140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9249-C3F3-4C1E-9746-346C8590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E2AC-1F8B-493C-A061-7618B819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8E13B-98AA-4447-8E4C-0749B043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59578-174C-45FB-999E-475D2E64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938B2-D936-402B-8014-5586F2A2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80C78-1BB4-4406-A5CB-1024CFF2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25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2D99-8AB6-4491-B381-74189B7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AC1C2-C2BD-4831-9917-0E2B346DC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461AC-A293-4190-9753-593E09F13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A2CC9-D1DC-48B4-9C6E-B6C5552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BCAC6-5D83-4EF5-B64D-F5477F78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24F9-2C67-4302-AA21-BFDAC48A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28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6B7E-09DF-4C27-9D35-9CD7C039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84524-8B6C-4EE9-B274-B82924EDC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C2E49-6DA5-405A-8B6B-D24F9C44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6D608-8C45-408D-971D-071AD79E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5A31-73B2-41C8-9981-5BBF1445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93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ED176-0865-4FC2-B151-6BE20FB7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67E41-43F0-48FB-ABA4-695658119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1BE20-E2A1-44C4-98E9-4D4D0FC1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28F3-95AC-4221-A57A-C75C2C16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4372-83FD-4472-B977-66828A1B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05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1B11-39FA-4F8E-8A7B-0D3A0D77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365125"/>
            <a:ext cx="9326880" cy="1325563"/>
          </a:xfrm>
        </p:spPr>
        <p:txBody>
          <a:bodyPr/>
          <a:lstStyle>
            <a:lvl1pPr>
              <a:defRPr b="1">
                <a:solidFill>
                  <a:srgbClr val="EC20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7FA3-FDC4-4C51-9EE3-1E80AD90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279777" cy="4117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F4FA-DDC3-46FA-B82E-A844FDDB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6971" y="6441259"/>
            <a:ext cx="999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5A649-67D6-4AFE-BDA9-1BFC0F5E3E06}" type="datetimeFigureOut">
              <a:rPr lang="hr-HR" smtClean="0"/>
              <a:pPr/>
              <a:t>3.6.2020.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A41F2-2A04-4837-9864-91069025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6280" y="6441259"/>
            <a:ext cx="6385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5B3A-44DC-48B7-BFA0-87C3A9CC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1840" y="6441259"/>
            <a:ext cx="812074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1BB229E-6AED-43BF-95EB-66043FC3933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44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1B11-39FA-4F8E-8A7B-0D3A0D77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365125"/>
            <a:ext cx="932688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7FA3-FDC4-4C51-9EE3-1E80AD90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25625"/>
            <a:ext cx="11279777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F4FA-DDC3-46FA-B82E-A844FDDB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6971" y="6441259"/>
            <a:ext cx="999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5A649-67D6-4AFE-BDA9-1BFC0F5E3E06}" type="datetimeFigureOut">
              <a:rPr lang="hr-HR" smtClean="0"/>
              <a:pPr/>
              <a:t>3.6.2020.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A41F2-2A04-4837-9864-91069025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6280" y="6441259"/>
            <a:ext cx="6385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5B3A-44DC-48B7-BFA0-87C3A9CC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1840" y="6441259"/>
            <a:ext cx="812074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1BB229E-6AED-43BF-95EB-66043FC3933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079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CEA4-3386-4609-870C-EC8AC2C1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903"/>
            <a:ext cx="10515600" cy="219456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948E-C397-478A-8260-4EEE4DC86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345" y="4537213"/>
            <a:ext cx="6629309" cy="132801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rš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5C6-0C72-4407-861C-7EAE692B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3589"/>
            <a:ext cx="10515600" cy="122137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678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vrš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5C6-0C72-4407-861C-7EAE692B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8635"/>
            <a:ext cx="10515600" cy="122137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47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2FD5-4313-4CB8-BDB8-CDFEA0FE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8" y="365125"/>
            <a:ext cx="9372599" cy="1325563"/>
          </a:xfrm>
        </p:spPr>
        <p:txBody>
          <a:bodyPr/>
          <a:lstStyle>
            <a:lvl1pPr>
              <a:defRPr b="1">
                <a:solidFill>
                  <a:srgbClr val="EC20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9A84-6096-4C10-AF5F-41708141C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138" y="1825625"/>
            <a:ext cx="5580000" cy="40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97CCA-3323-4FC3-876D-E1D90D78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580000" cy="406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F37689-79D6-47A7-9E1E-DA618967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6971" y="6441259"/>
            <a:ext cx="999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95A649-67D6-4AFE-BDA9-1BFC0F5E3E06}" type="datetimeFigureOut">
              <a:rPr lang="hr-HR" smtClean="0"/>
              <a:pPr/>
              <a:t>3.6.2020.</a:t>
            </a:fld>
            <a:endParaRPr lang="hr-HR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92035D-5EAD-41FB-89D7-3FC16D9E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6280" y="6441259"/>
            <a:ext cx="6385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434A66-9EAD-48F7-BFC6-22F96DA9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1840" y="6441259"/>
            <a:ext cx="812074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1BB229E-6AED-43BF-95EB-66043FC3933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026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A07D-E584-4550-A2A0-DC49F54B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5D56B-9BAF-4284-86DD-11C35A1DD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A5B5B-2345-4308-8CDE-302D4FDC1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8AECC-D244-46F8-AFFE-DAB857F8E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A0607-157A-46E9-BD60-7F088920F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74B95-3C94-4B5D-84A9-3C3F1035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86582-33A5-41E5-93C8-29542F86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FBFB1-A5B3-4193-9F4E-CB4DE1AA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13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E155-3D63-4533-98E3-32198880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6E250-1F64-45BE-A46E-4D8A315F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A69C0-7035-4240-A26D-2042959A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23027-D096-4BE2-982D-E899038C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1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4DDCC-7F8E-468D-8989-C398A439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AED1-B328-415A-BB5D-6D0D2BD85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FF684-E3DE-4BC7-ADB7-853D849AF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A649-67D6-4AFE-BDA9-1BFC0F5E3E06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2D967-BA55-4B6F-8732-57CFD8DC8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B0E30-9C52-41A0-9E76-B29D29F8D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229E-6AED-43BF-95EB-66043FC39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87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915C-CA9F-4B2C-A668-1707326F6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205" y="1986188"/>
            <a:ext cx="9517207" cy="1616813"/>
          </a:xfrm>
        </p:spPr>
        <p:txBody>
          <a:bodyPr>
            <a:noAutofit/>
          </a:bodyPr>
          <a:lstStyle/>
          <a:p>
            <a:r>
              <a:rPr lang="hr-HR" dirty="0">
                <a:latin typeface="+mn-lt"/>
              </a:rPr>
              <a:t>Gospodarska transformacija 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za novi početak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EBCA5-69C3-4BA5-B8FB-876BC480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60" y="736922"/>
            <a:ext cx="5709609" cy="781434"/>
          </a:xfrm>
        </p:spPr>
        <p:txBody>
          <a:bodyPr>
            <a:noAutofit/>
          </a:bodyPr>
          <a:lstStyle/>
          <a:p>
            <a:r>
              <a:rPr lang="hr-HR" sz="4000" dirty="0"/>
              <a:t>Gospodarski program</a:t>
            </a:r>
          </a:p>
        </p:txBody>
      </p:sp>
    </p:spTree>
    <p:extLst>
      <p:ext uri="{BB962C8B-B14F-4D97-AF65-F5344CB8AC3E}">
        <p14:creationId xmlns:p14="http://schemas.microsoft.com/office/powerpoint/2010/main" val="36620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15" y="46366"/>
            <a:ext cx="9326880" cy="85761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00"/>
                </a:solidFill>
                <a:latin typeface="+mn-lt"/>
              </a:rPr>
              <a:t>Model gospodarske transformacije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95" y="2005097"/>
            <a:ext cx="4771664" cy="375115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91260">
            <a:off x="5854748" y="2613307"/>
            <a:ext cx="1121734" cy="12971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6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8" y="903985"/>
            <a:ext cx="5042896" cy="37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5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56" y="95225"/>
            <a:ext cx="969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3. Osuvremenjivanje gospodarske strukture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056" y="803111"/>
            <a:ext cx="91546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FFFF00"/>
                </a:solidFill>
              </a:rPr>
              <a:t>Potrebno je </a:t>
            </a:r>
            <a:r>
              <a:rPr lang="hr-HR" sz="2400" b="1" dirty="0" err="1">
                <a:solidFill>
                  <a:srgbClr val="FFFF00"/>
                </a:solidFill>
              </a:rPr>
              <a:t>reindustrijalizirati</a:t>
            </a:r>
            <a:r>
              <a:rPr lang="hr-HR" sz="2400" b="1" dirty="0">
                <a:solidFill>
                  <a:srgbClr val="FFFF00"/>
                </a:solidFill>
              </a:rPr>
              <a:t> zemlju, digitalizirati i automatizirati procese, povećati udjel ICT sektora</a:t>
            </a:r>
            <a:r>
              <a:rPr lang="hr-HR" sz="2400" b="1" dirty="0">
                <a:solidFill>
                  <a:schemeClr val="bg1"/>
                </a:solidFill>
              </a:rPr>
              <a:t>, te sve skupa dignuti na novu tehnološku razinu u skladu 4. industrijskom revolucijom i pametnom specijalizacijom.</a:t>
            </a:r>
          </a:p>
          <a:p>
            <a:pPr marL="342900" lvl="0" indent="-342900" eaLnBrk="0" fontAlgn="base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FFFF00"/>
                </a:solidFill>
              </a:rPr>
              <a:t>Kroz digitalnu transformaciju stvorit će se novi poslovi za stotine mikro i malih poduzeća</a:t>
            </a:r>
            <a:r>
              <a:rPr lang="hr-HR" sz="2400" b="1" dirty="0">
                <a:solidFill>
                  <a:schemeClr val="bg1"/>
                </a:solidFill>
              </a:rPr>
              <a:t>, pri čemu očekujemo da će se digitalna ekonomija u mandatu udvostručiti i doseći oko 10% udjela u BDP-u. </a:t>
            </a:r>
          </a:p>
          <a:p>
            <a:pPr marL="342900" lvl="0" indent="-342900" eaLnBrk="0" fontAlgn="base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FFFF00"/>
                </a:solidFill>
              </a:rPr>
              <a:t>Mikro, mali i srednji poduzetnici, obrtnici i OPG-ovci trebaju snažniju podršku </a:t>
            </a:r>
            <a:r>
              <a:rPr lang="hr-HR" sz="2400" b="1" dirty="0">
                <a:solidFill>
                  <a:schemeClr val="bg1"/>
                </a:solidFill>
              </a:rPr>
              <a:t>kroz podizanje praga za ulaz u sustav PDV-a, te omogućavanje plaćanja PDV-a po naplati faktura za promet do 2 milijuna eura. Osigurat ćemo veći iznos garancija i novca kroz državne financijske institucije HBOR I HAMAG-BICRO.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160" y="489734"/>
            <a:ext cx="913336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Teško stradali turistički sektor u ovoj krizi ponovno ćemo staviti na noge.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Smanjit ćemo PDV na turizam i ugostiteljstvo na 10%.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Povećat ćemo poljoprivrednu proizvodnju i tako smanjiti uvoz poljoprivrednih i prehrambenih proizvoda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400" b="1" dirty="0">
                <a:solidFill>
                  <a:prstClr val="white"/>
                </a:solidFill>
                <a:latin typeface="Calibri" panose="020F0502020204030204"/>
              </a:rPr>
              <a:t>Cilj </a:t>
            </a:r>
            <a:r>
              <a:rPr lang="hr-HR" sz="2400" b="1" dirty="0" err="1">
                <a:solidFill>
                  <a:prstClr val="white"/>
                </a:solidFill>
                <a:latin typeface="Calibri" panose="020F0502020204030204"/>
              </a:rPr>
              <a:t>uvostručiti</a:t>
            </a:r>
            <a:r>
              <a:rPr lang="hr-HR" sz="2400" b="1" dirty="0">
                <a:solidFill>
                  <a:prstClr val="white"/>
                </a:solidFill>
                <a:latin typeface="Calibri" panose="020F0502020204030204"/>
              </a:rPr>
              <a:t> vrijednost poljoprivredne proizvodnje u 10 godina, odnosno godišnje 1,5-2 milijarde kuna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400" b="1" dirty="0">
                <a:solidFill>
                  <a:prstClr val="white"/>
                </a:solidFill>
                <a:latin typeface="Calibri" panose="020F0502020204030204"/>
              </a:rPr>
              <a:t>Definirati ulogu potpora u podizanju vrijednosti proizvodnje</a:t>
            </a:r>
          </a:p>
          <a:p>
            <a:pPr marL="704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reaktivirati dodatnih 500.000 ha, redefinirati zemljišnu politiku </a:t>
            </a:r>
          </a:p>
          <a:p>
            <a:pPr marL="704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osigurati mehanizme i potpore izgradnju plastenike, staklenika i hladnjača</a:t>
            </a:r>
          </a:p>
          <a:p>
            <a:pPr marL="704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potporne institucije </a:t>
            </a:r>
            <a:r>
              <a:rPr lang="hr-HR" sz="2000" b="1" dirty="0">
                <a:solidFill>
                  <a:prstClr val="white"/>
                </a:solidFill>
                <a:latin typeface="Calibri" panose="020F0502020204030204"/>
              </a:rPr>
              <a:t>za podizanje konkurentnosti proizvoda 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osigurati otkup tržišnih viškova i pristup tržištu,</a:t>
            </a:r>
          </a:p>
          <a:p>
            <a:pPr marL="704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donijeti ćemo Zakon o iskorištavanju punog potencijala konoplje - </a:t>
            </a:r>
            <a:r>
              <a:rPr kumimoji="0" lang="hr-H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</a:t>
            </a:r>
            <a:r>
              <a:rPr kumimoji="0" lang="hr-H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cannabis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0FDB1C-F7D7-434E-84B7-47D8D829B1E0}"/>
              </a:ext>
            </a:extLst>
          </p:cNvPr>
          <p:cNvSpPr/>
          <p:nvPr/>
        </p:nvSpPr>
        <p:spPr>
          <a:xfrm>
            <a:off x="369768" y="94176"/>
            <a:ext cx="4375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 Povećanje izvoza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AB48D-4C2D-434A-B891-F6B75ABC2DF9}"/>
              </a:ext>
            </a:extLst>
          </p:cNvPr>
          <p:cNvSpPr/>
          <p:nvPr/>
        </p:nvSpPr>
        <p:spPr>
          <a:xfrm>
            <a:off x="336860" y="916299"/>
            <a:ext cx="91665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Poticaji izvoznicima </a:t>
            </a:r>
            <a:r>
              <a:rPr lang="hr-HR" sz="2800" b="1" dirty="0">
                <a:solidFill>
                  <a:srgbClr val="FF0000"/>
                </a:solidFill>
                <a:latin typeface="Calibri" panose="020F0502020204030204"/>
              </a:rPr>
              <a:t> -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cilj je rast izvoza 1 milijarda eura godišnje, </a:t>
            </a:r>
            <a:r>
              <a:rPr lang="hr-HR" sz="2800" b="1" dirty="0">
                <a:latin typeface="Calibri" panose="020F0502020204030204"/>
              </a:rPr>
              <a:t>sa sadašnjih 115 milijardi HRK na &gt; od 150 milijardi HRK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porezni poticaji (oslobođenja) za veću konkurentnost izvoznika,</a:t>
            </a: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HBOR kao izvozna i razvojna banka – povećanje portfelja za izvoznike</a:t>
            </a: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Povećanje kapaciteta HBOR-a za osiguranju izvoza </a:t>
            </a: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veće dopuštene potpore izvoznicima (istraživanje i razvoj, marketing i sl.)</a:t>
            </a: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poticanje izvoznika za izvoz izvan EU, </a:t>
            </a: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potporna infrastruktura – gospodarska diplomacija.</a:t>
            </a:r>
          </a:p>
          <a:p>
            <a:pPr marL="6477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400" b="1" dirty="0">
                <a:latin typeface="Calibri" panose="020F0502020204030204"/>
              </a:rPr>
              <a:t>Podizanje konkurentnosti i supstitucija uvoza</a:t>
            </a:r>
            <a:endParaRPr kumimoji="0" lang="hr-H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42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20" y="63000"/>
            <a:ext cx="7359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 Konkurentnost i rast investicija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7B6FC-7191-473E-A111-5D7DC6611367}"/>
              </a:ext>
            </a:extLst>
          </p:cNvPr>
          <p:cNvSpPr txBox="1"/>
          <p:nvPr/>
        </p:nvSpPr>
        <p:spPr>
          <a:xfrm>
            <a:off x="387966" y="680356"/>
            <a:ext cx="735977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ubrzanje rasta od 1% nužan je rast udjela investicija od barem </a:t>
            </a:r>
            <a:r>
              <a:rPr kumimoji="0" lang="hr-HR" sz="2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</a:t>
            </a:r>
            <a:r>
              <a:rPr kumimoji="0" lang="hr-H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Srednjoročno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postoji potencijal za godišnji rast investicija: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prstClr val="white"/>
                </a:solidFill>
              </a:rPr>
              <a:t>u privatnom sektoru -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postotna boda u BDP-u (ili oko 1 milijarda eura) </a:t>
            </a:r>
            <a:endParaRPr lang="hr-HR" sz="2200" b="1" dirty="0">
              <a:solidFill>
                <a:prstClr val="white"/>
              </a:solidFill>
              <a:latin typeface="Calibri" panose="020F050202020403020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prstClr val="white"/>
                </a:solidFill>
              </a:rPr>
              <a:t>u javnom sektoru - 2 postotna boda u BDP-u (ili oko 1 milijardu eura)</a:t>
            </a:r>
            <a:endParaRPr kumimoji="0" lang="hr-H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Obnova grada Zagreba i okolice - 2 postotna boda </a:t>
            </a:r>
          </a:p>
          <a:p>
            <a:pPr lvl="0"/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tome, rast investicija u javnom sektoru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primarno ćemo bazirati na 70% neiskorištenih sredstava iz EU fondova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(preko 7 milijardi eura ili više od 50 milijardi kuna) u naredne tri godine (2021-2023) te korištenjem sredstava iz nove financijske </a:t>
            </a:r>
            <a:r>
              <a:rPr kumimoji="0" lang="hr-H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prespektive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2021-2027. i </a:t>
            </a:r>
            <a:r>
              <a:rPr lang="hr-HR" sz="2200" b="1" dirty="0">
                <a:solidFill>
                  <a:schemeClr val="bg1"/>
                </a:solidFill>
              </a:rPr>
              <a:t> </a:t>
            </a:r>
            <a:r>
              <a:rPr kumimoji="0" lang="hr-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milijardi </a:t>
            </a:r>
            <a:r>
              <a:rPr lang="hr-HR" sz="2200" b="1" dirty="0">
                <a:solidFill>
                  <a:schemeClr val="bg1"/>
                </a:solidFill>
              </a:rPr>
              <a:t>€ iz </a:t>
            </a:r>
            <a:r>
              <a:rPr lang="hr-HR" sz="2200" b="1" dirty="0" err="1">
                <a:solidFill>
                  <a:schemeClr val="bg1"/>
                </a:solidFill>
              </a:rPr>
              <a:t>NextGeneration</a:t>
            </a:r>
            <a:r>
              <a:rPr lang="hr-HR" sz="2200" b="1" dirty="0">
                <a:solidFill>
                  <a:schemeClr val="bg1"/>
                </a:solidFill>
              </a:rPr>
              <a:t> EU</a:t>
            </a:r>
            <a:endParaRPr kumimoji="0" lang="hr-H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37" y="2336833"/>
            <a:ext cx="4052334" cy="27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38AC32-F59C-443D-9FB8-DD6CD56F024C}"/>
              </a:ext>
            </a:extLst>
          </p:cNvPr>
          <p:cNvSpPr txBox="1"/>
          <p:nvPr/>
        </p:nvSpPr>
        <p:spPr>
          <a:xfrm>
            <a:off x="374847" y="906544"/>
            <a:ext cx="9318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Povećat ćemo izdvajanja za istraživanje i razvoj na 2%, dugoročno na 3%, te posebno poticati privatni sektor na veća ulaganja.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Niska ulaganja u R&amp;D vode ka niskoj razini inovacija u gospodarstvu. Hrvatska je 44. u Svijetu i tek 29. u Europi po indeksu inovativnosti.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Preko 8 milijardi kuna je neiskorištenih sredstava iz EU fondova za R&amp;D i ICT. Slab apsorpcijski kapacitet i složene procedure glavni su razlog za takvo stanje.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Fond za istraživanje, razvoj, inovacije i digitalizaciju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8125B-E7C7-4BFC-9772-27887DFC2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7" y="3488026"/>
            <a:ext cx="3743934" cy="2345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2048D-69EB-4C95-93AC-8411980A47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50" y="3480311"/>
            <a:ext cx="3620178" cy="235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D7F9B-9020-41D0-B17D-4C638316110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09" y="3480311"/>
            <a:ext cx="3695023" cy="2352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847" y="108222"/>
            <a:ext cx="894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5.1.  Povećanje ulaganja u R&amp;D i inovacije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7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4809C3-7729-4A82-A9CE-D1B17AD40B5D}"/>
              </a:ext>
            </a:extLst>
          </p:cNvPr>
          <p:cNvSpPr txBox="1"/>
          <p:nvPr/>
        </p:nvSpPr>
        <p:spPr>
          <a:xfrm>
            <a:off x="391720" y="899371"/>
            <a:ext cx="60641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 je </a:t>
            </a:r>
            <a:r>
              <a:rPr lang="hr-HR" sz="2800" b="1" dirty="0">
                <a:solidFill>
                  <a:srgbClr val="FFFF00"/>
                </a:solidFill>
                <a:latin typeface="Calibri" panose="020F0502020204030204"/>
              </a:rPr>
              <a:t>danas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51. mjestu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zaostaje za prosjekom EU i zemljama srednje i istočne Europe.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800" b="1" dirty="0">
              <a:solidFill>
                <a:srgbClr val="FFFF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/>
              </a:rPr>
              <a:t>Cilj je do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kraja mandata biti u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najkonkurentnijih zemlja!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Posebnu pozornost posvetit ćemo poreznom rasterećenju investitora i regulatornom rasterećenju obrtnika, mikro i malih poduzetnika.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0585C0-6C9E-45B0-A519-98F9FB82CF52}"/>
              </a:ext>
            </a:extLst>
          </p:cNvPr>
          <p:cNvGrpSpPr/>
          <p:nvPr/>
        </p:nvGrpSpPr>
        <p:grpSpPr>
          <a:xfrm>
            <a:off x="7014948" y="2009490"/>
            <a:ext cx="4117076" cy="3586515"/>
            <a:chOff x="0" y="2780928"/>
            <a:chExt cx="4283968" cy="33068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05C246-82EA-416F-86E4-45189351C6F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80928"/>
              <a:ext cx="4283968" cy="3306810"/>
            </a:xfrm>
            <a:prstGeom prst="rect">
              <a:avLst/>
            </a:prstGeom>
          </p:spPr>
        </p:pic>
        <p:sp>
          <p:nvSpPr>
            <p:cNvPr id="13" name="Down Arrow 7">
              <a:extLst>
                <a:ext uri="{FF2B5EF4-FFF2-40B4-BE49-F238E27FC236}">
                  <a16:creationId xmlns:a16="http://schemas.microsoft.com/office/drawing/2014/main" id="{D90C5655-B3C4-48C8-8F69-E6F607414328}"/>
                </a:ext>
              </a:extLst>
            </p:cNvPr>
            <p:cNvSpPr/>
            <p:nvPr/>
          </p:nvSpPr>
          <p:spPr>
            <a:xfrm>
              <a:off x="2915816" y="3429000"/>
              <a:ext cx="144016" cy="24342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91720" y="149540"/>
            <a:ext cx="6100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5.2.  Jačanje poslovne klime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6" y="0"/>
            <a:ext cx="9396741" cy="1373614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FFFF00"/>
                </a:solidFill>
                <a:latin typeface="+mn-lt"/>
              </a:rPr>
              <a:t>Regulatorno rasterećenje obrtnika mikro i malih poduzetnika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2806750"/>
            <a:ext cx="5266550" cy="292119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Izuzeća</a:t>
            </a:r>
            <a:r>
              <a:rPr lang="en-US" sz="2000" b="1" dirty="0"/>
              <a:t> od </a:t>
            </a:r>
            <a:r>
              <a:rPr lang="en-US" sz="2000" b="1" dirty="0" err="1"/>
              <a:t>primjene</a:t>
            </a:r>
            <a:r>
              <a:rPr lang="en-US" sz="2000" b="1" dirty="0"/>
              <a:t> </a:t>
            </a:r>
            <a:r>
              <a:rPr lang="en-US" sz="2000" b="1" dirty="0" err="1"/>
              <a:t>pojedinih</a:t>
            </a:r>
            <a:r>
              <a:rPr lang="en-US" sz="2000" b="1" dirty="0"/>
              <a:t> </a:t>
            </a:r>
            <a:r>
              <a:rPr lang="en-US" sz="2000" b="1" dirty="0" err="1"/>
              <a:t>regulacija</a:t>
            </a:r>
            <a:r>
              <a:rPr lang="en-US" sz="2000" b="1" dirty="0"/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Reducirani</a:t>
            </a:r>
            <a:r>
              <a:rPr lang="en-US" sz="2000" b="1" dirty="0"/>
              <a:t> set </a:t>
            </a:r>
            <a:r>
              <a:rPr lang="en-US" sz="2000" b="1" dirty="0" err="1"/>
              <a:t>regulatornih</a:t>
            </a:r>
            <a:r>
              <a:rPr lang="en-US" sz="2000" b="1" dirty="0"/>
              <a:t> </a:t>
            </a:r>
            <a:r>
              <a:rPr lang="en-US" sz="2000" b="1" dirty="0" err="1"/>
              <a:t>obveza</a:t>
            </a:r>
            <a:r>
              <a:rPr lang="en-US" sz="2000" b="1" dirty="0"/>
              <a:t>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Smanjenje</a:t>
            </a:r>
            <a:r>
              <a:rPr lang="en-US" sz="2000" b="1" dirty="0"/>
              <a:t> </a:t>
            </a:r>
            <a:r>
              <a:rPr lang="en-US" sz="2000" b="1" dirty="0" err="1"/>
              <a:t>obveza</a:t>
            </a:r>
            <a:r>
              <a:rPr lang="en-US" sz="2000" b="1" dirty="0"/>
              <a:t> </a:t>
            </a:r>
            <a:r>
              <a:rPr lang="en-US" sz="2000" b="1" dirty="0" err="1"/>
              <a:t>statističkog</a:t>
            </a:r>
            <a:r>
              <a:rPr lang="en-US" sz="2000" b="1" dirty="0"/>
              <a:t> </a:t>
            </a:r>
            <a:r>
              <a:rPr lang="en-US" sz="2000" b="1" dirty="0" err="1"/>
              <a:t>izvještavanja</a:t>
            </a:r>
            <a:endParaRPr lang="hr-HR" sz="20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Administrativna</a:t>
            </a:r>
            <a:r>
              <a:rPr lang="en-US" sz="2000" b="1" dirty="0"/>
              <a:t> </a:t>
            </a:r>
            <a:r>
              <a:rPr lang="en-US" sz="2000" b="1" dirty="0" err="1"/>
              <a:t>koordinacija</a:t>
            </a:r>
            <a:r>
              <a:rPr lang="en-US" sz="2000" b="1" dirty="0"/>
              <a:t> - </a:t>
            </a:r>
            <a:r>
              <a:rPr lang="en-US" sz="2000" b="1" dirty="0" err="1"/>
              <a:t>uspostavljanje</a:t>
            </a:r>
            <a:r>
              <a:rPr lang="en-US" sz="2000" b="1" dirty="0"/>
              <a:t> „one-stop </a:t>
            </a:r>
            <a:r>
              <a:rPr lang="en-US" sz="2000" b="1" dirty="0" err="1"/>
              <a:t>shopova</a:t>
            </a:r>
            <a:r>
              <a:rPr lang="en-US" sz="2000" b="1" dirty="0"/>
              <a:t>“ u </a:t>
            </a:r>
            <a:r>
              <a:rPr lang="en-US" sz="2000" b="1" dirty="0" err="1"/>
              <a:t>kojima</a:t>
            </a:r>
            <a:r>
              <a:rPr lang="en-US" sz="2000" b="1" dirty="0"/>
              <a:t> </a:t>
            </a:r>
            <a:r>
              <a:rPr lang="en-US" sz="2000" b="1" dirty="0" err="1"/>
              <a:t>mikro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mali</a:t>
            </a:r>
            <a:r>
              <a:rPr lang="en-US" sz="2000" b="1" dirty="0"/>
              <a:t> </a:t>
            </a:r>
            <a:r>
              <a:rPr lang="en-US" sz="2000" b="1" dirty="0" err="1"/>
              <a:t>poduzetnici</a:t>
            </a:r>
            <a:r>
              <a:rPr lang="en-US" sz="2000" b="1" dirty="0"/>
              <a:t>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dobiti</a:t>
            </a:r>
            <a:r>
              <a:rPr lang="en-US" sz="2000" b="1" dirty="0"/>
              <a:t> </a:t>
            </a:r>
            <a:r>
              <a:rPr lang="en-US" sz="2000" b="1" dirty="0" err="1"/>
              <a:t>pomoć</a:t>
            </a:r>
            <a:r>
              <a:rPr lang="en-US" sz="2000" b="1" dirty="0"/>
              <a:t> za </a:t>
            </a:r>
            <a:r>
              <a:rPr lang="en-US" sz="2000" b="1" dirty="0" err="1"/>
              <a:t>različite</a:t>
            </a:r>
            <a:r>
              <a:rPr lang="en-US" sz="2000" b="1" dirty="0"/>
              <a:t> </a:t>
            </a:r>
            <a:r>
              <a:rPr lang="en-US" sz="2000" b="1" dirty="0" err="1"/>
              <a:t>obveze</a:t>
            </a:r>
            <a:r>
              <a:rPr lang="en-US" sz="2000" b="1" dirty="0"/>
              <a:t>, a ne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informacije</a:t>
            </a:r>
            <a:r>
              <a:rPr lang="en-US" sz="2000" b="1" dirty="0"/>
              <a:t>.</a:t>
            </a:r>
            <a:endParaRPr lang="hr-HR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err="1"/>
              <a:t>Vremenska</a:t>
            </a:r>
            <a:r>
              <a:rPr lang="en-US" sz="2000" b="1" dirty="0"/>
              <a:t> </a:t>
            </a:r>
            <a:r>
              <a:rPr lang="en-US" sz="2000" b="1" dirty="0" err="1"/>
              <a:t>izuzeća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redukcije</a:t>
            </a:r>
            <a:r>
              <a:rPr lang="en-US" sz="2000" b="1" dirty="0"/>
              <a:t> (</a:t>
            </a:r>
            <a:r>
              <a:rPr lang="en-US" sz="2000" b="1" dirty="0" err="1"/>
              <a:t>primjerice</a:t>
            </a:r>
            <a:r>
              <a:rPr lang="en-US" sz="2000" b="1" dirty="0"/>
              <a:t> </a:t>
            </a:r>
            <a:r>
              <a:rPr lang="en-US" sz="2000" b="1" dirty="0" err="1"/>
              <a:t>smanjena</a:t>
            </a:r>
            <a:r>
              <a:rPr lang="en-US" sz="2000" b="1" dirty="0"/>
              <a:t> </a:t>
            </a:r>
            <a:r>
              <a:rPr lang="en-US" sz="2000" b="1" dirty="0" err="1"/>
              <a:t>frekvencija</a:t>
            </a:r>
            <a:r>
              <a:rPr lang="en-US" sz="2000" b="1" dirty="0"/>
              <a:t> </a:t>
            </a:r>
            <a:r>
              <a:rPr lang="en-US" sz="2000" b="1" dirty="0" err="1"/>
              <a:t>izvještavanja</a:t>
            </a:r>
            <a:r>
              <a:rPr lang="en-US" sz="2000" b="1" dirty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4559" y="2724479"/>
            <a:ext cx="5858648" cy="3174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/>
              <a:t>Uvođenje</a:t>
            </a:r>
            <a:r>
              <a:rPr lang="en-US" sz="1800" b="1" dirty="0"/>
              <a:t> </a:t>
            </a:r>
            <a:r>
              <a:rPr lang="en-US" sz="1800" b="1" dirty="0" err="1"/>
              <a:t>jedinstvenog</a:t>
            </a:r>
            <a:r>
              <a:rPr lang="en-US" sz="1800" b="1" dirty="0"/>
              <a:t> </a:t>
            </a:r>
            <a:r>
              <a:rPr lang="en-US" sz="1800" b="1" dirty="0" err="1"/>
              <a:t>početnog</a:t>
            </a:r>
            <a:r>
              <a:rPr lang="en-US" sz="1800" b="1" dirty="0"/>
              <a:t> </a:t>
            </a:r>
            <a:r>
              <a:rPr lang="en-US" sz="1800" b="1" dirty="0" err="1"/>
              <a:t>datuma</a:t>
            </a:r>
            <a:r>
              <a:rPr lang="en-US" sz="1800" b="1" dirty="0"/>
              <a:t> za </a:t>
            </a:r>
            <a:r>
              <a:rPr lang="en-US" sz="1800" b="1" dirty="0" err="1"/>
              <a:t>sva</a:t>
            </a:r>
            <a:r>
              <a:rPr lang="en-US" sz="1800" b="1" dirty="0"/>
              <a:t> nova </a:t>
            </a:r>
            <a:r>
              <a:rPr lang="en-US" sz="1800" b="1" dirty="0" err="1"/>
              <a:t>pravila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regulaciju</a:t>
            </a:r>
            <a:r>
              <a:rPr lang="en-US" sz="1800" b="1" dirty="0"/>
              <a:t> (</a:t>
            </a:r>
            <a:r>
              <a:rPr lang="en-US" sz="1800" b="1" dirty="0" err="1"/>
              <a:t>npr</a:t>
            </a:r>
            <a:r>
              <a:rPr lang="en-US" sz="1800" b="1" dirty="0"/>
              <a:t>. 1. </a:t>
            </a:r>
            <a:r>
              <a:rPr lang="en-US" sz="1800" b="1" dirty="0" err="1"/>
              <a:t>siječnja</a:t>
            </a:r>
            <a:r>
              <a:rPr lang="hr-HR" sz="1800" b="1" dirty="0"/>
              <a:t>, 1. srpnja</a:t>
            </a:r>
            <a:r>
              <a:rPr lang="en-US" sz="1800" b="1" dirty="0"/>
              <a:t>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/>
              <a:t>Informativna</a:t>
            </a:r>
            <a:r>
              <a:rPr lang="en-US" sz="1800" b="1" dirty="0"/>
              <a:t> </a:t>
            </a:r>
            <a:r>
              <a:rPr lang="en-US" sz="1800" b="1" dirty="0" err="1"/>
              <a:t>točka</a:t>
            </a:r>
            <a:r>
              <a:rPr lang="en-US" sz="1800" b="1" dirty="0"/>
              <a:t> o </a:t>
            </a:r>
            <a:r>
              <a:rPr lang="en-US" sz="1800" b="1" dirty="0" err="1"/>
              <a:t>promjenama</a:t>
            </a:r>
            <a:r>
              <a:rPr lang="en-US" sz="1800" b="1" dirty="0"/>
              <a:t> </a:t>
            </a:r>
            <a:r>
              <a:rPr lang="en-US" sz="1800" b="1" dirty="0" err="1"/>
              <a:t>regulatornog</a:t>
            </a:r>
            <a:r>
              <a:rPr lang="en-US" sz="1800" b="1" dirty="0"/>
              <a:t> </a:t>
            </a:r>
            <a:r>
              <a:rPr lang="en-US" sz="1800" b="1" dirty="0" err="1"/>
              <a:t>okvira</a:t>
            </a:r>
            <a:r>
              <a:rPr lang="en-US" sz="1800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/>
              <a:t>Smanjenje</a:t>
            </a:r>
            <a:r>
              <a:rPr lang="en-US" sz="1800" b="1" dirty="0"/>
              <a:t> </a:t>
            </a:r>
            <a:r>
              <a:rPr lang="en-US" sz="1800" b="1" dirty="0" err="1"/>
              <a:t>taksi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naknada</a:t>
            </a:r>
            <a:r>
              <a:rPr lang="en-US" sz="1800" b="1" dirty="0"/>
              <a:t> </a:t>
            </a:r>
            <a:r>
              <a:rPr lang="en-US" sz="1800" b="1" dirty="0" err="1"/>
              <a:t>za</a:t>
            </a:r>
            <a:r>
              <a:rPr lang="en-US" sz="1800" b="1" dirty="0"/>
              <a:t> </a:t>
            </a:r>
            <a:r>
              <a:rPr lang="en-US" sz="1800" b="1" dirty="0" err="1"/>
              <a:t>obrtnike</a:t>
            </a:r>
            <a:r>
              <a:rPr lang="en-US" sz="1800" b="1" dirty="0"/>
              <a:t>, </a:t>
            </a:r>
            <a:r>
              <a:rPr lang="en-US" sz="1800" b="1" dirty="0" err="1"/>
              <a:t>mikro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male </a:t>
            </a:r>
            <a:r>
              <a:rPr lang="en-US" sz="1800" b="1" dirty="0" err="1"/>
              <a:t>poduzetnike</a:t>
            </a:r>
            <a:r>
              <a:rPr lang="en-US" sz="1800" b="1" dirty="0"/>
              <a:t>, </a:t>
            </a:r>
            <a:r>
              <a:rPr lang="en-US" sz="1800" b="1" dirty="0" err="1"/>
              <a:t>te</a:t>
            </a:r>
            <a:r>
              <a:rPr lang="en-US" sz="1800" b="1" dirty="0"/>
              <a:t> </a:t>
            </a:r>
            <a:r>
              <a:rPr lang="en-US" sz="1800" b="1" dirty="0" err="1"/>
              <a:t>skraćeno</a:t>
            </a:r>
            <a:r>
              <a:rPr lang="en-US" sz="1800" b="1" dirty="0"/>
              <a:t> </a:t>
            </a:r>
            <a:r>
              <a:rPr lang="en-US" sz="1800" b="1" dirty="0" err="1"/>
              <a:t>vrijeme</a:t>
            </a:r>
            <a:r>
              <a:rPr lang="en-US" sz="1800" b="1" dirty="0"/>
              <a:t> </a:t>
            </a:r>
            <a:r>
              <a:rPr lang="en-US" sz="1800" b="1" dirty="0" err="1"/>
              <a:t>obrade</a:t>
            </a:r>
            <a:r>
              <a:rPr lang="en-US" sz="1800" b="1" dirty="0"/>
              <a:t> </a:t>
            </a:r>
            <a:r>
              <a:rPr lang="en-US" sz="1800" b="1" dirty="0" err="1"/>
              <a:t>zahtjeva</a:t>
            </a:r>
            <a:r>
              <a:rPr lang="en-US" sz="1800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/>
              <a:t>Kontinuirano</a:t>
            </a:r>
            <a:r>
              <a:rPr lang="en-US" sz="1800" b="1" dirty="0"/>
              <a:t> </a:t>
            </a:r>
            <a:r>
              <a:rPr lang="en-US" sz="1800" b="1" dirty="0" err="1"/>
              <a:t>provođenje</a:t>
            </a:r>
            <a:r>
              <a:rPr lang="en-US" sz="1800" b="1" dirty="0"/>
              <a:t> </a:t>
            </a:r>
            <a:r>
              <a:rPr lang="en-US" sz="1800" b="1" dirty="0" err="1"/>
              <a:t>mjera</a:t>
            </a:r>
            <a:r>
              <a:rPr lang="en-US" sz="1800" b="1" dirty="0"/>
              <a:t> </a:t>
            </a:r>
            <a:r>
              <a:rPr lang="en-US" sz="1800" b="1" dirty="0" err="1"/>
              <a:t>koje</a:t>
            </a:r>
            <a:r>
              <a:rPr lang="en-US" sz="1800" b="1" dirty="0"/>
              <a:t> </a:t>
            </a:r>
            <a:r>
              <a:rPr lang="en-US" sz="1800" b="1" dirty="0" err="1"/>
              <a:t>će</a:t>
            </a:r>
            <a:r>
              <a:rPr lang="en-US" sz="1800" b="1" dirty="0"/>
              <a:t> </a:t>
            </a:r>
            <a:r>
              <a:rPr lang="en-US" sz="1800" b="1" dirty="0" err="1"/>
              <a:t>unaprijediti</a:t>
            </a:r>
            <a:r>
              <a:rPr lang="en-US" sz="1800" b="1" dirty="0"/>
              <a:t> </a:t>
            </a:r>
            <a:r>
              <a:rPr lang="en-US" sz="1800" b="1" dirty="0" err="1"/>
              <a:t>pristup</a:t>
            </a:r>
            <a:r>
              <a:rPr lang="en-US" sz="1800" b="1" dirty="0"/>
              <a:t> </a:t>
            </a:r>
            <a:r>
              <a:rPr lang="en-US" sz="1800" b="1" dirty="0" err="1"/>
              <a:t>obrtnicima</a:t>
            </a:r>
            <a:r>
              <a:rPr lang="en-US" sz="1800" b="1" dirty="0"/>
              <a:t>, </a:t>
            </a:r>
            <a:r>
              <a:rPr lang="en-US" sz="1800" b="1" dirty="0" err="1"/>
              <a:t>mikro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malim</a:t>
            </a:r>
            <a:r>
              <a:rPr lang="en-US" sz="1800" b="1" dirty="0"/>
              <a:t> </a:t>
            </a:r>
            <a:r>
              <a:rPr lang="en-US" sz="1800" b="1" dirty="0" err="1"/>
              <a:t>tvrtkama</a:t>
            </a:r>
            <a:r>
              <a:rPr lang="en-US" sz="1800" b="1" dirty="0"/>
              <a:t> </a:t>
            </a:r>
            <a:r>
              <a:rPr lang="en-US" sz="1800" b="1" dirty="0" err="1"/>
              <a:t>tržištu</a:t>
            </a:r>
            <a:r>
              <a:rPr lang="en-US" sz="1800" b="1" dirty="0"/>
              <a:t>, </a:t>
            </a:r>
            <a:r>
              <a:rPr lang="en-US" sz="1800" b="1" dirty="0" err="1"/>
              <a:t>javnoj</a:t>
            </a:r>
            <a:r>
              <a:rPr lang="en-US" sz="1800" b="1" dirty="0"/>
              <a:t> </a:t>
            </a:r>
            <a:r>
              <a:rPr lang="en-US" sz="1800" b="1" dirty="0" err="1"/>
              <a:t>nabavi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standardizaciji</a:t>
            </a:r>
            <a:r>
              <a:rPr lang="en-US" sz="1800" b="1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/>
              <a:t>Povećanje</a:t>
            </a:r>
            <a:r>
              <a:rPr lang="en-US" sz="1800" b="1" dirty="0"/>
              <a:t> </a:t>
            </a:r>
            <a:r>
              <a:rPr lang="en-US" sz="1800" b="1" dirty="0" err="1"/>
              <a:t>kapaciteta</a:t>
            </a:r>
            <a:r>
              <a:rPr lang="en-US" sz="1800" b="1" dirty="0"/>
              <a:t> za </a:t>
            </a:r>
            <a:r>
              <a:rPr lang="en-US" sz="1800" b="1" dirty="0" err="1"/>
              <a:t>inovacije</a:t>
            </a:r>
            <a:r>
              <a:rPr lang="en-US" sz="1800" b="1" dirty="0"/>
              <a:t> </a:t>
            </a:r>
            <a:r>
              <a:rPr lang="en-US" sz="1800" b="1" dirty="0" err="1"/>
              <a:t>kroz</a:t>
            </a:r>
            <a:r>
              <a:rPr lang="en-US" sz="1800" b="1" dirty="0"/>
              <a:t> </a:t>
            </a:r>
            <a:r>
              <a:rPr lang="en-US" sz="1800" b="1" dirty="0" err="1"/>
              <a:t>povećanu</a:t>
            </a:r>
            <a:r>
              <a:rPr lang="en-US" sz="1800" b="1" dirty="0"/>
              <a:t> </a:t>
            </a:r>
            <a:r>
              <a:rPr lang="en-US" sz="1800" b="1" dirty="0" err="1"/>
              <a:t>financijsku</a:t>
            </a:r>
            <a:r>
              <a:rPr lang="en-US" sz="1800" b="1" dirty="0"/>
              <a:t> </a:t>
            </a:r>
            <a:r>
              <a:rPr lang="en-US" sz="1800" b="1" dirty="0" err="1"/>
              <a:t>podršku</a:t>
            </a:r>
            <a:r>
              <a:rPr lang="en-US" sz="1800" b="1" dirty="0"/>
              <a:t> (</a:t>
            </a:r>
            <a:r>
              <a:rPr lang="en-US" sz="1800" b="1" dirty="0" err="1"/>
              <a:t>ili</a:t>
            </a:r>
            <a:r>
              <a:rPr lang="en-US" sz="1800" b="1" dirty="0"/>
              <a:t> </a:t>
            </a:r>
            <a:r>
              <a:rPr lang="en-US" sz="1800" b="1" dirty="0" err="1"/>
              <a:t>porezne</a:t>
            </a:r>
            <a:r>
              <a:rPr lang="en-US" sz="1800" b="1" dirty="0"/>
              <a:t> </a:t>
            </a:r>
            <a:r>
              <a:rPr lang="en-US" sz="1800" b="1" dirty="0" err="1"/>
              <a:t>olakšice</a:t>
            </a:r>
            <a:r>
              <a:rPr lang="en-US" sz="1800" b="1" dirty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136" y="1130060"/>
            <a:ext cx="9203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</a:rPr>
              <a:t>Posebnu pozornost posvetit ćemo poreznom rasterećenju investitora i regulatornom rasterećenju obrtnika, mikro i malih poduzetnika. </a:t>
            </a:r>
            <a:r>
              <a:rPr lang="hr-HR" sz="2400" b="1" dirty="0">
                <a:solidFill>
                  <a:schemeClr val="bg1"/>
                </a:solidFill>
              </a:rPr>
              <a:t>Regulatorni teret po zaposlenom u tim poduzećima danas je i do 10 puta veći nego u velikim poduzećima.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973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4CE799-C7AF-4016-A477-6FE2BF9F8D6A}"/>
              </a:ext>
            </a:extLst>
          </p:cNvPr>
          <p:cNvSpPr txBox="1"/>
          <p:nvPr/>
        </p:nvSpPr>
        <p:spPr>
          <a:xfrm>
            <a:off x="426164" y="1293462"/>
            <a:ext cx="57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hr-HR" sz="2800" b="1" dirty="0">
                <a:solidFill>
                  <a:srgbClr val="FFFF00"/>
                </a:solidFill>
              </a:rPr>
              <a:t>Gospodarstvu </a:t>
            </a:r>
            <a:r>
              <a:rPr lang="hr-HR" sz="2800" b="1" dirty="0">
                <a:solidFill>
                  <a:schemeClr val="bg1"/>
                </a:solidFill>
              </a:rPr>
              <a:t>treba ponuditi niz alata kojima će povećati svoju konkurentnost, automatizirati procese i smanjiti administrativni teret.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hr-HR" sz="2800" b="1" dirty="0">
                <a:solidFill>
                  <a:srgbClr val="FFFF00"/>
                </a:solidFill>
              </a:rPr>
              <a:t>Digitalizacija kroz </a:t>
            </a:r>
            <a:r>
              <a:rPr lang="hr-HR" sz="2800" b="1" dirty="0" err="1">
                <a:solidFill>
                  <a:srgbClr val="FFFF00"/>
                </a:solidFill>
              </a:rPr>
              <a:t>interativni</a:t>
            </a:r>
            <a:r>
              <a:rPr lang="hr-HR" sz="2800" b="1" dirty="0">
                <a:solidFill>
                  <a:srgbClr val="FFFF00"/>
                </a:solidFill>
              </a:rPr>
              <a:t> agilni sustav</a:t>
            </a:r>
            <a:r>
              <a:rPr lang="hr-HR" sz="2800" b="1" dirty="0">
                <a:solidFill>
                  <a:schemeClr val="bg1"/>
                </a:solidFill>
              </a:rPr>
              <a:t> omogućit će ubrzani razvoj IT sektora, osobito mikro i malih poduzeća.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9EA34-292A-4556-B266-8617335DC6DD}"/>
              </a:ext>
            </a:extLst>
          </p:cNvPr>
          <p:cNvSpPr txBox="1"/>
          <p:nvPr/>
        </p:nvSpPr>
        <p:spPr>
          <a:xfrm>
            <a:off x="6500173" y="648428"/>
            <a:ext cx="246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F7BAF-C9CE-4BAF-A97B-7E174A208663}"/>
              </a:ext>
            </a:extLst>
          </p:cNvPr>
          <p:cNvGrpSpPr/>
          <p:nvPr/>
        </p:nvGrpSpPr>
        <p:grpSpPr>
          <a:xfrm>
            <a:off x="6541827" y="2210938"/>
            <a:ext cx="5366956" cy="3442568"/>
            <a:chOff x="0" y="980728"/>
            <a:chExt cx="6392950" cy="33927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34FE6B-73E1-49A3-8C4C-5634AA374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0728"/>
              <a:ext cx="6392950" cy="3392750"/>
            </a:xfrm>
            <a:prstGeom prst="rect">
              <a:avLst/>
            </a:prstGeom>
          </p:spPr>
        </p:pic>
        <p:sp>
          <p:nvSpPr>
            <p:cNvPr id="13" name="Down Arrow 5">
              <a:extLst>
                <a:ext uri="{FF2B5EF4-FFF2-40B4-BE49-F238E27FC236}">
                  <a16:creationId xmlns:a16="http://schemas.microsoft.com/office/drawing/2014/main" id="{50E44847-4EC6-439B-A08A-EDE6872725CD}"/>
                </a:ext>
              </a:extLst>
            </p:cNvPr>
            <p:cNvSpPr/>
            <p:nvPr/>
          </p:nvSpPr>
          <p:spPr>
            <a:xfrm>
              <a:off x="3707904" y="1916832"/>
              <a:ext cx="144016" cy="35713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4044" y="149863"/>
            <a:ext cx="68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5.3. Digitalna transformacija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7401F-FA01-4FB0-8164-C6C189491246}"/>
              </a:ext>
            </a:extLst>
          </p:cNvPr>
          <p:cNvSpPr txBox="1"/>
          <p:nvPr/>
        </p:nvSpPr>
        <p:spPr>
          <a:xfrm>
            <a:off x="400300" y="255238"/>
            <a:ext cx="45036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EC2027"/>
                </a:solidFill>
              </a:rPr>
              <a:t>Ključni ciljevi digitalne transformacije: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povećanje učinkovitosti putem više razine automatizacije procesa,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sustavno i brzo povećanje dostupnosti podataka i informacija,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užurbani razvoj pojedinačnih rješenja koja jednostavno i učinkovito razmjenjuju podatke, iterativni razvoj omogućava brze rezultate i povrat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prijelaz na tzv. agilni model razvoja koji otvara mogućnosti da se mikro, male i srednje tvrtke (od </a:t>
            </a:r>
            <a:r>
              <a:rPr lang="hr-HR" b="1" dirty="0" err="1"/>
              <a:t>startupa</a:t>
            </a:r>
            <a:r>
              <a:rPr lang="hr-HR" b="1" dirty="0"/>
              <a:t> na dalje) mogu ravnopravno natjecati na tržištu digitalnih usluga.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36AB7-DC42-4F72-94BF-F73F2BC2A2FC}"/>
              </a:ext>
            </a:extLst>
          </p:cNvPr>
          <p:cNvSpPr txBox="1"/>
          <p:nvPr/>
        </p:nvSpPr>
        <p:spPr>
          <a:xfrm>
            <a:off x="5333542" y="255238"/>
            <a:ext cx="460527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400" b="1" dirty="0">
                <a:solidFill>
                  <a:srgbClr val="EC2027"/>
                </a:solidFill>
              </a:rPr>
              <a:t>Očekivani rezultati: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Udvostručenje digitalne ekonomije na oko 10% udjela u BDP-u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Značajno unaprjeđenje učinkovitosti rada javne uprave;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Smanjenje administrativnog tereta na građane i poduzetnike (uštedjeti milijardu kuna godišnje)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Brži i jeftiniji pristup podacima za donošenje odluka i kreiranje boljih poslovnih prilika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Povećanje transparentnosti države, te prevencija i lakše otkrivanje korupcije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Ubrzani razvoj IT sektora kroz rast i razvoj mikro i malih poduzeća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Izgradnja novih kompetencija, kreativnosti i konkurentnosti važnih za izvoz usluga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74" y="46898"/>
            <a:ext cx="9326880" cy="85944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Polazišta gospodarskog programa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26" y="873598"/>
            <a:ext cx="9667666" cy="5015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700" b="1" dirty="0">
                <a:solidFill>
                  <a:srgbClr val="EC2027"/>
                </a:solidFill>
              </a:rPr>
              <a:t>Naš kratkoročni prioritet </a:t>
            </a:r>
            <a:r>
              <a:rPr lang="hr-HR" sz="2700" b="1" dirty="0"/>
              <a:t>je rješavanje problema uzrokovanih krizom COVID-19 koja je nanijela ogromne štete gospodarstvu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700" b="1" dirty="0"/>
              <a:t>U saniranju posljedica krize COVID-19 polazimo od toga da je ova kriza izazvana „šokom potražnje“ zbog ograničavanja slobode kretanja ljudi, roba i kapitala.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700" b="1" dirty="0"/>
              <a:t>Posljedice krize COVID-19 su drastične za radnike, poduzetnike i  socijalno ugrožene građane, a kriza je razotkrila i mnoge druge slabosti u gospodarstvu, posebno u određenim sektorima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700" b="1" dirty="0">
                <a:solidFill>
                  <a:srgbClr val="FF0000"/>
                </a:solidFill>
              </a:rPr>
              <a:t>Aktualna vlada nije adekvatno reagirala na krizu. I na primjeru ove krize se pokazalo da je hrvatska ekonomija i dalje jako ranjiva i da aktualna vlada nije osigurala stabilnost i otpornost na šokove.</a:t>
            </a:r>
          </a:p>
          <a:p>
            <a:endParaRPr lang="hr-HR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4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1063FD-DE18-4BF6-A01B-B711524ACC33}"/>
              </a:ext>
            </a:extLst>
          </p:cNvPr>
          <p:cNvSpPr txBox="1"/>
          <p:nvPr/>
        </p:nvSpPr>
        <p:spPr>
          <a:xfrm>
            <a:off x="459214" y="704935"/>
            <a:ext cx="959052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2200" b="1" dirty="0">
                <a:solidFill>
                  <a:srgbClr val="FFFF00"/>
                </a:solidFill>
              </a:rPr>
              <a:t>HDZ-ova politika “poreznog rasterećenja” završila je nakon četiri godine s još većim udjelom poreza u BDP-u.  </a:t>
            </a:r>
            <a:r>
              <a:rPr lang="hr-HR" sz="2200" b="1" dirty="0">
                <a:solidFill>
                  <a:schemeClr val="bg1"/>
                </a:solidFill>
              </a:rPr>
              <a:t>„Mrdanje“ po poreznom sustavu po načelu </a:t>
            </a:r>
            <a:r>
              <a:rPr lang="hr-HR" sz="2200" b="1" dirty="0">
                <a:solidFill>
                  <a:srgbClr val="FFFF00"/>
                </a:solidFill>
              </a:rPr>
              <a:t>„jednima daš drugima uzmeš“</a:t>
            </a:r>
            <a:r>
              <a:rPr lang="hr-HR" sz="2200" b="1" dirty="0">
                <a:solidFill>
                  <a:schemeClr val="bg1"/>
                </a:solidFill>
              </a:rPr>
              <a:t> na kraju je dovelo do toga: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da su plaće rasle samo bolje stojećima (onima iznad 18.000 kn neto),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da je najprije povećan pa onda opet smanjen PDV-a ugostiteljima,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da se obećalo pa opet odustalo od smanjenja opće stope PDV-a,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da je smanjen PDV-a na određene artikle kojima su onda cijene porasle,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da je izvršen porezni udar na 110.000 malih iznajmljivača u turizmu ali i udar na nautički turizam,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200" b="1" dirty="0">
                <a:solidFill>
                  <a:schemeClr val="bg1"/>
                </a:solidFill>
              </a:rPr>
              <a:t>da je ukinuta olakšica za oporezivanje reinvestirane dobiti, te puno drugih nekonzistentnih mjera, bez jasnog cilja i strategije.</a:t>
            </a:r>
          </a:p>
          <a:p>
            <a:r>
              <a:rPr lang="hr-HR" sz="2200" b="1" dirty="0">
                <a:solidFill>
                  <a:srgbClr val="FFFF00"/>
                </a:solidFill>
              </a:rPr>
              <a:t>Zato je cilj naše koalicije stvarno porezno rasterećenje građana i poduzetnika, koje će povećati primanja i životni standard, te poduzećima smanjiti troškove i učiniti ih konkurentnijim.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127" y="68479"/>
            <a:ext cx="870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6. Pravedan i poticajan porezni sustav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7E88A0-68C7-4501-930B-92075ED88AE5}"/>
              </a:ext>
            </a:extLst>
          </p:cNvPr>
          <p:cNvSpPr txBox="1"/>
          <p:nvPr/>
        </p:nvSpPr>
        <p:spPr>
          <a:xfrm>
            <a:off x="404649" y="109119"/>
            <a:ext cx="944565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Porezno rasterećenje - 3 puta 0% i 3 puta 10%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b="1" dirty="0"/>
              <a:t>0% poreznog tereta na plaće do 5000 kuna (povećanje neoporezivoga dijela </a:t>
            </a:r>
            <a:br>
              <a:rPr lang="hr-HR" b="1" dirty="0"/>
            </a:br>
            <a:r>
              <a:rPr lang="hr-HR" b="1" dirty="0"/>
              <a:t>osobnoga odbitka na 5.000 kuna)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b="1" dirty="0"/>
              <a:t>0% poreza na kupnju prve nekretnine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hr-HR" b="1" dirty="0"/>
              <a:t>0% poreza na </a:t>
            </a:r>
            <a:r>
              <a:rPr lang="hr-HR" b="1" dirty="0" err="1"/>
              <a:t>reinvestiranu</a:t>
            </a:r>
            <a:r>
              <a:rPr lang="hr-HR" b="1" dirty="0"/>
              <a:t> dobit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hr-HR" b="1" dirty="0"/>
          </a:p>
          <a:p>
            <a:pPr marL="342900" lvl="0" indent="-342900">
              <a:buFont typeface="+mj-lt"/>
              <a:buAutoNum type="arabicPeriod"/>
            </a:pPr>
            <a:r>
              <a:rPr lang="hr-HR" b="1" dirty="0"/>
              <a:t>10% PDV-a umjesto sadašnjih 13% na usluge smještaja i ugostiteljstva u turizmu, 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hr-HR" b="1" dirty="0"/>
              <a:t>10% PDV-a na sve druge proizvode i usluge na koje se danas primjenjuje stopa od 13%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hr-HR" b="1" dirty="0"/>
              <a:t>10 % poreza na dividendu.</a:t>
            </a:r>
          </a:p>
          <a:p>
            <a:pPr marL="342900" lvl="0" indent="-342900">
              <a:buFont typeface="+mj-lt"/>
              <a:buAutoNum type="arabicPeriod"/>
            </a:pPr>
            <a:endParaRPr lang="hr-HR" b="1" dirty="0"/>
          </a:p>
          <a:p>
            <a:pPr lvl="0">
              <a:spcAft>
                <a:spcPts val="600"/>
              </a:spcAft>
            </a:pPr>
            <a:r>
              <a:rPr lang="hr-HR" sz="3200" b="1" dirty="0">
                <a:solidFill>
                  <a:srgbClr val="FF0000"/>
                </a:solidFill>
              </a:rPr>
              <a:t>Ostale mjere poreznog rasterećenja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b="1" dirty="0"/>
              <a:t>povećanje praga za ulazak u sustav PDV-a</a:t>
            </a: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b="1" dirty="0"/>
              <a:t>uvođenje obveze plaćanja PDV-a po naplati, a ne fakturiranju potraživanja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b="1" dirty="0"/>
              <a:t>ukidanje plaćanja akontacije poreza na dobit za mikro poduzetnike</a:t>
            </a: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b="1" dirty="0"/>
              <a:t>smanjenje i ukidanje plaćanja parafiskalnih nameta (do 0,2% BDP-a)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/>
              <a:t>snižavanje stope PDV-a na 5% za higijenske potrepštine za žene</a:t>
            </a: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b="1" dirty="0"/>
              <a:t>snižavanje stope PDV-a na 5% za repromaterijal u poljoprivrednoj proizvodnji</a:t>
            </a: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hr-HR" b="1" dirty="0"/>
              <a:t>smanjivanje doprinosa na plaću za 50% za sve radnike koji primaju minimalnu plaću, a neto iznos minimalne plaće povećati na 4.000 kuna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74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85" y="84404"/>
            <a:ext cx="937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7. Porezno rasterećenje i povećanje plaća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B0E33-14B3-463E-8503-C5246E5EB343}"/>
              </a:ext>
            </a:extLst>
          </p:cNvPr>
          <p:cNvSpPr txBox="1"/>
          <p:nvPr/>
        </p:nvSpPr>
        <p:spPr>
          <a:xfrm>
            <a:off x="368885" y="910142"/>
            <a:ext cx="953241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FF00"/>
                </a:solidFill>
              </a:rPr>
              <a:t>Povećat ćemo plaće za više od 700.000 radnika u privatnom i javnom sektoru: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1"/>
                </a:solidFill>
              </a:rPr>
              <a:t>smanjenjem poreznog tereta na plaće, odnosno povećanjem neoporezivoga osobnoga odbitka sa sadašnjih 4.000 na 5.000 kuna, omogućit ćemo rast plaća na mjesečnoj razini od 300-450 kuna, odnosno godišnjoj razini između 3.600 i 5.400 kuna;</a:t>
            </a:r>
          </a:p>
          <a:p>
            <a:r>
              <a:rPr lang="hr-HR" sz="2800" b="1" dirty="0">
                <a:solidFill>
                  <a:srgbClr val="FFFF00"/>
                </a:solidFill>
              </a:rPr>
              <a:t>Povećat ćemo minimalnu plaću na 4.000 kuna: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bg1"/>
                </a:solidFill>
              </a:rPr>
              <a:t>uz redovito usklađivanje kako iznos minimalne plaće ne bi pao ispod 60% medijalne plaće;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2400" b="1" dirty="0" err="1">
                <a:solidFill>
                  <a:schemeClr val="bg1"/>
                </a:solidFill>
              </a:rPr>
              <a:t>smanjiit</a:t>
            </a:r>
            <a:r>
              <a:rPr lang="hr-HR" sz="2400" b="1" dirty="0">
                <a:solidFill>
                  <a:schemeClr val="bg1"/>
                </a:solidFill>
              </a:rPr>
              <a:t> ćemo doprinos na plaće za 50% za sve radnike koji primaju minimalnu plaću, a kako ne bi ugrozili konkurentnost poduzeća u našim tradicionalnim industrijama;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3715" y="136363"/>
            <a:ext cx="5324236" cy="679611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8. Zeleni razvoj Hrvatske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0151" y="965612"/>
            <a:ext cx="9414896" cy="48470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/>
              <a:t>Ključni razvojni dokument Europske unije je Zeleni novi plan koji predviđa društvenu i ekonomsku transformaciju Europe do 2050. godine. </a:t>
            </a:r>
          </a:p>
          <a:p>
            <a:pPr marL="0" indent="0">
              <a:buNone/>
            </a:pPr>
            <a:r>
              <a:rPr lang="hr-HR" b="1" dirty="0"/>
              <a:t>Hrvatska je na samom začelju EU u primijeni kružne ekonomije što je vidljivo iz sljedećeg: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udio kružne uporabe materijala iznosi 4,4 %, dok je prosjek EU 11,7 %,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Hrvatska zauzima 8. mjesto od dna EU po pitanju eko inovacija - tehnoloških rješenja kojima se smanjuje utjecaj na okoliš i poboljšava iskorištavanje resursa,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Hrvatska ostvaruje niže rezultate od prosjeka EU-a u kategoriji „osmišljavanje proizvoda koje je lakše održavati i popravljati” - RH 20 %, prosjek EU 25 %, a najbolje EU države 35 %,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Produktivnost u svim sektorima </a:t>
            </a:r>
            <a:r>
              <a:rPr lang="hr-HR" b="1" dirty="0" err="1"/>
              <a:t>bioekonomije</a:t>
            </a:r>
            <a:r>
              <a:rPr lang="hr-HR" b="1" dirty="0"/>
              <a:t> Hrvatske iznosi samo 38 % prosjeka EU (RH - 13.000 eura dodane vrijednosti po zaposlenom, a EU 41.000 eura).</a:t>
            </a:r>
          </a:p>
        </p:txBody>
      </p:sp>
    </p:spTree>
    <p:extLst>
      <p:ext uri="{BB962C8B-B14F-4D97-AF65-F5344CB8AC3E}">
        <p14:creationId xmlns:p14="http://schemas.microsoft.com/office/powerpoint/2010/main" val="337664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5241" y="255946"/>
            <a:ext cx="9326880" cy="428505"/>
          </a:xfrm>
        </p:spPr>
        <p:txBody>
          <a:bodyPr>
            <a:noAutofit/>
          </a:bodyPr>
          <a:lstStyle/>
          <a:p>
            <a:r>
              <a:rPr lang="hr-HR" sz="4000" dirty="0">
                <a:latin typeface="+mn-lt"/>
              </a:rPr>
              <a:t>8. Zeleni razvoj Hrvatske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103" y="872317"/>
            <a:ext cx="9683274" cy="4117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000" b="1" dirty="0"/>
              <a:t>Hrvatska uvozi oko 50% hrane i energije pa u ovim sektorima koji su, uz vodni, prioritetni za zeleni razvoj postoji veliki potencijal za zapošljavanje velikog broja ljudi.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b="1" dirty="0"/>
              <a:t>Donošenje Zakona o iskorištavanju punog potencijala konoplje - </a:t>
            </a:r>
            <a:r>
              <a:rPr lang="hr-HR" sz="3000" b="1" i="1" dirty="0" err="1"/>
              <a:t>Lex</a:t>
            </a:r>
            <a:r>
              <a:rPr lang="hr-HR" sz="3000" b="1" i="1" dirty="0"/>
              <a:t> </a:t>
            </a:r>
            <a:r>
              <a:rPr lang="hr-HR" sz="3000" b="1" i="1" dirty="0" err="1"/>
              <a:t>cannabis</a:t>
            </a:r>
            <a:r>
              <a:rPr lang="hr-HR" sz="3000" b="1" dirty="0"/>
              <a:t> u prvih mjesec dana mandata Vlade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b="1" dirty="0"/>
              <a:t>Početkom 2021. godine donošenje Strategije održivog razvoja Hrvatske i Akcijskih planova za razdoblje 2021-2031.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000" b="1" dirty="0"/>
              <a:t>U prvoj polovici 2021. godine donošenje Strategije kružne ekonomije za razdoblje 2021. do 2031. </a:t>
            </a:r>
          </a:p>
        </p:txBody>
      </p:sp>
    </p:spTree>
    <p:extLst>
      <p:ext uri="{BB962C8B-B14F-4D97-AF65-F5344CB8AC3E}">
        <p14:creationId xmlns:p14="http://schemas.microsoft.com/office/powerpoint/2010/main" val="182786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2820" y="805640"/>
            <a:ext cx="9953666" cy="5051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Implementacija sustava integriranog gospodarenja otpadom sa sljedećim prioritetnim mjerama: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Izgradnja 100 </a:t>
            </a:r>
            <a:r>
              <a:rPr lang="hr-HR" sz="2400" b="1" dirty="0" err="1"/>
              <a:t>biokompostana</a:t>
            </a:r>
            <a:r>
              <a:rPr lang="hr-HR" sz="2400" b="1" dirty="0"/>
              <a:t> i </a:t>
            </a:r>
            <a:r>
              <a:rPr lang="hr-HR" sz="2400" b="1" dirty="0" err="1"/>
              <a:t>sortirnica</a:t>
            </a:r>
            <a:r>
              <a:rPr lang="hr-HR" sz="2400" b="1" dirty="0"/>
              <a:t> otpada te 50 manjih </a:t>
            </a:r>
            <a:r>
              <a:rPr lang="hr-HR" sz="2400" b="1" dirty="0" err="1"/>
              <a:t>bioplinskih</a:t>
            </a:r>
            <a:r>
              <a:rPr lang="hr-HR" sz="2400" b="1" dirty="0"/>
              <a:t> postrojenja.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Izrada karte otpadne infrastrukture u Hrvatskoj te poticanje industrija koje se bave gospodarenjem onih frakcija otpada za koje u Hrvatskoj nema infrastrukture.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Izgradnja manjeg broja centara za gospodarenje otpadom za </a:t>
            </a:r>
            <a:r>
              <a:rPr lang="hr-HR" sz="2400" b="1" dirty="0" err="1"/>
              <a:t>ostatni</a:t>
            </a:r>
            <a:r>
              <a:rPr lang="hr-HR" sz="2400" b="1" dirty="0"/>
              <a:t> otpad na temelju najmodernijih dostupnih tehnologija.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Promptna sanacija svih nesaniranih odlagališta otpada i zatvaranje odlagališta.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Izrada karte obnovljivih izvora energije Hrvatske s preciznim geografskim i vremenskim planom poticanja </a:t>
            </a:r>
            <a:r>
              <a:rPr lang="hr-HR" sz="2400" b="1" dirty="0" err="1"/>
              <a:t>diverzificiranih</a:t>
            </a:r>
            <a:r>
              <a:rPr lang="hr-HR" sz="2400" b="1" dirty="0"/>
              <a:t> obnovljivih izvora u cilju podizanja energetske samodostatnosti Hrvatske na 75% do 2030.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b="1" dirty="0"/>
              <a:t>Uvođenje planskog pristupa u poljoprivrednu proizvodnju i sektor bio ekonomije Hrvatske s ciljem podizanja samodostatnosti Hrvatske na 75% do 2030.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63156" y="259974"/>
            <a:ext cx="5348823" cy="42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C20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latin typeface="+mn-lt"/>
              </a:rPr>
              <a:t>8. Zeleni razvoj Hrvatske</a:t>
            </a:r>
          </a:p>
        </p:txBody>
      </p:sp>
    </p:spTree>
    <p:extLst>
      <p:ext uri="{BB962C8B-B14F-4D97-AF65-F5344CB8AC3E}">
        <p14:creationId xmlns:p14="http://schemas.microsoft.com/office/powerpoint/2010/main" val="15416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3296" y="930037"/>
            <a:ext cx="9505919" cy="47336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Ciljevi: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udio kružne uporabe materijala do kraja mandata iznosit će 25%. Procjena rasta zaposlenosti u kružnom gospodarstvu s oko 2,19 % ukupnog broja zaposlenih (2016) na 10 % ukupno zaposlenih (2024), odnosno otvaranje oko 100 000 novih radnih mjesta u sektorima kružne i </a:t>
            </a:r>
            <a:r>
              <a:rPr lang="hr-HR" b="1" dirty="0" err="1"/>
              <a:t>bioekonomije</a:t>
            </a:r>
            <a:r>
              <a:rPr lang="hr-HR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Hrvatska će do 2024. godine ostvariti prosječne rezultate EU-27 u kategoriji „osmišljavanje proizvoda koje je lakše održavati i popravljati” (25 %).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Produktivnost u sektorima </a:t>
            </a:r>
            <a:r>
              <a:rPr lang="hr-HR" b="1" dirty="0" err="1"/>
              <a:t>bioekonomije</a:t>
            </a:r>
            <a:r>
              <a:rPr lang="hr-HR" b="1" dirty="0"/>
              <a:t> Hrvatske do 2024. godine snažnim poticanjem prerade održivih industrijskih kultura poput konoplje podići će se sa sadašnjih 13.000 eura dodane vrijednosti po zaposlenom na 30.000 eura dodane vrijednosti.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83297" y="272059"/>
            <a:ext cx="6573394" cy="42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C20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latin typeface="+mn-lt"/>
              </a:rPr>
              <a:t>8. Zeleni razvoj Hrvatske</a:t>
            </a:r>
          </a:p>
        </p:txBody>
      </p:sp>
    </p:spTree>
    <p:extLst>
      <p:ext uri="{BB962C8B-B14F-4D97-AF65-F5344CB8AC3E}">
        <p14:creationId xmlns:p14="http://schemas.microsoft.com/office/powerpoint/2010/main" val="82737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5185" y="777441"/>
            <a:ext cx="9711975" cy="4922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Glavni izvori financiranja:</a:t>
            </a:r>
          </a:p>
          <a:p>
            <a:pPr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hr-HR" b="1" dirty="0"/>
              <a:t>Sredstva iz fondova EU (ESI fondovi - Kohezijski fond, Europski poljoprivredni fond za ruralni razvoj i Europski fond za pomorstvo i ribarstvo, Europski fond za regionalni razvoj) te sredstva iz programa </a:t>
            </a:r>
            <a:r>
              <a:rPr lang="hr-HR" b="1" dirty="0" err="1"/>
              <a:t>Horizon</a:t>
            </a:r>
            <a:r>
              <a:rPr lang="hr-HR" b="1" dirty="0"/>
              <a:t> Europe.</a:t>
            </a:r>
          </a:p>
          <a:p>
            <a:pPr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hr-HR" b="1" dirty="0"/>
              <a:t>Privatne investicije</a:t>
            </a:r>
          </a:p>
          <a:p>
            <a:pPr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hr-HR" b="1" dirty="0"/>
              <a:t>Državni, regionalni i lokalni proračuni</a:t>
            </a:r>
          </a:p>
          <a:p>
            <a:pPr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hr-HR" b="1" dirty="0"/>
              <a:t>Fond za zaštitu okoliša i energetsku učinkovitost</a:t>
            </a:r>
          </a:p>
          <a:p>
            <a:pPr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hr-HR" b="1" dirty="0"/>
              <a:t>Sredstva Hrvatske banke za obnovu i razvoj te komercijalnih banaka</a:t>
            </a:r>
          </a:p>
          <a:p>
            <a:pPr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hr-HR" b="1"/>
              <a:t>Donacije</a:t>
            </a:r>
            <a:r>
              <a:rPr lang="hr-HR" b="1" dirty="0"/>
              <a:t>.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43015" y="247889"/>
            <a:ext cx="9326880" cy="42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C20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latin typeface="+mn-lt"/>
              </a:rPr>
              <a:t>8. Zeleni razvoj Hrvatske</a:t>
            </a:r>
          </a:p>
        </p:txBody>
      </p:sp>
    </p:spTree>
    <p:extLst>
      <p:ext uri="{BB962C8B-B14F-4D97-AF65-F5344CB8AC3E}">
        <p14:creationId xmlns:p14="http://schemas.microsoft.com/office/powerpoint/2010/main" val="326998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08" y="101730"/>
            <a:ext cx="975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>
                <a:solidFill>
                  <a:srgbClr val="FFFF00"/>
                </a:solidFill>
              </a:rPr>
              <a:t>9. Ravnomjerni regionalni razvoj i EU fondovi</a:t>
            </a:r>
            <a:endParaRPr lang="en-US" sz="38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8D359-E6E3-4AAF-8717-05465354B4C6}"/>
              </a:ext>
            </a:extLst>
          </p:cNvPr>
          <p:cNvSpPr txBox="1"/>
          <p:nvPr/>
        </p:nvSpPr>
        <p:spPr>
          <a:xfrm>
            <a:off x="363834" y="1143759"/>
            <a:ext cx="568651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1"/>
                </a:solidFill>
              </a:rPr>
              <a:t>Modernizacija gospodarske strukture mora obuhvatiti cijeli prostor Hrvatske. Cilj nam je </a:t>
            </a:r>
            <a:r>
              <a:rPr lang="hr-HR" sz="2600" b="1" dirty="0">
                <a:solidFill>
                  <a:srgbClr val="FFFF00"/>
                </a:solidFill>
              </a:rPr>
              <a:t>smanjiti ekstremne regionalne razvojne razlike </a:t>
            </a:r>
            <a:r>
              <a:rPr lang="hr-HR" sz="2600" b="1" dirty="0">
                <a:solidFill>
                  <a:schemeClr val="bg1"/>
                </a:solidFill>
              </a:rPr>
              <a:t>(danas je raspon razvijenosti županija veći od 3 puta, mjereno BDP-om </a:t>
            </a:r>
            <a:r>
              <a:rPr lang="hr-HR" sz="2600" b="1" i="1" dirty="0">
                <a:solidFill>
                  <a:schemeClr val="bg1"/>
                </a:solidFill>
              </a:rPr>
              <a:t>per </a:t>
            </a:r>
            <a:r>
              <a:rPr lang="hr-HR" sz="2600" b="1" i="1" dirty="0" err="1">
                <a:solidFill>
                  <a:schemeClr val="bg1"/>
                </a:solidFill>
              </a:rPr>
              <a:t>capita</a:t>
            </a:r>
            <a:r>
              <a:rPr lang="hr-HR" sz="2600" b="1" dirty="0">
                <a:solidFill>
                  <a:schemeClr val="bg1"/>
                </a:solidFill>
              </a:rPr>
              <a:t>).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rgbClr val="FFFF00"/>
                </a:solidFill>
              </a:rPr>
              <a:t>Jedino smanjenje razvojnih razlika može zaustaviti egzodus stanovništva</a:t>
            </a:r>
            <a:r>
              <a:rPr lang="hr-HR" sz="2600" b="1" dirty="0">
                <a:solidFill>
                  <a:schemeClr val="bg1"/>
                </a:solidFill>
              </a:rPr>
              <a:t>, koji se osobito događa u sjevernim, kontinentalnim dijelovima Hrvatske. 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9" y="2219535"/>
            <a:ext cx="5100473" cy="32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120990-3C10-41B2-85E5-1157A6FAF106}"/>
              </a:ext>
            </a:extLst>
          </p:cNvPr>
          <p:cNvSpPr/>
          <p:nvPr/>
        </p:nvSpPr>
        <p:spPr>
          <a:xfrm>
            <a:off x="5612960" y="1425745"/>
            <a:ext cx="5656521" cy="4395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Hrvatska je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zadnja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EU po </a:t>
            </a:r>
            <a:b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iskorištenosti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sredstava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fondova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čeka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izazov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ugovoriti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novce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važno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stvarno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napravili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novca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refundirali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EU. </a:t>
            </a:r>
            <a:endParaRPr lang="hr-H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Aktualna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iskoristila samo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30%.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očekuje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težak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zadatak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idućih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investiramo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Hrvatsku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preostalog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novca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igra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brojki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je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naša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stvarnost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potpune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nesposobnosti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HDZ-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je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50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milijardi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je 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ogroman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ogromni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razvojni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potencijal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Hrvatsku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F8536-9D65-4CDC-8E4E-C98465BE9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0" y="297711"/>
            <a:ext cx="5031213" cy="5465896"/>
          </a:xfrm>
          <a:prstGeom prst="rect">
            <a:avLst/>
          </a:prstGeom>
        </p:spPr>
      </p:pic>
      <p:sp>
        <p:nvSpPr>
          <p:cNvPr id="8" name="Left Arrow 4">
            <a:extLst>
              <a:ext uri="{FF2B5EF4-FFF2-40B4-BE49-F238E27FC236}">
                <a16:creationId xmlns:a16="http://schemas.microsoft.com/office/drawing/2014/main" id="{12B503B0-3E92-4F21-9C25-A90C222F99DF}"/>
              </a:ext>
            </a:extLst>
          </p:cNvPr>
          <p:cNvSpPr/>
          <p:nvPr/>
        </p:nvSpPr>
        <p:spPr>
          <a:xfrm>
            <a:off x="3551369" y="5183551"/>
            <a:ext cx="1180214" cy="380741"/>
          </a:xfrm>
          <a:prstGeom prst="leftArrow">
            <a:avLst/>
          </a:prstGeom>
          <a:solidFill>
            <a:srgbClr val="EC20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590B6-35E1-4A79-B547-2DE9299CA482}"/>
              </a:ext>
            </a:extLst>
          </p:cNvPr>
          <p:cNvSpPr txBox="1"/>
          <p:nvPr/>
        </p:nvSpPr>
        <p:spPr>
          <a:xfrm>
            <a:off x="5612960" y="289279"/>
            <a:ext cx="3763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>
                <a:solidFill>
                  <a:srgbClr val="FF0000"/>
                </a:solidFill>
              </a:rPr>
              <a:t>Isplaćena sredstva iz EU fondova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2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72508"/>
            <a:ext cx="7950618" cy="82722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Polazišta gospodarskog programa (2)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45" y="975548"/>
            <a:ext cx="9912055" cy="490690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rgbClr val="EC2027"/>
                </a:solidFill>
              </a:rPr>
              <a:t>U srednjem roku cilj nam je </a:t>
            </a:r>
            <a:r>
              <a:rPr lang="hr-HR" sz="2600" b="1" dirty="0">
                <a:solidFill>
                  <a:srgbClr val="FF0000"/>
                </a:solidFill>
              </a:rPr>
              <a:t>temeljita gospodarska transformacija</a:t>
            </a:r>
            <a:r>
              <a:rPr lang="hr-HR" sz="2600" b="1" dirty="0"/>
              <a:t>, rast produktivnosti i konkurentnosti, izvoza, investicija i zaposlenosti;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 err="1"/>
              <a:t>Reindustrijalizirat</a:t>
            </a:r>
            <a:r>
              <a:rPr lang="hr-HR" sz="2600" b="1" dirty="0"/>
              <a:t> ćemo zemlju, digitalizirati i automatizirati procese, povećati udjel ICT sektora, te sve skupa dignuti na novu tehnološku razinu u skladu 4. industrijskom revolucijom i pametnom specijalizacijom.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/>
              <a:t>Ojačat ćemo poslovnu klimu, smanjiti porezni i administrativni teret te olakšati poslovanje, osobito za tisuće mikro i malih poduzetnika te obrtnika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/>
              <a:t>Obnovit ćemo teško stradali turistički sektor i značajnim ulaganjima poduprijeti ubrzani rast poljoprivredne i prehrambene proizvodnje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/>
              <a:t>Omogućit ćemo otvaranje </a:t>
            </a:r>
            <a:r>
              <a:rPr lang="en-US" sz="2600" b="1" dirty="0" err="1"/>
              <a:t>nov</a:t>
            </a:r>
            <a:r>
              <a:rPr lang="hr-HR" sz="2600" b="1" dirty="0"/>
              <a:t>ih</a:t>
            </a:r>
            <a:r>
              <a:rPr lang="en-US" sz="2600" b="1" dirty="0"/>
              <a:t>, </a:t>
            </a:r>
            <a:r>
              <a:rPr lang="en-US" sz="2600" b="1" dirty="0" err="1"/>
              <a:t>kvalitetnih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bolje</a:t>
            </a:r>
            <a:r>
              <a:rPr lang="en-US" sz="2600" b="1" dirty="0"/>
              <a:t> </a:t>
            </a:r>
            <a:r>
              <a:rPr lang="en-US" sz="2600" b="1" dirty="0" err="1"/>
              <a:t>plaćenih</a:t>
            </a:r>
            <a:r>
              <a:rPr lang="en-US" sz="2600" b="1" dirty="0"/>
              <a:t> </a:t>
            </a:r>
            <a:r>
              <a:rPr lang="en-US" sz="2600" b="1" dirty="0" err="1"/>
              <a:t>radnih</a:t>
            </a:r>
            <a:r>
              <a:rPr lang="en-US" sz="2600" b="1" dirty="0"/>
              <a:t> </a:t>
            </a:r>
            <a:r>
              <a:rPr lang="en-US" sz="2600" b="1" dirty="0" err="1"/>
              <a:t>mjesta</a:t>
            </a:r>
            <a:endParaRPr lang="hr-HR" sz="2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600" b="1" dirty="0"/>
              <a:t>Iskoristit ćemo puni potencijal neiskorištenih EU sredstava kao i potencijalnih novih bespovratnih izvora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82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09" y="175968"/>
            <a:ext cx="9326880" cy="601033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+mn-lt"/>
              </a:rPr>
              <a:t>Kako je rastao jaz između Hrvatske i EU!</a:t>
            </a:r>
            <a:endParaRPr lang="en-US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22015" y="1953674"/>
            <a:ext cx="4979076" cy="3813522"/>
            <a:chOff x="104852" y="1785668"/>
            <a:chExt cx="5269405" cy="3985404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52" y="1785668"/>
              <a:ext cx="5269405" cy="398540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44138" y="4459857"/>
              <a:ext cx="914400" cy="9402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Up-Down Arrow 5"/>
            <p:cNvSpPr/>
            <p:nvPr/>
          </p:nvSpPr>
          <p:spPr>
            <a:xfrm>
              <a:off x="4373593" y="2950234"/>
              <a:ext cx="379562" cy="577969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-Down Arrow 6"/>
            <p:cNvSpPr/>
            <p:nvPr/>
          </p:nvSpPr>
          <p:spPr>
            <a:xfrm>
              <a:off x="3519576" y="3528203"/>
              <a:ext cx="250167" cy="612476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-Down Arrow 9"/>
            <p:cNvSpPr/>
            <p:nvPr/>
          </p:nvSpPr>
          <p:spPr>
            <a:xfrm flipH="1">
              <a:off x="2660623" y="4153619"/>
              <a:ext cx="157861" cy="306238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0037" y="805379"/>
            <a:ext cx="6567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</a:rPr>
              <a:t>Što treba napraviti?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Ubrzati proces javnih nabava;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Javne nabave dimenzionirati prema realnim kapacitetima potencijalnih prijavitelja-korisnika.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Prilagoditi javne nabave kapacitetu provedbenih tijela;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Standardizirati postupke u procesu kontrole javne nabave;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Stalna edukacija treba smanjiti nepravilnosti u provedbi – te tako smanjiti tzv. korekcije, penale i opozive EU sredstava;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Ujednačiti procedure u pojedinim provedbenim tijelima;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Spriječiti da se veliki projekti koje je moguće financirati iz EU fondova prebacuju na direktno financiranje iz proračuna RH;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bg1"/>
                </a:solidFill>
              </a:rPr>
              <a:t>U što većoj mjeri iskoristiti fleksibilnost u korištenju fondova za saniranje posljedica COVID-19 krize!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419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9" y="84592"/>
            <a:ext cx="7131089" cy="780316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Potencijal investicija iz EU izvora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040131"/>
              </p:ext>
            </p:extLst>
          </p:nvPr>
        </p:nvGraphicFramePr>
        <p:xfrm>
          <a:off x="502165" y="1050089"/>
          <a:ext cx="4564541" cy="438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2138" y="5530912"/>
            <a:ext cx="476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FFFF00"/>
                </a:solidFill>
              </a:rPr>
              <a:t>*** </a:t>
            </a:r>
            <a:r>
              <a:rPr lang="hr-HR" sz="1100" b="1" dirty="0">
                <a:solidFill>
                  <a:srgbClr val="FFFF00"/>
                </a:solidFill>
              </a:rPr>
              <a:t>Napomena: Izvori iz </a:t>
            </a:r>
            <a:r>
              <a:rPr lang="hr-HR" sz="1100" b="1" dirty="0" err="1">
                <a:solidFill>
                  <a:srgbClr val="FFFF00"/>
                </a:solidFill>
              </a:rPr>
              <a:t>Next</a:t>
            </a:r>
            <a:r>
              <a:rPr lang="hr-HR" sz="1100" b="1" dirty="0">
                <a:solidFill>
                  <a:srgbClr val="FFFF00"/>
                </a:solidFill>
              </a:rPr>
              <a:t> </a:t>
            </a:r>
            <a:r>
              <a:rPr lang="hr-HR" sz="1100" b="1" dirty="0" err="1">
                <a:solidFill>
                  <a:srgbClr val="FFFF00"/>
                </a:solidFill>
              </a:rPr>
              <a:t>Generation</a:t>
            </a:r>
            <a:r>
              <a:rPr lang="hr-HR" sz="1100" b="1" dirty="0">
                <a:solidFill>
                  <a:srgbClr val="FFFF00"/>
                </a:solidFill>
              </a:rPr>
              <a:t> EU programa su još uvijek neizvjesni.</a:t>
            </a:r>
            <a:endParaRPr lang="en-US" sz="11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2" y="2094735"/>
            <a:ext cx="6292954" cy="33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6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31" y="67040"/>
            <a:ext cx="9326880" cy="910782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10. Infrastruktura i veliki projekti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31" y="931252"/>
            <a:ext cx="10210723" cy="4995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PRIRORITETI U PODRUČJU CESTOVNE INFRASTRUKTURE: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Rješavanje</a:t>
            </a:r>
            <a:r>
              <a:rPr lang="en-US" sz="2000" b="1" dirty="0"/>
              <a:t> </a:t>
            </a:r>
            <a:r>
              <a:rPr lang="en-US" sz="2000" b="1" dirty="0" err="1"/>
              <a:t>problema</a:t>
            </a:r>
            <a:r>
              <a:rPr lang="en-US" sz="2000" b="1" dirty="0"/>
              <a:t> </a:t>
            </a:r>
            <a:r>
              <a:rPr lang="en-US" sz="2000" b="1" dirty="0" err="1"/>
              <a:t>crnih</a:t>
            </a:r>
            <a:r>
              <a:rPr lang="en-US" sz="2000" b="1" dirty="0"/>
              <a:t> </a:t>
            </a:r>
            <a:r>
              <a:rPr lang="en-US" sz="2000" b="1" dirty="0" err="1"/>
              <a:t>točaka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opasnih</a:t>
            </a:r>
            <a:r>
              <a:rPr lang="en-US" sz="2000" b="1" dirty="0"/>
              <a:t> </a:t>
            </a:r>
            <a:r>
              <a:rPr lang="en-US" sz="2000" b="1" dirty="0" err="1"/>
              <a:t>mjesta</a:t>
            </a:r>
            <a:r>
              <a:rPr lang="en-US" sz="2000" b="1" dirty="0"/>
              <a:t> </a:t>
            </a:r>
            <a:r>
              <a:rPr lang="en-US" sz="2000" b="1" dirty="0" err="1"/>
              <a:t>duž</a:t>
            </a:r>
            <a:r>
              <a:rPr lang="en-US" sz="2000" b="1" dirty="0"/>
              <a:t> </a:t>
            </a:r>
            <a:r>
              <a:rPr lang="en-US" sz="2000" b="1" dirty="0" err="1"/>
              <a:t>državnih</a:t>
            </a:r>
            <a:r>
              <a:rPr lang="en-US" sz="2000" b="1" dirty="0"/>
              <a:t> </a:t>
            </a:r>
            <a:r>
              <a:rPr lang="en-US" sz="2000" b="1" dirty="0" err="1"/>
              <a:t>cesta</a:t>
            </a:r>
            <a:r>
              <a:rPr lang="en-US" sz="2000" b="1" dirty="0"/>
              <a:t> </a:t>
            </a:r>
            <a:r>
              <a:rPr lang="en-US" sz="2000" b="1" dirty="0" err="1"/>
              <a:t>diljem</a:t>
            </a:r>
            <a:r>
              <a:rPr lang="en-US" sz="2000" b="1" dirty="0"/>
              <a:t> </a:t>
            </a:r>
            <a:r>
              <a:rPr lang="en-US" sz="2000" b="1" dirty="0" err="1"/>
              <a:t>Hrvatske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err="1"/>
              <a:t>Završetak</a:t>
            </a:r>
            <a:r>
              <a:rPr lang="en-US" sz="2000" b="1" dirty="0"/>
              <a:t> </a:t>
            </a:r>
            <a:r>
              <a:rPr lang="en-US" sz="2000" b="1" dirty="0" err="1"/>
              <a:t>cjelovitog</a:t>
            </a:r>
            <a:r>
              <a:rPr lang="en-US" sz="2000" b="1" dirty="0"/>
              <a:t> </a:t>
            </a:r>
            <a:r>
              <a:rPr lang="en-US" sz="2000" b="1" dirty="0" err="1"/>
              <a:t>projekta</a:t>
            </a:r>
            <a:r>
              <a:rPr lang="en-US" sz="2000" b="1" dirty="0"/>
              <a:t> </a:t>
            </a:r>
            <a:r>
              <a:rPr lang="en-US" sz="2000" b="1" dirty="0" err="1"/>
              <a:t>spajanja</a:t>
            </a:r>
            <a:r>
              <a:rPr lang="en-US" sz="2000" b="1" dirty="0"/>
              <a:t> </a:t>
            </a:r>
            <a:r>
              <a:rPr lang="en-US" sz="2000" b="1" dirty="0" err="1"/>
              <a:t>Pelješkog</a:t>
            </a:r>
            <a:r>
              <a:rPr lang="en-US" sz="2000" b="1" dirty="0"/>
              <a:t> </a:t>
            </a:r>
            <a:r>
              <a:rPr lang="en-US" sz="2000" b="1" dirty="0" err="1"/>
              <a:t>mosta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pristupnih</a:t>
            </a:r>
            <a:r>
              <a:rPr lang="en-US" sz="2000" b="1" dirty="0"/>
              <a:t> </a:t>
            </a:r>
            <a:r>
              <a:rPr lang="en-US" sz="2000" b="1" dirty="0" err="1"/>
              <a:t>cesta</a:t>
            </a:r>
            <a:r>
              <a:rPr lang="hr-HR" sz="2000" b="1" dirty="0"/>
              <a:t> te s</a:t>
            </a:r>
            <a:r>
              <a:rPr lang="en-US" sz="2000" b="1" dirty="0" err="1"/>
              <a:t>poj</a:t>
            </a:r>
            <a:r>
              <a:rPr lang="en-US" sz="2000" b="1" dirty="0"/>
              <a:t> s </a:t>
            </a:r>
            <a:r>
              <a:rPr lang="en-US" sz="2000" b="1" dirty="0" err="1"/>
              <a:t>Jadranskom</a:t>
            </a:r>
            <a:r>
              <a:rPr lang="en-US" sz="2000" b="1" dirty="0"/>
              <a:t> </a:t>
            </a:r>
            <a:r>
              <a:rPr lang="en-US" sz="2000" b="1" dirty="0" err="1"/>
              <a:t>magistralom</a:t>
            </a:r>
            <a:r>
              <a:rPr lang="en-US" sz="2000" b="1" dirty="0"/>
              <a:t>, </a:t>
            </a:r>
            <a:r>
              <a:rPr lang="en-US" sz="2000" b="1" dirty="0" err="1"/>
              <a:t>uključujući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stonsku</a:t>
            </a:r>
            <a:r>
              <a:rPr lang="en-US" sz="2000" b="1" dirty="0"/>
              <a:t> </a:t>
            </a:r>
            <a:r>
              <a:rPr lang="en-US" sz="2000" b="1" dirty="0" err="1"/>
              <a:t>obilaznicu</a:t>
            </a:r>
            <a:r>
              <a:rPr lang="en-US" sz="2000" b="1" dirty="0"/>
              <a:t>,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Cestovni</a:t>
            </a:r>
            <a:r>
              <a:rPr lang="en-US" sz="2000" b="1" dirty="0"/>
              <a:t> </a:t>
            </a:r>
            <a:r>
              <a:rPr lang="en-US" sz="2000" b="1" dirty="0" err="1"/>
              <a:t>spoj</a:t>
            </a:r>
            <a:r>
              <a:rPr lang="en-US" sz="2000" b="1" dirty="0"/>
              <a:t> </a:t>
            </a:r>
            <a:r>
              <a:rPr lang="en-US" sz="2000" b="1" dirty="0" err="1"/>
              <a:t>Dubrovnika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zračnom</a:t>
            </a:r>
            <a:r>
              <a:rPr lang="en-US" sz="2000" b="1" dirty="0"/>
              <a:t> </a:t>
            </a:r>
            <a:r>
              <a:rPr lang="en-US" sz="2000" b="1" dirty="0" err="1"/>
              <a:t>lukom</a:t>
            </a:r>
            <a:r>
              <a:rPr lang="en-US" sz="2000" b="1" dirty="0"/>
              <a:t> Dubrovnik (</a:t>
            </a:r>
            <a:r>
              <a:rPr lang="en-US" sz="2000" b="1" dirty="0" err="1"/>
              <a:t>Čilipi</a:t>
            </a:r>
            <a:r>
              <a:rPr lang="en-US" sz="2000" b="1" dirty="0"/>
              <a:t>) </a:t>
            </a:r>
            <a:r>
              <a:rPr lang="en-US" sz="2000" b="1" dirty="0" err="1"/>
              <a:t>i</a:t>
            </a:r>
            <a:r>
              <a:rPr lang="en-US" sz="2000" b="1" dirty="0"/>
              <a:t> s </a:t>
            </a:r>
            <a:r>
              <a:rPr lang="en-US" sz="2000" b="1" dirty="0" err="1"/>
              <a:t>granicom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Crnoj</a:t>
            </a:r>
            <a:r>
              <a:rPr lang="en-US" sz="2000" b="1" dirty="0"/>
              <a:t> Gori.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Izgradnja</a:t>
            </a:r>
            <a:r>
              <a:rPr lang="en-US" sz="2000" b="1" dirty="0"/>
              <a:t> </a:t>
            </a:r>
            <a:r>
              <a:rPr lang="en-US" sz="2000" b="1" dirty="0" err="1"/>
              <a:t>preostalih</a:t>
            </a:r>
            <a:r>
              <a:rPr lang="en-US" sz="2000" b="1" dirty="0"/>
              <a:t> </a:t>
            </a:r>
            <a:r>
              <a:rPr lang="en-US" sz="2000" b="1" dirty="0" err="1"/>
              <a:t>planiranih</a:t>
            </a:r>
            <a:r>
              <a:rPr lang="en-US" sz="2000" b="1" dirty="0"/>
              <a:t> </a:t>
            </a:r>
            <a:r>
              <a:rPr lang="en-US" sz="2000" b="1" dirty="0" err="1"/>
              <a:t>dionica</a:t>
            </a:r>
            <a:r>
              <a:rPr lang="en-US" sz="2000" b="1" dirty="0"/>
              <a:t> </a:t>
            </a:r>
            <a:r>
              <a:rPr lang="en-US" sz="2000" b="1" dirty="0" err="1"/>
              <a:t>autocesta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koridoru</a:t>
            </a:r>
            <a:r>
              <a:rPr lang="en-US" sz="2000" b="1" dirty="0"/>
              <a:t> </a:t>
            </a:r>
            <a:r>
              <a:rPr lang="en-US" sz="2000" b="1" dirty="0" err="1"/>
              <a:t>Vc</a:t>
            </a:r>
            <a:r>
              <a:rPr lang="en-US" sz="2000" b="1" dirty="0"/>
              <a:t>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Dovršetak</a:t>
            </a:r>
            <a:r>
              <a:rPr lang="en-US" sz="2000" b="1" dirty="0"/>
              <a:t> </a:t>
            </a:r>
            <a:r>
              <a:rPr lang="en-US" sz="2000" b="1" dirty="0" err="1"/>
              <a:t>izgradnje</a:t>
            </a:r>
            <a:r>
              <a:rPr lang="en-US" sz="2000" b="1" dirty="0"/>
              <a:t> </a:t>
            </a:r>
            <a:r>
              <a:rPr lang="en-US" sz="2000" b="1" dirty="0" err="1"/>
              <a:t>Istarskog</a:t>
            </a:r>
            <a:r>
              <a:rPr lang="en-US" sz="2000" b="1" dirty="0"/>
              <a:t> </a:t>
            </a:r>
            <a:r>
              <a:rPr lang="en-US" sz="2000" b="1" dirty="0" err="1"/>
              <a:t>ipsilona</a:t>
            </a:r>
            <a:r>
              <a:rPr lang="hr-HR" sz="2000" b="1" dirty="0"/>
              <a:t> i izgradnja druge cijevi tunela Učka;</a:t>
            </a:r>
            <a:r>
              <a:rPr lang="en-US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r-HR" sz="2000" b="1" dirty="0" err="1"/>
              <a:t>D</a:t>
            </a:r>
            <a:r>
              <a:rPr lang="en-US" sz="2000" b="1" dirty="0" err="1"/>
              <a:t>ionica</a:t>
            </a:r>
            <a:r>
              <a:rPr lang="en-US" sz="2000" b="1" dirty="0"/>
              <a:t> </a:t>
            </a:r>
            <a:r>
              <a:rPr lang="hr-HR" sz="2000" b="1" dirty="0"/>
              <a:t>državne ceste </a:t>
            </a:r>
            <a:r>
              <a:rPr lang="en-US" sz="2000" b="1" dirty="0" err="1"/>
              <a:t>Stobreč</a:t>
            </a:r>
            <a:r>
              <a:rPr lang="en-US" sz="2000" b="1" dirty="0"/>
              <a:t> – </a:t>
            </a:r>
            <a:r>
              <a:rPr lang="en-US" sz="2000" b="1" dirty="0" err="1"/>
              <a:t>Omiš</a:t>
            </a:r>
            <a:r>
              <a:rPr lang="hr-HR" sz="2000" b="1" dirty="0"/>
              <a:t>;</a:t>
            </a:r>
            <a:r>
              <a:rPr lang="en-US" sz="2000" b="1" dirty="0"/>
              <a:t>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r-HR" sz="2000" b="1" dirty="0"/>
              <a:t>D</a:t>
            </a:r>
            <a:r>
              <a:rPr lang="en-US" sz="2000" b="1" dirty="0" err="1"/>
              <a:t>ionice</a:t>
            </a:r>
            <a:r>
              <a:rPr lang="en-US" sz="2000" b="1" dirty="0"/>
              <a:t> </a:t>
            </a:r>
            <a:r>
              <a:rPr lang="en-US" sz="2000" b="1" dirty="0" err="1"/>
              <a:t>brze</a:t>
            </a:r>
            <a:r>
              <a:rPr lang="en-US" sz="2000" b="1" dirty="0"/>
              <a:t> </a:t>
            </a:r>
            <a:r>
              <a:rPr lang="en-US" sz="2000" b="1" dirty="0" err="1"/>
              <a:t>ceste</a:t>
            </a:r>
            <a:r>
              <a:rPr lang="en-US" sz="2000" b="1" dirty="0"/>
              <a:t> </a:t>
            </a:r>
            <a:r>
              <a:rPr lang="en-US" sz="2000" b="1" dirty="0" err="1"/>
              <a:t>Zabok-Breznički</a:t>
            </a:r>
            <a:r>
              <a:rPr lang="en-US" sz="2000" b="1" dirty="0"/>
              <a:t> Hum, </a:t>
            </a:r>
            <a:r>
              <a:rPr lang="hr-HR" sz="2000" b="1" dirty="0"/>
              <a:t>te </a:t>
            </a:r>
            <a:r>
              <a:rPr lang="en-US" sz="2000" b="1" dirty="0" err="1"/>
              <a:t>obilaznic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Zaprešića</a:t>
            </a:r>
            <a:r>
              <a:rPr lang="en-US" sz="2000" b="1" dirty="0"/>
              <a:t>, </a:t>
            </a:r>
            <a:r>
              <a:rPr lang="en-US" sz="2000" b="1" dirty="0" err="1"/>
              <a:t>Vukovara</a:t>
            </a:r>
            <a:r>
              <a:rPr lang="hr-HR" sz="2000" b="1" dirty="0"/>
              <a:t> i</a:t>
            </a:r>
            <a:r>
              <a:rPr lang="en-US" sz="2000" b="1" dirty="0"/>
              <a:t> </a:t>
            </a:r>
            <a:r>
              <a:rPr lang="en-US" sz="2000" b="1" dirty="0" err="1"/>
              <a:t>Vinkovaca</a:t>
            </a:r>
            <a:r>
              <a:rPr lang="en-US" sz="2000" b="1" dirty="0"/>
              <a:t>. </a:t>
            </a:r>
            <a:endParaRPr lang="hr-HR" sz="20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r-HR" sz="2000" b="1" dirty="0"/>
              <a:t>Brza cesta Križevci-Koprivnica te dovršetak dionice brze ceste do Bjelovara;</a:t>
            </a:r>
            <a:endParaRPr lang="en-US" sz="20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r-HR" sz="2000" b="1" dirty="0"/>
              <a:t>P</a:t>
            </a:r>
            <a:r>
              <a:rPr lang="en-US" sz="2000" b="1" dirty="0" err="1"/>
              <a:t>roces</a:t>
            </a:r>
            <a:r>
              <a:rPr lang="en-US" sz="2000" b="1" dirty="0"/>
              <a:t> </a:t>
            </a:r>
            <a:r>
              <a:rPr lang="en-US" sz="2000" b="1" dirty="0" err="1"/>
              <a:t>restrukturiranja</a:t>
            </a:r>
            <a:r>
              <a:rPr lang="en-US" sz="2000" b="1" dirty="0"/>
              <a:t> </a:t>
            </a:r>
            <a:r>
              <a:rPr lang="en-US" sz="2000" b="1" dirty="0" err="1"/>
              <a:t>poduzeća</a:t>
            </a:r>
            <a:r>
              <a:rPr lang="en-US" sz="2000" b="1" dirty="0"/>
              <a:t> u </a:t>
            </a:r>
            <a:r>
              <a:rPr lang="en-US" sz="2000" b="1" dirty="0" err="1"/>
              <a:t>cestovnom</a:t>
            </a:r>
            <a:r>
              <a:rPr lang="en-US" sz="2000" b="1" dirty="0"/>
              <a:t> </a:t>
            </a:r>
            <a:r>
              <a:rPr lang="en-US" sz="2000" b="1" dirty="0" err="1"/>
              <a:t>sektoru</a:t>
            </a:r>
            <a:r>
              <a:rPr lang="en-US" sz="2000" b="1" dirty="0"/>
              <a:t>, </a:t>
            </a:r>
            <a:endParaRPr lang="hr-HR" sz="20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r-HR" sz="2000" b="1" dirty="0"/>
              <a:t>Tranzicija prema v</a:t>
            </a:r>
            <a:r>
              <a:rPr lang="en-US" sz="2000" b="1" dirty="0" err="1"/>
              <a:t>eć</a:t>
            </a:r>
            <a:r>
              <a:rPr lang="hr-HR" sz="2000" b="1" dirty="0"/>
              <a:t>oj</a:t>
            </a:r>
            <a:r>
              <a:rPr lang="en-US" sz="2000" b="1" dirty="0"/>
              <a:t> </a:t>
            </a:r>
            <a:r>
              <a:rPr lang="en-US" sz="2000" b="1" dirty="0" err="1"/>
              <a:t>upotreba</a:t>
            </a:r>
            <a:r>
              <a:rPr lang="en-US" sz="2000" b="1" dirty="0"/>
              <a:t> </a:t>
            </a:r>
            <a:r>
              <a:rPr lang="en-US" sz="2000" b="1" dirty="0" err="1"/>
              <a:t>električnih</a:t>
            </a:r>
            <a:r>
              <a:rPr lang="en-US" sz="2000" b="1" dirty="0"/>
              <a:t> </a:t>
            </a:r>
            <a:r>
              <a:rPr lang="en-US" sz="2000" b="1" dirty="0" err="1"/>
              <a:t>vozila</a:t>
            </a:r>
            <a:r>
              <a:rPr lang="en-US" sz="2000" b="1" dirty="0"/>
              <a:t>, </a:t>
            </a:r>
            <a:r>
              <a:rPr lang="en-US" sz="2000" b="1" dirty="0" err="1"/>
              <a:t>osobito</a:t>
            </a:r>
            <a:r>
              <a:rPr lang="en-US" sz="2000" b="1" dirty="0"/>
              <a:t> u </a:t>
            </a:r>
            <a:r>
              <a:rPr lang="en-US" sz="2000" b="1" dirty="0" err="1"/>
              <a:t>gradovima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prigradskim</a:t>
            </a:r>
            <a:r>
              <a:rPr lang="en-US" sz="2000" b="1" dirty="0"/>
              <a:t>, </a:t>
            </a:r>
            <a:r>
              <a:rPr lang="en-US" sz="2000" b="1" dirty="0" err="1"/>
              <a:t>aglomeracijskim</a:t>
            </a:r>
            <a:r>
              <a:rPr lang="en-US" sz="2000" b="1" dirty="0"/>
              <a:t> </a:t>
            </a:r>
            <a:r>
              <a:rPr lang="en-US" sz="2000" b="1" dirty="0" err="1"/>
              <a:t>područjima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060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35" y="335804"/>
            <a:ext cx="9398422" cy="5892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FF0000"/>
                </a:solidFill>
              </a:rPr>
              <a:t>PRIORITETI U PODRUČJU ŽELJEZNIČKE INFRASTRUKTURE: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b="1" dirty="0"/>
              <a:t>Sve usporedbe sa zemljama EU pokazuju da je gustoća i kvaliteta željezničke infrastrukture u Hrvatskoj na izrazito niskoj razini. Zbog toga je i promet putnika i promet roba u velikom zaostatku za istim tim zemljama.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Ulagat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u </a:t>
            </a:r>
            <a:r>
              <a:rPr lang="en-US" sz="2000" b="1" dirty="0" err="1"/>
              <a:t>modernizaciju</a:t>
            </a:r>
            <a:r>
              <a:rPr lang="en-US" sz="2000" b="1" dirty="0"/>
              <a:t> </a:t>
            </a:r>
            <a:r>
              <a:rPr lang="en-US" sz="2000" b="1" dirty="0" err="1"/>
              <a:t>željezničke</a:t>
            </a:r>
            <a:r>
              <a:rPr lang="en-US" sz="2000" b="1" dirty="0"/>
              <a:t> </a:t>
            </a:r>
            <a:r>
              <a:rPr lang="en-US" sz="2000" b="1" dirty="0" err="1"/>
              <a:t>infrastrukture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relacijama</a:t>
            </a:r>
            <a:r>
              <a:rPr lang="en-US" sz="2000" b="1" dirty="0"/>
              <a:t> od </a:t>
            </a:r>
            <a:r>
              <a:rPr lang="en-US" sz="2000" b="1" dirty="0" err="1"/>
              <a:t>mađarske</a:t>
            </a:r>
            <a:r>
              <a:rPr lang="en-US" sz="2000" b="1" dirty="0"/>
              <a:t> </a:t>
            </a:r>
            <a:r>
              <a:rPr lang="en-US" sz="2000" b="1" dirty="0" err="1"/>
              <a:t>granice</a:t>
            </a:r>
            <a:r>
              <a:rPr lang="en-US" sz="2000" b="1" dirty="0"/>
              <a:t> do </a:t>
            </a:r>
            <a:r>
              <a:rPr lang="en-US" sz="2000" b="1" dirty="0" err="1"/>
              <a:t>Rijeke</a:t>
            </a:r>
            <a:r>
              <a:rPr lang="en-US" sz="2000" b="1" dirty="0"/>
              <a:t> (</a:t>
            </a:r>
            <a:r>
              <a:rPr lang="en-US" sz="2000" b="1" dirty="0" err="1"/>
              <a:t>mediteranski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riječki</a:t>
            </a:r>
            <a:r>
              <a:rPr lang="en-US" sz="2000" b="1" dirty="0"/>
              <a:t> </a:t>
            </a:r>
            <a:r>
              <a:rPr lang="en-US" sz="2000" b="1" dirty="0" err="1"/>
              <a:t>prometni</a:t>
            </a:r>
            <a:r>
              <a:rPr lang="en-US" sz="2000" b="1" dirty="0"/>
              <a:t> </a:t>
            </a:r>
            <a:r>
              <a:rPr lang="en-US" sz="2000" b="1" dirty="0" err="1"/>
              <a:t>pravac</a:t>
            </a:r>
            <a:r>
              <a:rPr lang="en-US" sz="2000" b="1" dirty="0"/>
              <a:t>),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Ulagat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relaciji</a:t>
            </a:r>
            <a:r>
              <a:rPr lang="en-US" sz="2000" b="1" dirty="0"/>
              <a:t> od </a:t>
            </a:r>
            <a:r>
              <a:rPr lang="en-US" sz="2000" b="1" dirty="0" err="1"/>
              <a:t>Dugog</a:t>
            </a:r>
            <a:r>
              <a:rPr lang="en-US" sz="2000" b="1" dirty="0"/>
              <a:t> </a:t>
            </a:r>
            <a:r>
              <a:rPr lang="en-US" sz="2000" b="1" dirty="0" err="1"/>
              <a:t>Sela</a:t>
            </a:r>
            <a:r>
              <a:rPr lang="en-US" sz="2000" b="1" dirty="0"/>
              <a:t> do </a:t>
            </a:r>
            <a:r>
              <a:rPr lang="en-US" sz="2000" b="1" dirty="0" err="1"/>
              <a:t>Vinkovaca</a:t>
            </a:r>
            <a:r>
              <a:rPr lang="en-US" sz="2000" b="1" dirty="0"/>
              <a:t>, </a:t>
            </a:r>
            <a:r>
              <a:rPr lang="en-US" sz="2000" b="1" dirty="0" err="1"/>
              <a:t>te</a:t>
            </a:r>
            <a:br>
              <a:rPr lang="hr-HR" sz="2000" b="1" dirty="0"/>
            </a:br>
            <a:r>
              <a:rPr lang="en-US" sz="2000" b="1" dirty="0" err="1"/>
              <a:t>dovršiti</a:t>
            </a:r>
            <a:r>
              <a:rPr lang="en-US" sz="2000" b="1" dirty="0"/>
              <a:t> </a:t>
            </a:r>
            <a:r>
              <a:rPr lang="en-US" sz="2000" b="1" dirty="0" err="1"/>
              <a:t>elektrifikaciju</a:t>
            </a:r>
            <a:r>
              <a:rPr lang="en-US" sz="2000" b="1" dirty="0"/>
              <a:t> </a:t>
            </a:r>
            <a:r>
              <a:rPr lang="en-US" sz="2000" b="1" dirty="0" err="1"/>
              <a:t>pruga</a:t>
            </a:r>
            <a:r>
              <a:rPr lang="en-US" sz="2000" b="1" dirty="0"/>
              <a:t> od </a:t>
            </a:r>
            <a:r>
              <a:rPr lang="en-US" sz="2000" b="1" dirty="0" err="1"/>
              <a:t>Vinkovaca</a:t>
            </a:r>
            <a:r>
              <a:rPr lang="en-US" sz="2000" b="1" dirty="0"/>
              <a:t> do </a:t>
            </a:r>
            <a:r>
              <a:rPr lang="en-US" sz="2000" b="1" dirty="0" err="1"/>
              <a:t>Vukovara</a:t>
            </a:r>
            <a:br>
              <a:rPr lang="hr-HR" sz="2000" b="1" dirty="0"/>
            </a:b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Zaprešića</a:t>
            </a:r>
            <a:r>
              <a:rPr lang="en-US" sz="2000" b="1" dirty="0"/>
              <a:t> do </a:t>
            </a:r>
            <a:r>
              <a:rPr lang="en-US" sz="2000" b="1" dirty="0" err="1"/>
              <a:t>Zaboka</a:t>
            </a:r>
            <a:r>
              <a:rPr lang="en-US" sz="2000" b="1" dirty="0"/>
              <a:t>. </a:t>
            </a:r>
            <a:endParaRPr lang="hr-HR" sz="20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Nastavit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modernizaciju</a:t>
            </a:r>
            <a:r>
              <a:rPr lang="en-US" sz="2000" b="1" dirty="0"/>
              <a:t> </a:t>
            </a:r>
            <a:r>
              <a:rPr lang="en-US" sz="2000" b="1" dirty="0" err="1"/>
              <a:t>putničkog</a:t>
            </a:r>
            <a:r>
              <a:rPr lang="en-US" sz="2000" b="1" dirty="0"/>
              <a:t> </a:t>
            </a:r>
            <a:r>
              <a:rPr lang="en-US" sz="2000" b="1" dirty="0" err="1"/>
              <a:t>prometa</a:t>
            </a:r>
            <a:r>
              <a:rPr lang="en-US" sz="2000" b="1" dirty="0"/>
              <a:t> </a:t>
            </a:r>
            <a:r>
              <a:rPr lang="en-US" sz="2000" b="1" dirty="0" err="1"/>
              <a:t>nabavom</a:t>
            </a:r>
            <a:r>
              <a:rPr lang="en-US" sz="2000" b="1" dirty="0"/>
              <a:t> </a:t>
            </a:r>
            <a:br>
              <a:rPr lang="hr-HR" sz="2000" b="1" dirty="0"/>
            </a:br>
            <a:r>
              <a:rPr lang="en-US" sz="2000" b="1" dirty="0" err="1"/>
              <a:t>elektromotornih</a:t>
            </a:r>
            <a:r>
              <a:rPr lang="en-US" sz="2000" b="1" dirty="0"/>
              <a:t> </a:t>
            </a:r>
            <a:r>
              <a:rPr lang="en-US" sz="2000" b="1" dirty="0" err="1"/>
              <a:t>vlakova</a:t>
            </a:r>
            <a:r>
              <a:rPr lang="en-US" sz="2000" b="1" dirty="0"/>
              <a:t> za </a:t>
            </a:r>
            <a:r>
              <a:rPr lang="en-US" sz="2000" b="1" dirty="0" err="1"/>
              <a:t>prijevoz</a:t>
            </a:r>
            <a:r>
              <a:rPr lang="en-US" sz="2000" b="1" dirty="0"/>
              <a:t> u </a:t>
            </a:r>
            <a:r>
              <a:rPr lang="en-US" sz="2000" b="1" dirty="0" err="1"/>
              <a:t>regionalnom</a:t>
            </a:r>
            <a:r>
              <a:rPr lang="en-US" sz="2000" b="1" dirty="0"/>
              <a:t> </a:t>
            </a:r>
            <a:r>
              <a:rPr lang="en-US" sz="2000" b="1" dirty="0" err="1"/>
              <a:t>prometu</a:t>
            </a:r>
            <a:r>
              <a:rPr lang="en-US" sz="2000" b="1" dirty="0"/>
              <a:t>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Posebna</a:t>
            </a:r>
            <a:r>
              <a:rPr lang="en-US" sz="2000" b="1" dirty="0"/>
              <a:t> </a:t>
            </a:r>
            <a:r>
              <a:rPr lang="en-US" sz="2000" b="1" dirty="0" err="1"/>
              <a:t>pozornost</a:t>
            </a:r>
            <a:r>
              <a:rPr lang="en-US" sz="2000" b="1" dirty="0"/>
              <a:t> </a:t>
            </a:r>
            <a:r>
              <a:rPr lang="en-US" sz="2000" b="1" dirty="0" err="1"/>
              <a:t>posvetiti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se </a:t>
            </a:r>
            <a:r>
              <a:rPr lang="en-US" sz="2000" b="1" dirty="0" err="1"/>
              <a:t>osiguravanju</a:t>
            </a:r>
            <a:r>
              <a:rPr lang="en-US" sz="2000" b="1" dirty="0"/>
              <a:t> 220 </a:t>
            </a:r>
            <a:br>
              <a:rPr lang="hr-HR" sz="2000" b="1" dirty="0"/>
            </a:br>
            <a:r>
              <a:rPr lang="en-US" sz="2000" b="1" dirty="0" err="1"/>
              <a:t>željezničko-cestovnih</a:t>
            </a:r>
            <a:r>
              <a:rPr lang="en-US" sz="2000" b="1" dirty="0"/>
              <a:t> </a:t>
            </a:r>
            <a:r>
              <a:rPr lang="en-US" sz="2000" b="1" dirty="0" err="1"/>
              <a:t>prijelaza</a:t>
            </a:r>
            <a:r>
              <a:rPr lang="en-US" sz="2000" b="1" dirty="0"/>
              <a:t> u </a:t>
            </a:r>
            <a:r>
              <a:rPr lang="en-US" sz="2000" b="1" dirty="0" err="1"/>
              <a:t>naseljenim</a:t>
            </a:r>
            <a:r>
              <a:rPr lang="en-US" sz="2000" b="1" dirty="0"/>
              <a:t> </a:t>
            </a:r>
            <a:r>
              <a:rPr lang="en-US" sz="2000" b="1" dirty="0" err="1"/>
              <a:t>mjestima</a:t>
            </a:r>
            <a:r>
              <a:rPr lang="hr-HR" sz="2000" b="1" dirty="0"/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Podizat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brzinu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160 km/h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putničkim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90km/h </a:t>
            </a:r>
            <a:br>
              <a:rPr lang="hr-HR" sz="2000" b="1" dirty="0"/>
            </a:b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teretnim</a:t>
            </a:r>
            <a:r>
              <a:rPr lang="en-US" sz="2000" b="1" dirty="0"/>
              <a:t> </a:t>
            </a:r>
            <a:r>
              <a:rPr lang="en-US" sz="2000" b="1" dirty="0" err="1"/>
              <a:t>dionicama</a:t>
            </a:r>
            <a:r>
              <a:rPr lang="en-US" sz="2000" b="1" dirty="0"/>
              <a:t>, s </a:t>
            </a:r>
            <a:r>
              <a:rPr lang="en-US" sz="2000" b="1" dirty="0" err="1"/>
              <a:t>ciljem</a:t>
            </a:r>
            <a:r>
              <a:rPr lang="en-US" sz="2000" b="1" dirty="0"/>
              <a:t> </a:t>
            </a:r>
            <a:r>
              <a:rPr lang="en-US" sz="2000" b="1" dirty="0" err="1"/>
              <a:t>povećanja</a:t>
            </a:r>
            <a:r>
              <a:rPr lang="en-US" sz="2000" b="1" dirty="0"/>
              <a:t> </a:t>
            </a:r>
            <a:r>
              <a:rPr lang="en-US" sz="2000" b="1" dirty="0" err="1"/>
              <a:t>konkurentnosti</a:t>
            </a:r>
            <a:r>
              <a:rPr lang="en-US" sz="2000" b="1" dirty="0"/>
              <a:t> </a:t>
            </a:r>
            <a:br>
              <a:rPr lang="hr-HR" sz="2000" b="1" dirty="0"/>
            </a:br>
            <a:r>
              <a:rPr lang="en-US" sz="2000" b="1" dirty="0" err="1"/>
              <a:t>prijevoza</a:t>
            </a:r>
            <a:r>
              <a:rPr lang="en-US" sz="2000" b="1" dirty="0"/>
              <a:t> </a:t>
            </a:r>
            <a:r>
              <a:rPr lang="en-US" sz="2000" b="1" dirty="0" err="1"/>
              <a:t>tereta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morskih</a:t>
            </a:r>
            <a:r>
              <a:rPr lang="en-US" sz="2000" b="1" dirty="0"/>
              <a:t> </a:t>
            </a:r>
            <a:r>
              <a:rPr lang="en-US" sz="2000" b="1" dirty="0" err="1"/>
              <a:t>luka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unutrašnjosti</a:t>
            </a:r>
            <a:r>
              <a:rPr lang="en-US" sz="2000" b="1" dirty="0"/>
              <a:t>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err="1"/>
              <a:t>Poučeni</a:t>
            </a:r>
            <a:r>
              <a:rPr lang="en-US" sz="2000" b="1" dirty="0"/>
              <a:t> </a:t>
            </a:r>
            <a:r>
              <a:rPr lang="en-US" sz="2000" b="1" dirty="0" err="1"/>
              <a:t>ovim</a:t>
            </a:r>
            <a:r>
              <a:rPr lang="en-US" sz="2000" b="1" dirty="0"/>
              <a:t> </a:t>
            </a:r>
            <a:r>
              <a:rPr lang="en-US" sz="2000" b="1" dirty="0" err="1"/>
              <a:t>primjerom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dalje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podupirati</a:t>
            </a:r>
            <a:r>
              <a:rPr lang="en-US" sz="2000" b="1" dirty="0"/>
              <a:t> </a:t>
            </a:r>
            <a:r>
              <a:rPr lang="en-US" sz="2000" b="1" dirty="0" err="1"/>
              <a:t>razvoj</a:t>
            </a:r>
            <a:r>
              <a:rPr lang="en-US" sz="2000" b="1" dirty="0"/>
              <a:t> Luke Rijeka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9277" y="3183148"/>
            <a:ext cx="66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290636" y="2329217"/>
            <a:ext cx="4602902" cy="3001487"/>
            <a:chOff x="7144079" y="2914686"/>
            <a:chExt cx="4803506" cy="3097925"/>
          </a:xfrm>
        </p:grpSpPr>
        <p:pic>
          <p:nvPicPr>
            <p:cNvPr id="4" name="Slika 37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079" y="2914686"/>
              <a:ext cx="4803506" cy="3097925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>
              <a:off x="7781028" y="4244196"/>
              <a:ext cx="181154" cy="3536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733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C4DC27-0D8F-443A-AB8D-45624E15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8112"/>
            <a:ext cx="10515600" cy="1360692"/>
          </a:xfrm>
        </p:spPr>
        <p:txBody>
          <a:bodyPr>
            <a:normAutofit/>
          </a:bodyPr>
          <a:lstStyle/>
          <a:p>
            <a:r>
              <a:rPr lang="hr-HR" sz="6600" dirty="0">
                <a:latin typeface="+mn-lt"/>
              </a:rPr>
              <a:t>#</a:t>
            </a:r>
            <a:r>
              <a:rPr lang="hr-HR" sz="6600" dirty="0" err="1">
                <a:latin typeface="+mn-lt"/>
              </a:rPr>
              <a:t>restartHR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5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E49A1-AC91-4472-AC2D-34589FB6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75" y="2232675"/>
            <a:ext cx="5572325" cy="3388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B6C970-F2A9-478A-9299-7AAC8EE74EBD}"/>
              </a:ext>
            </a:extLst>
          </p:cNvPr>
          <p:cNvSpPr txBox="1"/>
          <p:nvPr/>
        </p:nvSpPr>
        <p:spPr>
          <a:xfrm>
            <a:off x="361507" y="791143"/>
            <a:ext cx="58891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1"/>
                </a:solidFill>
              </a:rPr>
              <a:t>Obnova potražnje (uključivo i mjere za povećanje potrošnje građana)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1"/>
                </a:solidFill>
              </a:rPr>
              <a:t>Zaštita radnih mjesta, radnika i primanja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1"/>
                </a:solidFill>
              </a:rPr>
              <a:t>Obnova likvidnosti trgovačkih društava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1"/>
                </a:solidFill>
              </a:rPr>
              <a:t>Obnova dobavnih lanaca (domaćih i inozemnih) i povećanje izvoza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r-HR" sz="2600" b="1" dirty="0">
                <a:solidFill>
                  <a:schemeClr val="bg1"/>
                </a:solidFill>
              </a:rPr>
              <a:t>Sektorske (vertikalne) mjere za najugroženije industrije (turizam, promet…)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323" y="83257"/>
            <a:ext cx="8767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Brzi oporavak i saniranje posljedica krize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1">
            <a:extLst>
              <a:ext uri="{FF2B5EF4-FFF2-40B4-BE49-F238E27FC236}">
                <a16:creationId xmlns:a16="http://schemas.microsoft.com/office/drawing/2014/main" id="{494841EB-4AEE-4E1C-98BE-11AA593D0E21}"/>
              </a:ext>
            </a:extLst>
          </p:cNvPr>
          <p:cNvSpPr txBox="1"/>
          <p:nvPr/>
        </p:nvSpPr>
        <p:spPr>
          <a:xfrm>
            <a:off x="368269" y="85161"/>
            <a:ext cx="957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Pet mjera za suočavanje s posljedicama krize</a:t>
            </a:r>
            <a:endParaRPr lang="hr-HR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3C79F-BA00-4072-B1B7-C56E64F7B9EC}"/>
              </a:ext>
            </a:extLst>
          </p:cNvPr>
          <p:cNvSpPr txBox="1"/>
          <p:nvPr/>
        </p:nvSpPr>
        <p:spPr>
          <a:xfrm>
            <a:off x="433561" y="955967"/>
            <a:ext cx="95067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hr-HR" sz="2400" b="1" dirty="0"/>
              <a:t>Produljit ćemo mjeru za očuvanje radnih mjesta</a:t>
            </a:r>
            <a:endParaRPr lang="en-US" sz="24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hr-HR" sz="2400" b="1" dirty="0"/>
              <a:t>Donijet ćemo zakon o moratoriju na otplatu kredita i obveza po </a:t>
            </a:r>
            <a:r>
              <a:rPr lang="hr-HR" sz="2400" b="1" dirty="0" err="1"/>
              <a:t>leasing</a:t>
            </a:r>
            <a:r>
              <a:rPr lang="hr-HR" sz="2400" b="1" dirty="0"/>
              <a:t>-u s produljenjem na 12 mjeseci</a:t>
            </a:r>
            <a:r>
              <a:rPr lang="hr-HR" sz="2400" dirty="0"/>
              <a:t> </a:t>
            </a:r>
            <a:endParaRPr lang="en-US" sz="2400" dirty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hr-HR" sz="2400" b="1" dirty="0"/>
              <a:t>Donijet ćemo odluku o direktnom kreditiranju od strane državnih financijskih institucija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hr-HR" sz="2400" b="1" dirty="0"/>
              <a:t>Donijet ćemo set mjera za građane kako bi ublažili posljedice krize na najugroženije skupine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hr-HR" sz="2400" b="1" dirty="0"/>
              <a:t>Donijet ćemo Zakon o obnovi potresom oštećenih zgrada u Gradu Zagrebu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3561" y="4624630"/>
            <a:ext cx="1024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FF0000"/>
                </a:solidFill>
              </a:rPr>
              <a:t>Hitno ćemo donijeti novi rebalans proračuna koji će osigurati provedbu mjera do kraja 2020.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rgbClr val="FF0000"/>
                </a:solidFill>
              </a:rPr>
              <a:t>Osigurat ćemo financijska sredstva za likvidnost države do kraja 2020.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FA547C-E2A5-4948-98F8-54CF39EA75D5}"/>
              </a:ext>
            </a:extLst>
          </p:cNvPr>
          <p:cNvSpPr txBox="1"/>
          <p:nvPr/>
        </p:nvSpPr>
        <p:spPr>
          <a:xfrm>
            <a:off x="366477" y="1228569"/>
            <a:ext cx="669494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Pad BDP-a za oko 10% ili za 40-tak milijardi kuna </a:t>
            </a:r>
            <a:r>
              <a:rPr kumimoji="0" lang="hr-HR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– Hrvatska među 4 zemlje EU s najvećim padom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600" b="1" kern="0" dirty="0">
                <a:solidFill>
                  <a:srgbClr val="FFFF00"/>
                </a:solidFill>
              </a:rPr>
              <a:t>Rast deficita opće države za više od 25 milijardi kuna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Rast</a:t>
            </a:r>
            <a:r>
              <a:rPr kumimoji="0" lang="hr-HR" sz="2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državnog, javnog duga na rekordnu razinu od oko 318 milijardi kuna </a:t>
            </a:r>
            <a:r>
              <a:rPr kumimoji="0" lang="hr-HR" sz="2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što je 88,3% udjela u BDP-u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600" b="1" kern="0" dirty="0">
                <a:solidFill>
                  <a:srgbClr val="FFFF00"/>
                </a:solidFill>
              </a:rPr>
              <a:t>R</a:t>
            </a:r>
            <a:r>
              <a:rPr lang="hr-HR" sz="2600" b="1" kern="0" baseline="0" dirty="0">
                <a:solidFill>
                  <a:srgbClr val="FFFF00"/>
                </a:solidFill>
              </a:rPr>
              <a:t>ast</a:t>
            </a:r>
            <a:r>
              <a:rPr lang="hr-HR" sz="2600" b="1" kern="0" dirty="0">
                <a:solidFill>
                  <a:srgbClr val="FFFF00"/>
                </a:solidFill>
              </a:rPr>
              <a:t> nezaposlenosti za oko 45.000 </a:t>
            </a:r>
            <a:r>
              <a:rPr lang="hr-HR" sz="2600" b="1" kern="0" dirty="0">
                <a:solidFill>
                  <a:prstClr val="white"/>
                </a:solidFill>
              </a:rPr>
              <a:t>u razdoblju svibanj 2020./svibanj 2019.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6477" y="88678"/>
            <a:ext cx="9326880" cy="1325563"/>
          </a:xfrm>
        </p:spPr>
        <p:txBody>
          <a:bodyPr/>
          <a:lstStyle/>
          <a:p>
            <a:r>
              <a:rPr lang="hr-HR" sz="6000" dirty="0">
                <a:solidFill>
                  <a:srgbClr val="FFFF00"/>
                </a:solidFill>
              </a:rPr>
              <a:t>1. </a:t>
            </a:r>
            <a:r>
              <a:rPr lang="hr-HR" dirty="0">
                <a:solidFill>
                  <a:srgbClr val="FFFF00"/>
                </a:solidFill>
              </a:rPr>
              <a:t>Makroekonomski pokazatelji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1075"/>
              </p:ext>
            </p:extLst>
          </p:nvPr>
        </p:nvGraphicFramePr>
        <p:xfrm>
          <a:off x="7274919" y="2114597"/>
          <a:ext cx="4680384" cy="3101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128">
                  <a:extLst>
                    <a:ext uri="{9D8B030D-6E8A-4147-A177-3AD203B41FA5}">
                      <a16:colId xmlns:a16="http://schemas.microsoft.com/office/drawing/2014/main" val="924982905"/>
                    </a:ext>
                  </a:extLst>
                </a:gridCol>
                <a:gridCol w="184079">
                  <a:extLst>
                    <a:ext uri="{9D8B030D-6E8A-4147-A177-3AD203B41FA5}">
                      <a16:colId xmlns:a16="http://schemas.microsoft.com/office/drawing/2014/main" val="3890113441"/>
                    </a:ext>
                  </a:extLst>
                </a:gridCol>
                <a:gridCol w="1376049">
                  <a:extLst>
                    <a:ext uri="{9D8B030D-6E8A-4147-A177-3AD203B41FA5}">
                      <a16:colId xmlns:a16="http://schemas.microsoft.com/office/drawing/2014/main" val="726338994"/>
                    </a:ext>
                  </a:extLst>
                </a:gridCol>
                <a:gridCol w="1560128">
                  <a:extLst>
                    <a:ext uri="{9D8B030D-6E8A-4147-A177-3AD203B41FA5}">
                      <a16:colId xmlns:a16="http://schemas.microsoft.com/office/drawing/2014/main" val="163224940"/>
                    </a:ext>
                  </a:extLst>
                </a:gridCol>
              </a:tblGrid>
              <a:tr h="516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Projekcija*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hr-HR" sz="2000" u="none" strike="noStrike"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202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0*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53506"/>
                  </a:ext>
                </a:extLst>
              </a:tr>
              <a:tr h="516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BDP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 Black" panose="020B0A04020102020204" pitchFamily="34" charset="0"/>
                        </a:rPr>
                        <a:t>400103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400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103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360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000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360785"/>
                  </a:ext>
                </a:extLst>
              </a:tr>
              <a:tr h="516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Javni dug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  <a:latin typeface="Arial Black" panose="020B0A04020102020204" pitchFamily="34" charset="0"/>
                        </a:rPr>
                        <a:t>293.020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293.020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318.020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543614"/>
                  </a:ext>
                </a:extLst>
              </a:tr>
              <a:tr h="5169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Dug/BDP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88,3%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7119352"/>
                  </a:ext>
                </a:extLst>
              </a:tr>
              <a:tr h="516979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D</a:t>
                      </a:r>
                      <a:r>
                        <a:rPr lang="en-US" sz="2000" u="none" strike="noStrike" dirty="0" err="1">
                          <a:effectLst/>
                          <a:latin typeface="Arial Black" panose="020B0A04020102020204" pitchFamily="34" charset="0"/>
                        </a:rPr>
                        <a:t>eficit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000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04060"/>
                  </a:ext>
                </a:extLst>
              </a:tr>
              <a:tr h="5169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Deficit/BDP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  <a:latin typeface="Arial Black" panose="020B0A04020102020204" pitchFamily="34" charset="0"/>
                        </a:rPr>
                        <a:t>6,9%</a:t>
                      </a:r>
                      <a:r>
                        <a:rPr lang="hr-HR" sz="2000" u="none" strike="noStrike" dirty="0">
                          <a:effectLst/>
                          <a:latin typeface="Arial Black" panose="020B0A04020102020204" pitchFamily="34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182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1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04623D-FF14-4D15-9E12-36804C616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73" y="1998921"/>
            <a:ext cx="5876808" cy="372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FA547C-E2A5-4948-98F8-54CF39EA75D5}"/>
              </a:ext>
            </a:extLst>
          </p:cNvPr>
          <p:cNvSpPr txBox="1"/>
          <p:nvPr/>
        </p:nvSpPr>
        <p:spPr>
          <a:xfrm>
            <a:off x="366477" y="1036466"/>
            <a:ext cx="5672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BDP u 2015. je rastao 2,4% što je bila </a:t>
            </a:r>
            <a:r>
              <a:rPr kumimoji="0" lang="hr-HR" sz="2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jedna od najviših stopa</a:t>
            </a:r>
            <a:r>
              <a:rPr kumimoji="0" lang="hr-HR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u zemljama srednje i istočne Europe.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600" b="1" kern="0" dirty="0">
                <a:solidFill>
                  <a:prstClr val="white"/>
                </a:solidFill>
              </a:rPr>
              <a:t>U iduće 4 godine HDZ-ove vlade (2016-2019.) BDP je rastao </a:t>
            </a:r>
            <a:r>
              <a:rPr lang="hr-HR" sz="2600" b="1" kern="0" dirty="0">
                <a:solidFill>
                  <a:srgbClr val="FFFF00"/>
                </a:solidFill>
              </a:rPr>
              <a:t>skromno i niže </a:t>
            </a:r>
            <a:r>
              <a:rPr lang="hr-HR" sz="2600" b="1" kern="0" dirty="0">
                <a:solidFill>
                  <a:prstClr val="white"/>
                </a:solidFill>
              </a:rPr>
              <a:t>od ostalih zemalja srednje i istočne Europe.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600" b="1" kern="0" dirty="0">
                <a:solidFill>
                  <a:prstClr val="white"/>
                </a:solidFill>
              </a:rPr>
              <a:t>U 2020. godini očekuje se pad BDP-od 10%, što je </a:t>
            </a:r>
            <a:r>
              <a:rPr lang="hr-HR" sz="2600" b="1" kern="0" dirty="0">
                <a:solidFill>
                  <a:srgbClr val="FFFF00"/>
                </a:solidFill>
              </a:rPr>
              <a:t>najveći očekivani pad </a:t>
            </a:r>
            <a:r>
              <a:rPr lang="hr-HR" sz="2600" b="1" kern="0" dirty="0">
                <a:solidFill>
                  <a:prstClr val="white"/>
                </a:solidFill>
              </a:rPr>
              <a:t>među zemljama srednje i istočne Europe, te </a:t>
            </a:r>
            <a:r>
              <a:rPr lang="hr-HR" sz="2600" b="1" kern="0" dirty="0">
                <a:solidFill>
                  <a:srgbClr val="FFFF00"/>
                </a:solidFill>
              </a:rPr>
              <a:t>pad koji gotovo potpuno poništava rast </a:t>
            </a:r>
            <a:r>
              <a:rPr lang="hr-HR" sz="2600" b="1" kern="0" dirty="0">
                <a:solidFill>
                  <a:prstClr val="white"/>
                </a:solidFill>
              </a:rPr>
              <a:t>iz zadnje 4 godine.  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6477" y="88678"/>
            <a:ext cx="9326880" cy="1325563"/>
          </a:xfrm>
        </p:spPr>
        <p:txBody>
          <a:bodyPr/>
          <a:lstStyle/>
          <a:p>
            <a:r>
              <a:rPr lang="hr-HR" dirty="0"/>
              <a:t>Makroekonomski pokazatelji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10F1C-A603-4036-8B96-1FC58B48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89" y="3023051"/>
            <a:ext cx="4446424" cy="2834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5AE1E-79D0-42D4-8EA8-6F2AD72E0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92" y="223216"/>
            <a:ext cx="4465622" cy="2661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E243A-084F-48FF-92D5-79FED8342DAF}"/>
              </a:ext>
            </a:extLst>
          </p:cNvPr>
          <p:cNvSpPr txBox="1"/>
          <p:nvPr/>
        </p:nvSpPr>
        <p:spPr>
          <a:xfrm>
            <a:off x="273297" y="535573"/>
            <a:ext cx="45814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200" b="1" dirty="0"/>
              <a:t>U 2011. smo zatekli deficit proračuna od čak 25,8  (PPD 10/15) milijarde kuna ili 7,8 BDP-a.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200" b="1" dirty="0"/>
              <a:t>Na kraju 2015. ostavili smo deficit od 11 milijardi kuna ili 3,3% BDP-a.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200" b="1" dirty="0"/>
              <a:t>U 2020. očekujemo opet veliki deficit od 25 milijardi kuna ili oko 6,9% BDP-a. </a:t>
            </a:r>
          </a:p>
          <a:p>
            <a:endParaRPr lang="hr-HR" sz="2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200" b="1" dirty="0"/>
              <a:t>Na kraju 2015. ostavili smo javni dug od 286 milijardi kuna ili 84,4% udjela u BDP-u.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200" b="1" dirty="0"/>
              <a:t>U 2020. se očekuje značajno veći javni dug od 318 milijardi kuna ili 88,3% udjela u BDP-u.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919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86" y="909470"/>
            <a:ext cx="9631412" cy="5039059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 err="1"/>
              <a:t>osuvremenjavanje</a:t>
            </a:r>
            <a:r>
              <a:rPr lang="en-US" sz="3200" b="1" dirty="0"/>
              <a:t> </a:t>
            </a:r>
            <a:r>
              <a:rPr lang="en-US" sz="3200" b="1" dirty="0" err="1"/>
              <a:t>gospodarske</a:t>
            </a:r>
            <a:r>
              <a:rPr lang="en-US" sz="3200" b="1" dirty="0"/>
              <a:t> </a:t>
            </a:r>
            <a:r>
              <a:rPr lang="en-US" sz="3200" b="1" dirty="0" err="1"/>
              <a:t>strukture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smanjivanje</a:t>
            </a:r>
            <a:r>
              <a:rPr lang="en-US" sz="3200" b="1" dirty="0"/>
              <a:t> </a:t>
            </a:r>
            <a:r>
              <a:rPr lang="en-US" sz="3200" b="1" dirty="0" err="1"/>
              <a:t>zaostajanja</a:t>
            </a:r>
            <a:r>
              <a:rPr lang="en-US" sz="3200" b="1" dirty="0"/>
              <a:t> u </a:t>
            </a:r>
            <a:r>
              <a:rPr lang="en-US" sz="3200" b="1" dirty="0" err="1"/>
              <a:t>produktivnosti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konkurentnosti</a:t>
            </a:r>
            <a:r>
              <a:rPr lang="en-US" sz="3200" b="1" dirty="0"/>
              <a:t> </a:t>
            </a:r>
            <a:r>
              <a:rPr lang="en-US" sz="3200" b="1" dirty="0" err="1"/>
              <a:t>ključnih</a:t>
            </a:r>
            <a:r>
              <a:rPr lang="en-US" sz="3200" b="1" dirty="0"/>
              <a:t> </a:t>
            </a:r>
            <a:r>
              <a:rPr lang="en-US" sz="3200" b="1" dirty="0" err="1"/>
              <a:t>gospodarskih</a:t>
            </a:r>
            <a:r>
              <a:rPr lang="en-US" sz="3200" b="1" dirty="0"/>
              <a:t> </a:t>
            </a:r>
            <a:r>
              <a:rPr lang="en-US" sz="3200" b="1" dirty="0" err="1"/>
              <a:t>sektora</a:t>
            </a:r>
            <a:r>
              <a:rPr lang="en-US" sz="3200" b="1" dirty="0"/>
              <a:t> </a:t>
            </a:r>
            <a:r>
              <a:rPr lang="en-US" sz="3200" b="1" dirty="0" err="1"/>
              <a:t>za</a:t>
            </a:r>
            <a:r>
              <a:rPr lang="en-US" sz="3200" b="1" dirty="0"/>
              <a:t> </a:t>
            </a:r>
            <a:r>
              <a:rPr lang="en-US" sz="3200" b="1" dirty="0" err="1"/>
              <a:t>prosjekom</a:t>
            </a:r>
            <a:r>
              <a:rPr lang="en-US" sz="3200" b="1" dirty="0"/>
              <a:t> EU;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 err="1"/>
              <a:t>jačanje</a:t>
            </a:r>
            <a:r>
              <a:rPr lang="en-US" sz="3200" b="1" dirty="0"/>
              <a:t> </a:t>
            </a:r>
            <a:r>
              <a:rPr lang="en-US" sz="3200" b="1" dirty="0" err="1"/>
              <a:t>poslovne</a:t>
            </a:r>
            <a:r>
              <a:rPr lang="en-US" sz="3200" b="1" dirty="0"/>
              <a:t> </a:t>
            </a:r>
            <a:r>
              <a:rPr lang="en-US" sz="3200" b="1" dirty="0" err="1"/>
              <a:t>klime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povećanje</a:t>
            </a:r>
            <a:r>
              <a:rPr lang="en-US" sz="3200" b="1" dirty="0"/>
              <a:t> </a:t>
            </a:r>
            <a:r>
              <a:rPr lang="en-US" sz="3200" b="1" dirty="0" err="1"/>
              <a:t>investicija</a:t>
            </a:r>
            <a:r>
              <a:rPr lang="en-US" sz="3200" b="1" dirty="0"/>
              <a:t> - </a:t>
            </a:r>
            <a:r>
              <a:rPr lang="en-US" sz="3200" b="1" dirty="0" err="1"/>
              <a:t>osobito</a:t>
            </a:r>
            <a:r>
              <a:rPr lang="en-US" sz="3200" b="1" dirty="0"/>
              <a:t> </a:t>
            </a:r>
            <a:r>
              <a:rPr lang="en-US" sz="3200" b="1" dirty="0" err="1"/>
              <a:t>uvažavajući</a:t>
            </a:r>
            <a:r>
              <a:rPr lang="en-US" sz="3200" b="1" dirty="0"/>
              <a:t> do </a:t>
            </a:r>
            <a:r>
              <a:rPr lang="en-US" sz="3200" b="1" dirty="0" err="1"/>
              <a:t>sada</a:t>
            </a:r>
            <a:r>
              <a:rPr lang="en-US" sz="3200" b="1" dirty="0"/>
              <a:t> </a:t>
            </a:r>
            <a:r>
              <a:rPr lang="en-US" sz="3200" b="1" dirty="0" err="1"/>
              <a:t>neiskorišteni</a:t>
            </a:r>
            <a:r>
              <a:rPr lang="en-US" sz="3200" b="1" dirty="0"/>
              <a:t> </a:t>
            </a:r>
            <a:r>
              <a:rPr lang="en-US" sz="3200" b="1" dirty="0" err="1"/>
              <a:t>potencijal</a:t>
            </a:r>
            <a:r>
              <a:rPr lang="en-US" sz="3200" b="1" dirty="0"/>
              <a:t> EU </a:t>
            </a:r>
            <a:r>
              <a:rPr lang="en-US" sz="3200" b="1" dirty="0" err="1"/>
              <a:t>fondova</a:t>
            </a:r>
            <a:r>
              <a:rPr lang="hr-HR" sz="3200" b="1" dirty="0"/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 err="1"/>
              <a:t>veće</a:t>
            </a:r>
            <a:r>
              <a:rPr lang="en-US" sz="3200" b="1" dirty="0"/>
              <a:t> </a:t>
            </a:r>
            <a:r>
              <a:rPr lang="en-US" sz="3200" b="1" dirty="0" err="1"/>
              <a:t>ulaganje</a:t>
            </a:r>
            <a:r>
              <a:rPr lang="en-US" sz="3200" b="1" dirty="0"/>
              <a:t> u </a:t>
            </a:r>
            <a:r>
              <a:rPr lang="en-US" sz="3200" b="1" dirty="0" err="1"/>
              <a:t>istraživanje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razvoj</a:t>
            </a:r>
            <a:r>
              <a:rPr lang="en-US" sz="3200" b="1" dirty="0"/>
              <a:t> (R&amp;D), </a:t>
            </a:r>
            <a:r>
              <a:rPr lang="en-US" sz="3200" b="1" dirty="0" err="1"/>
              <a:t>inovacije</a:t>
            </a:r>
            <a:r>
              <a:rPr lang="en-US" sz="3200" b="1" dirty="0"/>
              <a:t> </a:t>
            </a:r>
            <a:r>
              <a:rPr lang="en-US" sz="3200" b="1" dirty="0" err="1"/>
              <a:t>te</a:t>
            </a:r>
            <a:r>
              <a:rPr lang="en-US" sz="3200" b="1" dirty="0"/>
              <a:t> </a:t>
            </a:r>
            <a:r>
              <a:rPr lang="en-US" sz="3200" b="1" dirty="0" err="1"/>
              <a:t>digitalizaciju</a:t>
            </a:r>
            <a:r>
              <a:rPr lang="en-US" sz="3200" b="1" dirty="0"/>
              <a:t> </a:t>
            </a:r>
            <a:r>
              <a:rPr lang="en-US" sz="3200" b="1" dirty="0" err="1"/>
              <a:t>svih</a:t>
            </a:r>
            <a:r>
              <a:rPr lang="en-US" sz="3200" b="1" dirty="0"/>
              <a:t> </a:t>
            </a:r>
            <a:r>
              <a:rPr lang="en-US" sz="3200" b="1" dirty="0" err="1"/>
              <a:t>segmenata</a:t>
            </a:r>
            <a:r>
              <a:rPr lang="en-US" sz="3200" b="1" dirty="0"/>
              <a:t> </a:t>
            </a:r>
            <a:r>
              <a:rPr lang="en-US" sz="3200" b="1" dirty="0" err="1"/>
              <a:t>gospodarstva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društva</a:t>
            </a:r>
            <a:r>
              <a:rPr lang="en-US" sz="3200" b="1" dirty="0"/>
              <a:t>;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 err="1"/>
              <a:t>otvaranje</a:t>
            </a:r>
            <a:r>
              <a:rPr lang="en-US" sz="3200" b="1" dirty="0"/>
              <a:t> </a:t>
            </a:r>
            <a:r>
              <a:rPr lang="en-US" sz="3200" b="1" dirty="0" err="1"/>
              <a:t>novih</a:t>
            </a:r>
            <a:r>
              <a:rPr lang="en-US" sz="3200" b="1" dirty="0"/>
              <a:t>, </a:t>
            </a:r>
            <a:r>
              <a:rPr lang="en-US" sz="3200" b="1" dirty="0" err="1"/>
              <a:t>kvalitetnih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bolje</a:t>
            </a:r>
            <a:r>
              <a:rPr lang="en-US" sz="3200" b="1" dirty="0"/>
              <a:t> </a:t>
            </a:r>
            <a:r>
              <a:rPr lang="en-US" sz="3200" b="1" dirty="0" err="1"/>
              <a:t>plaćenih</a:t>
            </a:r>
            <a:r>
              <a:rPr lang="en-US" sz="3200" b="1" dirty="0"/>
              <a:t> </a:t>
            </a:r>
            <a:r>
              <a:rPr lang="en-US" sz="3200" b="1" dirty="0" err="1"/>
              <a:t>radnih</a:t>
            </a:r>
            <a:r>
              <a:rPr lang="en-US" sz="3200" b="1" dirty="0"/>
              <a:t> </a:t>
            </a:r>
            <a:r>
              <a:rPr lang="en-US" sz="3200" b="1" dirty="0" err="1"/>
              <a:t>mjesta</a:t>
            </a:r>
            <a:r>
              <a:rPr lang="en-US" sz="3200" b="1" dirty="0"/>
              <a:t>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200" b="1" dirty="0" err="1"/>
              <a:t>pravedniji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učinkovitiji</a:t>
            </a:r>
            <a:r>
              <a:rPr lang="en-US" sz="3200" b="1" dirty="0"/>
              <a:t> </a:t>
            </a:r>
            <a:r>
              <a:rPr lang="en-US" sz="3200" b="1" dirty="0" err="1"/>
              <a:t>porezni</a:t>
            </a:r>
            <a:r>
              <a:rPr lang="en-US" sz="3200" b="1" dirty="0"/>
              <a:t> </a:t>
            </a:r>
            <a:r>
              <a:rPr lang="en-US" sz="3200" b="1" dirty="0" err="1"/>
              <a:t>sustav</a:t>
            </a:r>
            <a:r>
              <a:rPr lang="en-US" sz="3200" b="1" dirty="0"/>
              <a:t> </a:t>
            </a:r>
            <a:r>
              <a:rPr lang="en-US" sz="3200" b="1" dirty="0" err="1"/>
              <a:t>te</a:t>
            </a:r>
            <a:r>
              <a:rPr lang="en-US" sz="3200" b="1" dirty="0"/>
              <a:t> </a:t>
            </a:r>
            <a:r>
              <a:rPr lang="en-US" sz="3200" b="1" dirty="0" err="1"/>
              <a:t>naglašena</a:t>
            </a:r>
            <a:r>
              <a:rPr lang="en-US" sz="3200" b="1" dirty="0"/>
              <a:t> </a:t>
            </a:r>
            <a:r>
              <a:rPr lang="en-US" sz="3200" b="1" dirty="0" err="1"/>
              <a:t>prioritizacija</a:t>
            </a:r>
            <a:r>
              <a:rPr lang="en-US" sz="3200" b="1" dirty="0"/>
              <a:t> </a:t>
            </a:r>
            <a:r>
              <a:rPr lang="en-US" sz="3200" b="1" dirty="0" err="1"/>
              <a:t>kod</a:t>
            </a:r>
            <a:r>
              <a:rPr lang="en-US" sz="3200" b="1" dirty="0"/>
              <a:t> </a:t>
            </a:r>
            <a:r>
              <a:rPr lang="en-US" sz="3200" b="1" dirty="0" err="1"/>
              <a:t>upravljanja</a:t>
            </a:r>
            <a:r>
              <a:rPr lang="en-US" sz="3200" b="1" dirty="0"/>
              <a:t> </a:t>
            </a:r>
            <a:r>
              <a:rPr lang="en-US" sz="3200" b="1" dirty="0" err="1"/>
              <a:t>državnim</a:t>
            </a:r>
            <a:r>
              <a:rPr lang="en-US" sz="3200" b="1" dirty="0"/>
              <a:t> </a:t>
            </a:r>
            <a:r>
              <a:rPr lang="en-US" sz="3200" b="1" dirty="0" err="1"/>
              <a:t>proračunom</a:t>
            </a:r>
            <a:r>
              <a:rPr lang="en-US" sz="3200" b="1" dirty="0"/>
              <a:t>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8686" y="101992"/>
            <a:ext cx="6778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2.  Gospodarska transformacija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7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3268</Words>
  <Application>Microsoft Office PowerPoint</Application>
  <PresentationFormat>Widescreen</PresentationFormat>
  <Paragraphs>301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Wingdings</vt:lpstr>
      <vt:lpstr>Office Theme</vt:lpstr>
      <vt:lpstr>Gospodarska transformacija  za novi početak</vt:lpstr>
      <vt:lpstr>Polazišta gospodarskog programa</vt:lpstr>
      <vt:lpstr>Polazišta gospodarskog programa (2)</vt:lpstr>
      <vt:lpstr>PowerPoint Presentation</vt:lpstr>
      <vt:lpstr>PowerPoint Presentation</vt:lpstr>
      <vt:lpstr>1. Makroekonomski pokazatelji</vt:lpstr>
      <vt:lpstr>Makroekonomski pokazatelji</vt:lpstr>
      <vt:lpstr>PowerPoint Presentation</vt:lpstr>
      <vt:lpstr>PowerPoint Presentation</vt:lpstr>
      <vt:lpstr>Model gospodarske transformacije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Regulatorno rasterećenje obrtnika mikro i malih poduzetnika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Zeleni razvoj Hrvatske</vt:lpstr>
      <vt:lpstr>8. Zeleni razvoj Hrvatske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Kako je rastao jaz između Hrvatske i EU!</vt:lpstr>
      <vt:lpstr>Potencijal investicija iz EU izvora</vt:lpstr>
      <vt:lpstr>10. Infrastruktura i veliki projekti</vt:lpstr>
      <vt:lpstr>PowerPoint Presentation</vt:lpstr>
      <vt:lpstr>#restartHR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Restart</dc:creator>
  <cp:lastModifiedBy>Marko Rakar</cp:lastModifiedBy>
  <cp:revision>190</cp:revision>
  <dcterms:created xsi:type="dcterms:W3CDTF">2020-05-23T14:38:14Z</dcterms:created>
  <dcterms:modified xsi:type="dcterms:W3CDTF">2020-06-03T07:07:50Z</dcterms:modified>
</cp:coreProperties>
</file>