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6"/>
  </p:notesMasterIdLst>
  <p:sldIdLst>
    <p:sldId id="256" r:id="rId2"/>
    <p:sldId id="302" r:id="rId3"/>
    <p:sldId id="303" r:id="rId4"/>
    <p:sldId id="270" r:id="rId5"/>
    <p:sldId id="295" r:id="rId6"/>
    <p:sldId id="305" r:id="rId7"/>
    <p:sldId id="322" r:id="rId8"/>
    <p:sldId id="326" r:id="rId9"/>
    <p:sldId id="315" r:id="rId10"/>
    <p:sldId id="316" r:id="rId11"/>
    <p:sldId id="317" r:id="rId12"/>
    <p:sldId id="338" r:id="rId13"/>
    <p:sldId id="343" r:id="rId14"/>
    <p:sldId id="339" r:id="rId15"/>
    <p:sldId id="341" r:id="rId16"/>
    <p:sldId id="342" r:id="rId17"/>
    <p:sldId id="332" r:id="rId18"/>
    <p:sldId id="276" r:id="rId19"/>
    <p:sldId id="299" r:id="rId20"/>
    <p:sldId id="284" r:id="rId21"/>
    <p:sldId id="293" r:id="rId22"/>
    <p:sldId id="319" r:id="rId23"/>
    <p:sldId id="327" r:id="rId24"/>
    <p:sldId id="328" r:id="rId25"/>
    <p:sldId id="329" r:id="rId26"/>
    <p:sldId id="330" r:id="rId27"/>
    <p:sldId id="331" r:id="rId28"/>
    <p:sldId id="308" r:id="rId29"/>
    <p:sldId id="337" r:id="rId30"/>
    <p:sldId id="336" r:id="rId31"/>
    <p:sldId id="334" r:id="rId32"/>
    <p:sldId id="306" r:id="rId33"/>
    <p:sldId id="320" r:id="rId34"/>
    <p:sldId id="259" r:id="rId35"/>
  </p:sldIdLst>
  <p:sldSz cx="12192000" cy="6858000"/>
  <p:notesSz cx="6858000" cy="9144000"/>
  <p:defaultTextStyle>
    <a:defPPr>
      <a:defRPr lang="sr-Latn-R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C20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016" autoAdjust="0"/>
    <p:restoredTop sz="81230" autoAdjust="0"/>
  </p:normalViewPr>
  <p:slideViewPr>
    <p:cSldViewPr snapToGrid="0">
      <p:cViewPr varScale="1">
        <p:scale>
          <a:sx n="91" d="100"/>
          <a:sy n="91" d="100"/>
        </p:scale>
        <p:origin x="182" y="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F:\ASAVJET\SDP%20GOPODARSKI%20PROGRAM%202020\a%20simulacija%20BDP%20i%20proracuna%2031%2005%202020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hr-HR" sz="1400" b="0">
                <a:solidFill>
                  <a:srgbClr val="0070C0"/>
                </a:solidFill>
              </a:rPr>
              <a:t>Projekcija raspoloživih EU fondova 2021-2024. po izvorima (mlrd. kn)</a:t>
            </a:r>
            <a:endParaRPr lang="en-US" sz="1400" b="0">
              <a:solidFill>
                <a:srgbClr val="0070C0"/>
              </a:solidFill>
            </a:endParaRPr>
          </a:p>
        </c:rich>
      </c:tx>
      <c:layout>
        <c:manualLayout>
          <c:xMode val="edge"/>
          <c:yMode val="edge"/>
          <c:x val="0.10073281676443832"/>
          <c:y val="4.166675820976845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3.0555555555555555E-2"/>
          <c:y val="0.21379629629629629"/>
          <c:w val="0.93888888888888888"/>
          <c:h val="0.5729009915427237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'Simulacija BDP'!$AG$16</c:f>
              <c:strCache>
                <c:ptCount val="1"/>
                <c:pt idx="0">
                  <c:v>EU fondovi 2014-2020.</c:v>
                </c:pt>
              </c:strCache>
            </c:strRef>
          </c:tx>
          <c:spPr>
            <a:solidFill>
              <a:schemeClr val="accent1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'Simulacija BDP'!$AI$15:$AL$15</c:f>
              <c:strCache>
                <c:ptCount val="4"/>
                <c:pt idx="0">
                  <c:v>2021.</c:v>
                </c:pt>
                <c:pt idx="1">
                  <c:v>2022.</c:v>
                </c:pt>
                <c:pt idx="2">
                  <c:v>2023.</c:v>
                </c:pt>
                <c:pt idx="3">
                  <c:v>2024.</c:v>
                </c:pt>
              </c:strCache>
            </c:strRef>
          </c:cat>
          <c:val>
            <c:numRef>
              <c:f>'Simulacija BDP'!$AI$16:$AL$16</c:f>
              <c:numCache>
                <c:formatCode>General</c:formatCode>
                <c:ptCount val="4"/>
                <c:pt idx="0">
                  <c:v>17</c:v>
                </c:pt>
                <c:pt idx="1">
                  <c:v>18</c:v>
                </c:pt>
                <c:pt idx="2">
                  <c:v>19.75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76-47B2-B6B9-8B94D59BEAF5}"/>
            </c:ext>
          </c:extLst>
        </c:ser>
        <c:ser>
          <c:idx val="1"/>
          <c:order val="1"/>
          <c:tx>
            <c:strRef>
              <c:f>'Simulacija BDP'!$AG$17</c:f>
              <c:strCache>
                <c:ptCount val="1"/>
                <c:pt idx="0">
                  <c:v>EU fondovi 2021-2027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'Simulacija BDP'!$AI$15:$AL$15</c:f>
              <c:strCache>
                <c:ptCount val="4"/>
                <c:pt idx="0">
                  <c:v>2021.</c:v>
                </c:pt>
                <c:pt idx="1">
                  <c:v>2022.</c:v>
                </c:pt>
                <c:pt idx="2">
                  <c:v>2023.</c:v>
                </c:pt>
                <c:pt idx="3">
                  <c:v>2024.</c:v>
                </c:pt>
              </c:strCache>
            </c:strRef>
          </c:cat>
          <c:val>
            <c:numRef>
              <c:f>'Simulacija BDP'!$AI$17:$AL$17</c:f>
              <c:numCache>
                <c:formatCode>General</c:formatCode>
                <c:ptCount val="4"/>
                <c:pt idx="0">
                  <c:v>0</c:v>
                </c:pt>
                <c:pt idx="1">
                  <c:v>4</c:v>
                </c:pt>
                <c:pt idx="2">
                  <c:v>5</c:v>
                </c:pt>
                <c:pt idx="3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76-47B2-B6B9-8B94D59BEAF5}"/>
            </c:ext>
          </c:extLst>
        </c:ser>
        <c:ser>
          <c:idx val="2"/>
          <c:order val="2"/>
          <c:tx>
            <c:strRef>
              <c:f>'Simulacija BDP'!$AG$18</c:f>
              <c:strCache>
                <c:ptCount val="1"/>
                <c:pt idx="0">
                  <c:v>Next Generation EU - grantovi***</c:v>
                </c:pt>
              </c:strCache>
            </c:strRef>
          </c:tx>
          <c:spPr>
            <a:solidFill>
              <a:schemeClr val="accent3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'Simulacija BDP'!$AI$15:$AL$15</c:f>
              <c:strCache>
                <c:ptCount val="4"/>
                <c:pt idx="0">
                  <c:v>2021.</c:v>
                </c:pt>
                <c:pt idx="1">
                  <c:v>2022.</c:v>
                </c:pt>
                <c:pt idx="2">
                  <c:v>2023.</c:v>
                </c:pt>
                <c:pt idx="3">
                  <c:v>2024.</c:v>
                </c:pt>
              </c:strCache>
            </c:strRef>
          </c:cat>
          <c:val>
            <c:numRef>
              <c:f>'Simulacija BDP'!$AI$18:$AL$18</c:f>
              <c:numCache>
                <c:formatCode>General</c:formatCode>
                <c:ptCount val="4"/>
                <c:pt idx="0">
                  <c:v>8</c:v>
                </c:pt>
                <c:pt idx="1">
                  <c:v>10</c:v>
                </c:pt>
                <c:pt idx="2">
                  <c:v>17</c:v>
                </c:pt>
                <c:pt idx="3">
                  <c:v>20.200000000000003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C76-47B2-B6B9-8B94D59BEAF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1679332944"/>
        <c:axId val="1679334192"/>
      </c:barChart>
      <c:catAx>
        <c:axId val="1679332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679334192"/>
        <c:crosses val="autoZero"/>
        <c:auto val="1"/>
        <c:lblAlgn val="ctr"/>
        <c:lblOffset val="100"/>
        <c:noMultiLvlLbl val="0"/>
      </c:catAx>
      <c:valAx>
        <c:axId val="1679334192"/>
        <c:scaling>
          <c:orientation val="minMax"/>
        </c:scaling>
        <c:delete val="1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1679332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5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E9E0FF-0859-4A1E-9905-EA30BDE31FD8}" type="datetimeFigureOut">
              <a:rPr lang="en-US" smtClean="0"/>
              <a:t>6/3/2020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45E357-2F99-47AA-A127-F448011FCF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109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61793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2.1.2. </a:t>
            </a:r>
            <a:r>
              <a:rPr lang="hr-HR" sz="1500" b="1" dirty="0">
                <a:solidFill>
                  <a:schemeClr val="tx1"/>
                </a:solidFill>
              </a:rPr>
              <a:t>Kako obnoviti gospodarstvo i ponovno osigurati rast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500" b="1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b="1" dirty="0">
                <a:solidFill>
                  <a:schemeClr val="tx1"/>
                </a:solidFill>
              </a:rPr>
              <a:t>Tamo gdje su problemi tražimo i rješenja.</a:t>
            </a:r>
          </a:p>
          <a:p>
            <a:br>
              <a:rPr lang="hr-HR" sz="1500" b="1" dirty="0">
                <a:solidFill>
                  <a:schemeClr val="tx1"/>
                </a:solidFill>
              </a:rPr>
            </a:br>
            <a:br>
              <a:rPr lang="hr-HR" sz="1500" b="1" dirty="0">
                <a:solidFill>
                  <a:schemeClr val="tx1"/>
                </a:solidFill>
              </a:rPr>
            </a:br>
            <a:r>
              <a:rPr lang="hr-HR" sz="1500" b="1" dirty="0">
                <a:solidFill>
                  <a:schemeClr val="tx1"/>
                </a:solidFill>
              </a:rPr>
              <a:t>Pad izvoza roba i usluga za 30% ili za više od 60 </a:t>
            </a:r>
            <a:r>
              <a:rPr lang="hr-HR" sz="1500" b="1" dirty="0" err="1">
                <a:solidFill>
                  <a:schemeClr val="tx1"/>
                </a:solidFill>
              </a:rPr>
              <a:t>mlrd</a:t>
            </a:r>
            <a:r>
              <a:rPr lang="hr-HR" sz="1500" b="1" dirty="0">
                <a:solidFill>
                  <a:schemeClr val="tx1"/>
                </a:solidFill>
              </a:rPr>
              <a:t>. kn!</a:t>
            </a:r>
          </a:p>
          <a:p>
            <a:endParaRPr lang="hr-HR" sz="1500" b="1" dirty="0">
              <a:solidFill>
                <a:schemeClr val="tx1"/>
              </a:solidFill>
            </a:endParaRPr>
          </a:p>
          <a:p>
            <a:r>
              <a:rPr lang="hr-HR" sz="1500" b="1" dirty="0">
                <a:solidFill>
                  <a:schemeClr val="tx1"/>
                </a:solidFill>
              </a:rPr>
              <a:t>Pad investicija za 9% ili za više od 8 </a:t>
            </a:r>
            <a:r>
              <a:rPr lang="hr-HR" sz="1500" b="1" dirty="0" err="1">
                <a:solidFill>
                  <a:schemeClr val="tx1"/>
                </a:solidFill>
              </a:rPr>
              <a:t>mlrd</a:t>
            </a:r>
            <a:r>
              <a:rPr lang="hr-HR" sz="1500" b="1" dirty="0">
                <a:solidFill>
                  <a:schemeClr val="tx1"/>
                </a:solidFill>
              </a:rPr>
              <a:t>. kn.</a:t>
            </a:r>
          </a:p>
          <a:p>
            <a:endParaRPr lang="hr-HR" sz="1500" b="1" dirty="0">
              <a:solidFill>
                <a:schemeClr val="tx1"/>
              </a:solidFill>
            </a:endParaRPr>
          </a:p>
          <a:p>
            <a:r>
              <a:rPr lang="hr-HR" sz="1500" b="1" dirty="0">
                <a:solidFill>
                  <a:schemeClr val="tx1"/>
                </a:solidFill>
              </a:rPr>
              <a:t>Pad osobne potrošnje za 7% ili za više od 16 </a:t>
            </a:r>
            <a:r>
              <a:rPr lang="hr-HR" sz="1500" b="1" dirty="0" err="1">
                <a:solidFill>
                  <a:schemeClr val="tx1"/>
                </a:solidFill>
              </a:rPr>
              <a:t>mlrd</a:t>
            </a:r>
            <a:r>
              <a:rPr lang="hr-HR" sz="1500" b="1" dirty="0">
                <a:solidFill>
                  <a:schemeClr val="tx1"/>
                </a:solidFill>
              </a:rPr>
              <a:t>. kn.</a:t>
            </a: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45E357-2F99-47AA-A127-F448011FCF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93878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45E357-2F99-47AA-A127-F448011FCF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9946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2.1.2. </a:t>
            </a:r>
            <a:r>
              <a:rPr lang="hr-HR" sz="1500" b="1" dirty="0">
                <a:solidFill>
                  <a:schemeClr val="tx1"/>
                </a:solidFill>
              </a:rPr>
              <a:t>Kako obnoviti gospodarstvo i ponovno osigurati rast (3)</a:t>
            </a: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45E357-2F99-47AA-A127-F448011FCF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871487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r-HR" sz="1500" b="1" dirty="0">
                <a:solidFill>
                  <a:schemeClr val="tx1"/>
                </a:solidFill>
              </a:rPr>
              <a:t>Digitalna transformacija države</a:t>
            </a:r>
          </a:p>
          <a:p>
            <a:endParaRPr lang="hr-HR" sz="1500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b="1" dirty="0">
                <a:solidFill>
                  <a:schemeClr val="tx1"/>
                </a:solidFill>
              </a:rPr>
              <a:t>Ključni cilj je: „biti digitaliziran”!</a:t>
            </a:r>
            <a:endParaRPr lang="en-US" sz="1500" b="1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500" b="1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b="1" dirty="0">
                <a:solidFill>
                  <a:schemeClr val="tx1"/>
                </a:solidFill>
              </a:rPr>
              <a:t>Indeks digitalne ekonomije i društva (DESI) </a:t>
            </a:r>
            <a:r>
              <a:rPr lang="hr-HR" sz="1500" dirty="0">
                <a:solidFill>
                  <a:schemeClr val="tx1"/>
                </a:solidFill>
              </a:rPr>
              <a:t>Europske komisije za 2019. godinu pokazuje da je </a:t>
            </a:r>
            <a:r>
              <a:rPr lang="hr-HR" sz="1500" b="1" dirty="0">
                <a:solidFill>
                  <a:schemeClr val="tx1"/>
                </a:solidFill>
              </a:rPr>
              <a:t>Hrvatska tek na 20. mjestu,</a:t>
            </a:r>
            <a:r>
              <a:rPr lang="hr-HR" sz="1500" dirty="0">
                <a:solidFill>
                  <a:schemeClr val="tx1"/>
                </a:solidFill>
              </a:rPr>
              <a:t> a i ovaj indeks pokazuje da posebno zaostajemo u digitalizaciji javnih usluga.</a:t>
            </a:r>
            <a:endParaRPr lang="en-US" sz="1500" dirty="0">
              <a:solidFill>
                <a:schemeClr val="tx1"/>
              </a:solidFill>
            </a:endParaRP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348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2.2. </a:t>
            </a:r>
            <a:r>
              <a:rPr lang="hr-HR" sz="1500" b="1" dirty="0">
                <a:solidFill>
                  <a:schemeClr val="tx1"/>
                </a:solidFill>
              </a:rPr>
              <a:t>Digitalna transformacija države</a:t>
            </a: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81472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3.1. </a:t>
            </a:r>
            <a:r>
              <a:rPr lang="hr-HR" sz="1500" b="1" dirty="0">
                <a:solidFill>
                  <a:schemeClr val="tx1"/>
                </a:solidFill>
              </a:rPr>
              <a:t>Porezno rasterećenje </a:t>
            </a:r>
            <a:endParaRPr lang="en-US" sz="1500" b="1" dirty="0">
              <a:solidFill>
                <a:schemeClr val="tx1"/>
              </a:solidFill>
            </a:endParaRP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4326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3.1. </a:t>
            </a:r>
            <a:r>
              <a:rPr lang="hr-HR" sz="1500" b="1" dirty="0">
                <a:solidFill>
                  <a:schemeClr val="tx1"/>
                </a:solidFill>
              </a:rPr>
              <a:t>Porezno rasterećenje </a:t>
            </a:r>
            <a:endParaRPr lang="en-US" sz="1500" b="1" dirty="0">
              <a:solidFill>
                <a:schemeClr val="tx1"/>
              </a:solidFill>
            </a:endParaRP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4978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3.1. </a:t>
            </a:r>
            <a:r>
              <a:rPr lang="hr-HR" sz="1500" b="1" dirty="0">
                <a:solidFill>
                  <a:schemeClr val="tx1"/>
                </a:solidFill>
              </a:rPr>
              <a:t>Porezno rasterećenje </a:t>
            </a:r>
            <a:endParaRPr lang="en-US" sz="1500" b="1" dirty="0">
              <a:solidFill>
                <a:schemeClr val="tx1"/>
              </a:solidFill>
            </a:endParaRP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495986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3.1. </a:t>
            </a:r>
            <a:r>
              <a:rPr lang="hr-HR" sz="1500" b="1" dirty="0">
                <a:solidFill>
                  <a:schemeClr val="tx1"/>
                </a:solidFill>
              </a:rPr>
              <a:t>Porezno rasterećenje </a:t>
            </a:r>
            <a:endParaRPr lang="en-US" sz="1500" b="1" dirty="0">
              <a:solidFill>
                <a:schemeClr val="tx1"/>
              </a:solidFill>
            </a:endParaRP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4341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214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2.1.2. </a:t>
            </a:r>
            <a:r>
              <a:rPr lang="hr-HR" sz="1500" b="1" dirty="0">
                <a:solidFill>
                  <a:schemeClr val="tx1"/>
                </a:solidFill>
              </a:rPr>
              <a:t>Kako obnoviti gospodarstvo i ponovno osigurati rast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1500" b="1" dirty="0">
              <a:solidFill>
                <a:schemeClr val="tx1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b="1" dirty="0">
                <a:solidFill>
                  <a:schemeClr val="tx1"/>
                </a:solidFill>
              </a:rPr>
              <a:t>Tamo gdje su problemi tražimo i rješenja.</a:t>
            </a:r>
          </a:p>
          <a:p>
            <a:br>
              <a:rPr lang="hr-HR" sz="1500" b="1" dirty="0">
                <a:solidFill>
                  <a:schemeClr val="tx1"/>
                </a:solidFill>
              </a:rPr>
            </a:br>
            <a:br>
              <a:rPr lang="hr-HR" sz="1500" b="1" dirty="0">
                <a:solidFill>
                  <a:schemeClr val="tx1"/>
                </a:solidFill>
              </a:rPr>
            </a:br>
            <a:r>
              <a:rPr lang="hr-HR" sz="1500" b="1" dirty="0">
                <a:solidFill>
                  <a:schemeClr val="tx1"/>
                </a:solidFill>
              </a:rPr>
              <a:t>Pad izvoza roba i usluga za 30% ili za više od 60 </a:t>
            </a:r>
            <a:r>
              <a:rPr lang="hr-HR" sz="1500" b="1" dirty="0" err="1">
                <a:solidFill>
                  <a:schemeClr val="tx1"/>
                </a:solidFill>
              </a:rPr>
              <a:t>mlrd</a:t>
            </a:r>
            <a:r>
              <a:rPr lang="hr-HR" sz="1500" b="1" dirty="0">
                <a:solidFill>
                  <a:schemeClr val="tx1"/>
                </a:solidFill>
              </a:rPr>
              <a:t>. kn!</a:t>
            </a:r>
          </a:p>
          <a:p>
            <a:endParaRPr lang="hr-HR" sz="1500" b="1" dirty="0">
              <a:solidFill>
                <a:schemeClr val="tx1"/>
              </a:solidFill>
            </a:endParaRPr>
          </a:p>
          <a:p>
            <a:r>
              <a:rPr lang="hr-HR" sz="1500" b="1" dirty="0">
                <a:solidFill>
                  <a:schemeClr val="tx1"/>
                </a:solidFill>
              </a:rPr>
              <a:t>Pad investicija za 9% ili za više od 8 </a:t>
            </a:r>
            <a:r>
              <a:rPr lang="hr-HR" sz="1500" b="1" dirty="0" err="1">
                <a:solidFill>
                  <a:schemeClr val="tx1"/>
                </a:solidFill>
              </a:rPr>
              <a:t>mlrd</a:t>
            </a:r>
            <a:r>
              <a:rPr lang="hr-HR" sz="1500" b="1" dirty="0">
                <a:solidFill>
                  <a:schemeClr val="tx1"/>
                </a:solidFill>
              </a:rPr>
              <a:t>. kn.</a:t>
            </a:r>
          </a:p>
          <a:p>
            <a:endParaRPr lang="hr-HR" sz="1500" b="1" dirty="0">
              <a:solidFill>
                <a:schemeClr val="tx1"/>
              </a:solidFill>
            </a:endParaRPr>
          </a:p>
          <a:p>
            <a:r>
              <a:rPr lang="hr-HR" sz="1500" b="1" dirty="0">
                <a:solidFill>
                  <a:schemeClr val="tx1"/>
                </a:solidFill>
              </a:rPr>
              <a:t>Pad osobne potrošnje za 7% ili za više od 16 </a:t>
            </a:r>
            <a:r>
              <a:rPr lang="hr-HR" sz="1500" b="1" dirty="0" err="1">
                <a:solidFill>
                  <a:schemeClr val="tx1"/>
                </a:solidFill>
              </a:rPr>
              <a:t>mlrd</a:t>
            </a:r>
            <a:r>
              <a:rPr lang="hr-HR" sz="1500" b="1" dirty="0">
                <a:solidFill>
                  <a:schemeClr val="tx1"/>
                </a:solidFill>
              </a:rPr>
              <a:t>. kn.</a:t>
            </a: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9038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1500" b="1" dirty="0">
                <a:solidFill>
                  <a:schemeClr val="tx1"/>
                </a:solidFill>
              </a:rPr>
              <a:t>Produljit ćemo mjeru za očuvanje radnih mjesta </a:t>
            </a:r>
            <a:r>
              <a:rPr lang="hr-HR" sz="1500" dirty="0">
                <a:solidFill>
                  <a:schemeClr val="tx1"/>
                </a:solidFill>
              </a:rPr>
              <a:t>na način da donesemo </a:t>
            </a:r>
            <a:r>
              <a:rPr lang="hr-HR" sz="1500" i="1" dirty="0">
                <a:solidFill>
                  <a:schemeClr val="tx1"/>
                </a:solidFill>
              </a:rPr>
              <a:t>zakon o skraćenom radnom vremenu</a:t>
            </a:r>
            <a:r>
              <a:rPr lang="hr-HR" sz="1500" dirty="0">
                <a:solidFill>
                  <a:schemeClr val="tx1"/>
                </a:solidFill>
              </a:rPr>
              <a:t>. </a:t>
            </a:r>
            <a:endParaRPr lang="en-US" sz="1500" dirty="0">
              <a:solidFill>
                <a:schemeClr val="tx1"/>
              </a:solidFill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1500" b="1" dirty="0">
                <a:solidFill>
                  <a:schemeClr val="tx1"/>
                </a:solidFill>
              </a:rPr>
              <a:t>Donijet ćemo zakon o moratoriju na otplatu kredita i obveza po leasing-u s produljenjem na 12 mjeseci</a:t>
            </a:r>
            <a:r>
              <a:rPr lang="hr-HR" sz="1500" dirty="0">
                <a:solidFill>
                  <a:schemeClr val="tx1"/>
                </a:solidFill>
              </a:rPr>
              <a:t> </a:t>
            </a:r>
            <a:endParaRPr lang="en-US" sz="1500" dirty="0">
              <a:solidFill>
                <a:schemeClr val="tx1"/>
              </a:solidFill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1500" b="1" dirty="0">
                <a:solidFill>
                  <a:schemeClr val="tx1"/>
                </a:solidFill>
              </a:rPr>
              <a:t>Donijet ćemo odluku o direktnom kreditiranju od strane državnih financijskih institucija</a:t>
            </a:r>
            <a:r>
              <a:rPr lang="hr-HR" sz="1500" dirty="0">
                <a:solidFill>
                  <a:schemeClr val="tx1"/>
                </a:solidFill>
              </a:rPr>
              <a:t> poput HBOR-a i HAMAG-a mikro, malim i srednjim poduzetnicima i obrtnicima, te OPG-ovima. </a:t>
            </a:r>
            <a:endParaRPr lang="en-US" sz="1500" dirty="0">
              <a:solidFill>
                <a:schemeClr val="tx1"/>
              </a:solidFill>
            </a:endParaRPr>
          </a:p>
          <a:p>
            <a:pPr marL="285750" lvl="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1500" b="1" dirty="0">
                <a:solidFill>
                  <a:schemeClr val="tx1"/>
                </a:solidFill>
              </a:rPr>
              <a:t>Donijet ćemo set mjera za građane kako bi ublažili posljedice krize na najugroženije skupine: </a:t>
            </a:r>
            <a:r>
              <a:rPr lang="hr-HR" sz="1500" dirty="0">
                <a:solidFill>
                  <a:schemeClr val="tx1"/>
                </a:solidFill>
              </a:rPr>
              <a:t>nove nezaposlene, nezaposlene koji ne primaju nikakvu naknadu sa HZZ-a, umirovljenike I druge građane s niskim primanjima, te socijalno potrebite. </a:t>
            </a:r>
            <a:endParaRPr lang="en-US" sz="1500" dirty="0">
              <a:solidFill>
                <a:schemeClr val="tx1"/>
              </a:solidFill>
            </a:endParaRP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hr-HR" sz="1500" b="1" dirty="0">
                <a:solidFill>
                  <a:schemeClr val="tx1"/>
                </a:solidFill>
              </a:rPr>
              <a:t>Donijet ćemo Zakon o obnovi potresom oštećenih zgrada </a:t>
            </a:r>
          </a:p>
          <a:p>
            <a:pPr lvl="0"/>
            <a:r>
              <a:rPr lang="hr-HR" sz="1500" b="1" dirty="0">
                <a:solidFill>
                  <a:schemeClr val="tx1"/>
                </a:solidFill>
              </a:rPr>
              <a:t>     u Gradu Zagrebu</a:t>
            </a:r>
            <a:r>
              <a:rPr lang="hr-HR" sz="1500" dirty="0">
                <a:solidFill>
                  <a:schemeClr val="tx1"/>
                </a:solidFill>
              </a:rPr>
              <a:t>, te ga uputiti u Sabor po hitnoj proceduri.</a:t>
            </a:r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63823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5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2.1. </a:t>
            </a:r>
            <a:r>
              <a:rPr kumimoji="0" lang="hr-HR" sz="15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Gospodarski oporavak i rast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5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5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2.1.1. </a:t>
            </a:r>
            <a:r>
              <a:rPr kumimoji="0" lang="hr-HR" sz="15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Što smo im ostavili, a što oni nama?</a:t>
            </a: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436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5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2.1. </a:t>
            </a:r>
            <a:r>
              <a:rPr kumimoji="0" lang="hr-HR" sz="15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Gospodarski oporavak i rast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500" b="0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1500" b="0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2.1.1. </a:t>
            </a:r>
            <a:r>
              <a:rPr kumimoji="0" lang="hr-HR" sz="1500" b="1" i="0" u="none" strike="noStrike" kern="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</a:rPr>
              <a:t>Što smo im ostavili, a što oni nama?</a:t>
            </a: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9409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188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3.1. </a:t>
            </a:r>
            <a:r>
              <a:rPr lang="hr-HR" sz="1500" b="1" dirty="0">
                <a:solidFill>
                  <a:schemeClr val="tx1"/>
                </a:solidFill>
              </a:rPr>
              <a:t>Porezno rasterećenje </a:t>
            </a:r>
            <a:endParaRPr lang="en-US" sz="1500" b="1" dirty="0">
              <a:solidFill>
                <a:schemeClr val="tx1"/>
              </a:solidFill>
            </a:endParaRP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924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3.1. </a:t>
            </a:r>
            <a:r>
              <a:rPr lang="hr-HR" sz="1500" b="1" dirty="0">
                <a:solidFill>
                  <a:schemeClr val="tx1"/>
                </a:solidFill>
              </a:rPr>
              <a:t>Porezno rasterećenje </a:t>
            </a:r>
            <a:endParaRPr lang="en-US" sz="1500" b="1" dirty="0">
              <a:solidFill>
                <a:schemeClr val="tx1"/>
              </a:solidFill>
            </a:endParaRP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45E357-2F99-47AA-A127-F448011FCFF8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3737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1500" dirty="0">
                <a:solidFill>
                  <a:schemeClr val="tx1"/>
                </a:solidFill>
              </a:rPr>
              <a:t>2.2. </a:t>
            </a:r>
            <a:r>
              <a:rPr lang="hr-HR" sz="1500" b="1" dirty="0">
                <a:solidFill>
                  <a:schemeClr val="tx1"/>
                </a:solidFill>
              </a:rPr>
              <a:t>Digitalna transformacija države</a:t>
            </a:r>
          </a:p>
          <a:p>
            <a:endParaRPr lang="en-US" sz="15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45E357-2F99-47AA-A127-F448011FCF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3209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1B9BAB-2165-478F-B228-E2E2017C67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37371" y="640080"/>
            <a:ext cx="10936319" cy="2216740"/>
          </a:xfrm>
        </p:spPr>
        <p:txBody>
          <a:bodyPr anchor="b"/>
          <a:lstStyle>
            <a:lvl1pPr algn="l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B96C1B-4EBC-4C11-B501-49F05F122D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37372" y="2932611"/>
            <a:ext cx="6828051" cy="1672046"/>
          </a:xfrm>
        </p:spPr>
        <p:txBody>
          <a:bodyPr/>
          <a:lstStyle>
            <a:lvl1pPr marL="0" indent="0" algn="l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94507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F671B87-8550-411F-A17B-AA512467A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A649-67D6-4AFE-BDA9-1BFC0F5E3E06}" type="datetimeFigureOut">
              <a:rPr lang="hr-HR" smtClean="0"/>
              <a:t>3.6.2020.</a:t>
            </a:fld>
            <a:endParaRPr lang="hr-HR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44A9D7-D3C3-45F9-9890-2FC4E4A8E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BEF08A-9AA3-4C87-BC11-85AA43167D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229E-6AED-43BF-95EB-66043FC3933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911409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C99249-C3F3-4C1E-9746-346C85907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0E2AC-1F8B-493C-A061-7618B81987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28E13B-98AA-4447-8E4C-0749B0436A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C59578-174C-45FB-999E-475D2E647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A649-67D6-4AFE-BDA9-1BFC0F5E3E06}" type="datetimeFigureOut">
              <a:rPr lang="hr-HR" smtClean="0"/>
              <a:t>3.6.2020.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5938B2-D936-402B-8014-5586F2A27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80C78-1BB4-4406-A5CB-1024CFF225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229E-6AED-43BF-95EB-66043FC3933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43125345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C22D99-8AB6-4491-B381-74189B783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3AC1C2-C2BD-4831-9917-0E2B346DC0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r-HR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8F461AC-A293-4190-9753-593E09F13A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F8A2CC9-D1DC-48B4-9C6E-B6C5552869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A649-67D6-4AFE-BDA9-1BFC0F5E3E06}" type="datetimeFigureOut">
              <a:rPr lang="hr-HR" smtClean="0"/>
              <a:t>3.6.2020.</a:t>
            </a:fld>
            <a:endParaRPr lang="hr-HR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8EBCAC6-5D83-4EF5-B64D-F5477F782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5324F9-2C67-4302-AA21-BFDAC48A7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229E-6AED-43BF-95EB-66043FC3933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39128267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0B6B7E-09DF-4C27-9D35-9CD7C0394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FD84524-8B6C-4EE9-B274-B82924EDC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CC2E49-6DA5-405A-8B6B-D24F9C4474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A649-67D6-4AFE-BDA9-1BFC0F5E3E06}" type="datetimeFigureOut">
              <a:rPr lang="hr-HR" smtClean="0"/>
              <a:t>3.6.2020.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A6D608-8C45-408D-971D-071AD79E6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E65A31-73B2-41C8-9981-5BBF1445AD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229E-6AED-43BF-95EB-66043FC3933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2389378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80ED176-0865-4FC2-B151-6BE20FB731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767E41-43F0-48FB-ABA4-695658119A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B1BE20-E2A1-44C4-98E9-4D4D0FC16B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A649-67D6-4AFE-BDA9-1BFC0F5E3E06}" type="datetimeFigureOut">
              <a:rPr lang="hr-HR" smtClean="0"/>
              <a:t>3.6.2020.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B028F3-95AC-4221-A57A-C75C2C166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0B4372-83FD-4472-B977-66828A1B8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229E-6AED-43BF-95EB-66043FC3933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120405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61B11-39FA-4F8E-8A7B-0D3A0D77C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38" y="365125"/>
            <a:ext cx="9326880" cy="1325563"/>
          </a:xfrm>
        </p:spPr>
        <p:txBody>
          <a:bodyPr/>
          <a:lstStyle>
            <a:lvl1pPr>
              <a:defRPr b="1">
                <a:solidFill>
                  <a:srgbClr val="EC202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E7FA3-FDC4-4C51-9EE3-1E80AD905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37" y="1825625"/>
            <a:ext cx="11279777" cy="41179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F4FA-DDC3-46FA-B82E-A844FDDB5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6971" y="6441259"/>
            <a:ext cx="99930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5A649-67D6-4AFE-BDA9-1BFC0F5E3E06}" type="datetimeFigureOut">
              <a:rPr lang="hr-HR" smtClean="0"/>
              <a:pPr/>
              <a:t>3.6.2020.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A41F2-2A04-4837-9864-910690254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26280" y="6441259"/>
            <a:ext cx="63855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45B3A-44DC-48B7-BFA0-87C3A9CC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1840" y="6441259"/>
            <a:ext cx="812074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31BB229E-6AED-43BF-95EB-66043FC3933F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4244461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161B11-39FA-4F8E-8A7B-0D3A0D77C1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38" y="365125"/>
            <a:ext cx="9326880" cy="1325563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0E7FA3-FDC4-4C51-9EE3-1E80AD905A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137" y="1825625"/>
            <a:ext cx="11279777" cy="411797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65F4FA-DDC3-46FA-B82E-A844FDDB55F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6971" y="6441259"/>
            <a:ext cx="99930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5A649-67D6-4AFE-BDA9-1BFC0F5E3E06}" type="datetimeFigureOut">
              <a:rPr lang="hr-HR" smtClean="0"/>
              <a:pPr/>
              <a:t>3.6.2020.</a:t>
            </a:fld>
            <a:endParaRPr lang="hr-HR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A41F2-2A04-4837-9864-910690254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26280" y="6441259"/>
            <a:ext cx="63855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E45B3A-44DC-48B7-BFA0-87C3A9CC2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1840" y="6441259"/>
            <a:ext cx="812074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31BB229E-6AED-43BF-95EB-66043FC3933F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26507915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64CEA4-3386-4609-870C-EC8AC2C15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61903"/>
            <a:ext cx="10515600" cy="219456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A9E948E-C397-478A-8260-4EEE4DC862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1345" y="4537213"/>
            <a:ext cx="6629309" cy="1328010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691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Završni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C45C6-0C72-4407-861C-7EAE692B9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953589"/>
            <a:ext cx="10515600" cy="1221377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686786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Završni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4C45C6-0C72-4407-861C-7EAE692B91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768635"/>
            <a:ext cx="10515600" cy="1221377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04776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B2FD5-4313-4CB8-BDB8-CDFEA0FED9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4138" y="365125"/>
            <a:ext cx="9372599" cy="1325563"/>
          </a:xfrm>
        </p:spPr>
        <p:txBody>
          <a:bodyPr/>
          <a:lstStyle>
            <a:lvl1pPr>
              <a:defRPr b="1">
                <a:solidFill>
                  <a:srgbClr val="EC2027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hr-H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5E9A84-6096-4C10-AF5F-41708141C4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4138" y="1825625"/>
            <a:ext cx="5580000" cy="4068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6F97CCA-3323-4FC3-876D-E1D90D7878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96000" y="1825625"/>
            <a:ext cx="5580000" cy="4068000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hr-HR" dirty="0"/>
          </a:p>
        </p:txBody>
      </p:sp>
      <p:sp>
        <p:nvSpPr>
          <p:cNvPr id="8" name="Date Placeholder 3">
            <a:extLst>
              <a:ext uri="{FF2B5EF4-FFF2-40B4-BE49-F238E27FC236}">
                <a16:creationId xmlns:a16="http://schemas.microsoft.com/office/drawing/2014/main" id="{B3F37689-79D6-47A7-9E1E-DA61896766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526971" y="6441259"/>
            <a:ext cx="999309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B95A649-67D6-4AFE-BDA9-1BFC0F5E3E06}" type="datetimeFigureOut">
              <a:rPr lang="hr-HR" smtClean="0"/>
              <a:pPr/>
              <a:t>3.6.2020.</a:t>
            </a:fld>
            <a:endParaRPr lang="hr-HR" dirty="0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AB92035D-5EAD-41FB-89D7-3FC16D9EE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526280" y="6441259"/>
            <a:ext cx="638556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hr-HR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8434A66-9EAD-48F7-BFC6-22F96DA94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11840" y="6441259"/>
            <a:ext cx="812074" cy="365125"/>
          </a:xfrm>
        </p:spPr>
        <p:txBody>
          <a:bodyPr/>
          <a:lstStyle>
            <a:lvl1pPr>
              <a:defRPr b="1">
                <a:solidFill>
                  <a:schemeClr val="bg1"/>
                </a:solidFill>
              </a:defRPr>
            </a:lvl1pPr>
          </a:lstStyle>
          <a:p>
            <a:fld id="{31BB229E-6AED-43BF-95EB-66043FC3933F}" type="slidenum">
              <a:rPr lang="hr-HR" smtClean="0"/>
              <a:pPr/>
              <a:t>‹#›</a:t>
            </a:fld>
            <a:endParaRPr lang="hr-HR" dirty="0"/>
          </a:p>
        </p:txBody>
      </p:sp>
    </p:spTree>
    <p:extLst>
      <p:ext uri="{BB962C8B-B14F-4D97-AF65-F5344CB8AC3E}">
        <p14:creationId xmlns:p14="http://schemas.microsoft.com/office/powerpoint/2010/main" val="10002669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EA07D-E584-4550-A2A0-DC49F54BAD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8C5D56B-9BAF-4284-86DD-11C35A1DD3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4A5B5B-2345-4308-8CDE-302D4FDC19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E8AECC-D244-46F8-AFFE-DAB857F8E9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BDA0607-157A-46E9-BD60-7F088920F2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074B95-3C94-4B5D-84A9-3C3F1035C3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A649-67D6-4AFE-BDA9-1BFC0F5E3E06}" type="datetimeFigureOut">
              <a:rPr lang="hr-HR" smtClean="0"/>
              <a:t>3.6.2020.</a:t>
            </a:fld>
            <a:endParaRPr lang="hr-HR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4386582-33A5-41E5-93C8-29542F861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4FFBFB1-A5B3-4193-9F4E-CB4DE1AAE4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229E-6AED-43BF-95EB-66043FC3933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201337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32E155-3D63-4533-98E3-32198880CB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A6E250-1F64-45BE-A46E-4D8A315FA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5A649-67D6-4AFE-BDA9-1BFC0F5E3E06}" type="datetimeFigureOut">
              <a:rPr lang="hr-HR" smtClean="0"/>
              <a:t>3.6.2020.</a:t>
            </a:fld>
            <a:endParaRPr lang="hr-H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C3A69C0-7035-4240-A26D-2042959A4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423027-D096-4BE2-982D-E899038C8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BB229E-6AED-43BF-95EB-66043FC3933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8401179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014DDCC-7F8E-468D-8989-C398A439C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hr-HR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EEAED1-B328-415A-BB5D-6D0D2BD85C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0FF684-E3DE-4BC7-ADB7-853D849AFA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5A649-67D6-4AFE-BDA9-1BFC0F5E3E06}" type="datetimeFigureOut">
              <a:rPr lang="hr-HR" smtClean="0"/>
              <a:t>3.6.2020.</a:t>
            </a:fld>
            <a:endParaRPr lang="hr-HR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52D967-BA55-4B6F-8732-57CFD8DC8BB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r-HR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8B0E30-9C52-41A0-9E76-B29D29F8DD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BB229E-6AED-43BF-95EB-66043FC3933F}" type="slidenum">
              <a:rPr lang="hr-HR" smtClean="0"/>
              <a:t>‹#›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2468745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1" r:id="rId3"/>
    <p:sldLayoutId id="2147483651" r:id="rId4"/>
    <p:sldLayoutId id="2147483660" r:id="rId5"/>
    <p:sldLayoutId id="2147483662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r-Latn-R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8F915C-CA9F-4B2C-A668-1707326F62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14205" y="1986188"/>
            <a:ext cx="9517207" cy="1616813"/>
          </a:xfrm>
        </p:spPr>
        <p:txBody>
          <a:bodyPr>
            <a:noAutofit/>
          </a:bodyPr>
          <a:lstStyle/>
          <a:p>
            <a:r>
              <a:rPr lang="hr-HR" dirty="0">
                <a:latin typeface="+mn-lt"/>
              </a:rPr>
              <a:t>Gospodarska transformacija </a:t>
            </a:r>
            <a:br>
              <a:rPr lang="hr-HR" dirty="0">
                <a:latin typeface="+mn-lt"/>
              </a:rPr>
            </a:br>
            <a:r>
              <a:rPr lang="hr-HR" dirty="0">
                <a:latin typeface="+mn-lt"/>
              </a:rPr>
              <a:t>za novi početak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EEBCA5-69C3-4BA5-B8FB-876BC4802F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8660" y="736922"/>
            <a:ext cx="5709609" cy="781434"/>
          </a:xfrm>
        </p:spPr>
        <p:txBody>
          <a:bodyPr>
            <a:noAutofit/>
          </a:bodyPr>
          <a:lstStyle/>
          <a:p>
            <a:r>
              <a:rPr lang="hr-HR" sz="4000" dirty="0"/>
              <a:t>Gospodarski program</a:t>
            </a:r>
          </a:p>
        </p:txBody>
      </p:sp>
    </p:spTree>
    <p:extLst>
      <p:ext uri="{BB962C8B-B14F-4D97-AF65-F5344CB8AC3E}">
        <p14:creationId xmlns:p14="http://schemas.microsoft.com/office/powerpoint/2010/main" val="3662054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415" y="46366"/>
            <a:ext cx="9326880" cy="857619"/>
          </a:xfrm>
        </p:spPr>
        <p:txBody>
          <a:bodyPr>
            <a:normAutofit/>
          </a:bodyPr>
          <a:lstStyle/>
          <a:p>
            <a:r>
              <a:rPr lang="hr-HR" sz="4000" dirty="0">
                <a:solidFill>
                  <a:srgbClr val="FFFF00"/>
                </a:solidFill>
                <a:latin typeface="+mn-lt"/>
              </a:rPr>
              <a:t>Model gospodarske transformacije</a:t>
            </a:r>
            <a:endParaRPr lang="en-US" sz="4000" dirty="0">
              <a:solidFill>
                <a:srgbClr val="FFFF00"/>
              </a:solidFill>
              <a:latin typeface="+mn-lt"/>
            </a:endParaRP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4495" y="2005097"/>
            <a:ext cx="4771664" cy="3751152"/>
          </a:xfrm>
          <a:prstGeom prst="rect">
            <a:avLst/>
          </a:prstGeom>
        </p:spPr>
      </p:pic>
      <p:sp>
        <p:nvSpPr>
          <p:cNvPr id="6" name="Right Arrow 5"/>
          <p:cNvSpPr/>
          <p:nvPr/>
        </p:nvSpPr>
        <p:spPr>
          <a:xfrm rot="891260">
            <a:off x="5854748" y="2613307"/>
            <a:ext cx="1121734" cy="1297172"/>
          </a:xfrm>
          <a:prstGeom prst="righ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Slika 6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758" y="903985"/>
            <a:ext cx="5042896" cy="375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4592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8056" y="95225"/>
            <a:ext cx="969423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000" b="1" dirty="0">
                <a:solidFill>
                  <a:srgbClr val="FFFF00"/>
                </a:solidFill>
              </a:rPr>
              <a:t>3. Osuvremenjivanje gospodarske strukture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48056" y="803111"/>
            <a:ext cx="9154632" cy="4678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FFFF00"/>
                </a:solidFill>
              </a:rPr>
              <a:t>Potrebno je </a:t>
            </a:r>
            <a:r>
              <a:rPr lang="hr-HR" sz="2400" b="1" dirty="0" err="1">
                <a:solidFill>
                  <a:srgbClr val="FFFF00"/>
                </a:solidFill>
              </a:rPr>
              <a:t>reindustrijalizirati</a:t>
            </a:r>
            <a:r>
              <a:rPr lang="hr-HR" sz="2400" b="1" dirty="0">
                <a:solidFill>
                  <a:srgbClr val="FFFF00"/>
                </a:solidFill>
              </a:rPr>
              <a:t> zemlju, digitalizirati i automatizirati procese, povećati udjel ICT sektora</a:t>
            </a:r>
            <a:r>
              <a:rPr lang="hr-HR" sz="2400" b="1" dirty="0">
                <a:solidFill>
                  <a:schemeClr val="bg1"/>
                </a:solidFill>
              </a:rPr>
              <a:t>, te sve skupa dignuti na novu tehnološku razinu u skladu 4. industrijskom revolucijom i pametnom specijalizacijom.</a:t>
            </a:r>
          </a:p>
          <a:p>
            <a:pPr marL="342900" lvl="0" indent="-342900" eaLnBrk="0" fontAlgn="base" hangingPunct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FFFF00"/>
                </a:solidFill>
              </a:rPr>
              <a:t>Kroz digitalnu transformaciju stvorit će se novi poslovi za stotine mikro i malih poduzeća</a:t>
            </a:r>
            <a:r>
              <a:rPr lang="hr-HR" sz="2400" b="1" dirty="0">
                <a:solidFill>
                  <a:schemeClr val="bg1"/>
                </a:solidFill>
              </a:rPr>
              <a:t>, pri čemu očekujemo da će se digitalna ekonomija u mandatu udvostručiti i doseći oko 10% udjela u BDP-u. </a:t>
            </a:r>
          </a:p>
          <a:p>
            <a:pPr marL="342900" lvl="0" indent="-342900" eaLnBrk="0" fontAlgn="base" hangingPunct="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FFFF00"/>
                </a:solidFill>
              </a:rPr>
              <a:t>Mikro, mali i srednji poduzetnici, obrtnici i OPG-ovci trebaju snažniju podršku </a:t>
            </a:r>
            <a:r>
              <a:rPr lang="hr-HR" sz="2400" b="1" dirty="0">
                <a:solidFill>
                  <a:schemeClr val="bg1"/>
                </a:solidFill>
              </a:rPr>
              <a:t>kroz podizanje praga za ulaz u sustav PDV-a, te omogućavanje plaćanja PDV-a po naplati faktura za promet do 2 milijuna eura. Osigurat ćemo veći iznos garancija i novca kroz državne financijske institucije HBOR I HAMAG-BICRO.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4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06160" y="489734"/>
            <a:ext cx="9133368" cy="50629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Teško stradali turistički sektor u ovoj krizi ponovno ćemo staviti na noge. </a:t>
            </a: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Smanjit ćemo PDV na turizam i ugostiteljstvo na 10%.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Povećat ćemo poljoprivrednu proizvodnju i tako smanjiti uvoz poljoprivrednih i prehrambenih proizvoda</a:t>
            </a: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hr-HR" sz="2400" b="1" dirty="0">
                <a:solidFill>
                  <a:prstClr val="white"/>
                </a:solidFill>
                <a:latin typeface="Calibri" panose="020F0502020204030204"/>
              </a:rPr>
              <a:t>Cilj </a:t>
            </a:r>
            <a:r>
              <a:rPr lang="hr-HR" sz="2400" b="1" dirty="0" err="1">
                <a:solidFill>
                  <a:prstClr val="white"/>
                </a:solidFill>
                <a:latin typeface="Calibri" panose="020F0502020204030204"/>
              </a:rPr>
              <a:t>uvostručiti</a:t>
            </a:r>
            <a:r>
              <a:rPr lang="hr-HR" sz="2400" b="1" dirty="0">
                <a:solidFill>
                  <a:prstClr val="white"/>
                </a:solidFill>
                <a:latin typeface="Calibri" panose="020F0502020204030204"/>
              </a:rPr>
              <a:t> vrijednost poljoprivredne proizvodnje u 10 godina, odnosno godišnje 1,5-2 milijarde kuna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hr-HR" sz="2400" b="1" dirty="0">
                <a:solidFill>
                  <a:prstClr val="white"/>
                </a:solidFill>
                <a:latin typeface="Calibri" panose="020F0502020204030204"/>
              </a:rPr>
              <a:t>Definirati ulogu potpora u podizanju vrijednosti proizvodnje</a:t>
            </a:r>
          </a:p>
          <a:p>
            <a:pPr marL="7048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reaktivirati dodatnih 500.000 ha, redefinirati zemljišnu politiku </a:t>
            </a:r>
          </a:p>
          <a:p>
            <a:pPr marL="7048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osigurati mehanizme i potpore izgradnju plastenike, staklenika i hladnjača</a:t>
            </a:r>
          </a:p>
          <a:p>
            <a:pPr marL="7048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potporne institucije </a:t>
            </a:r>
            <a:r>
              <a:rPr lang="hr-HR" sz="2000" b="1" dirty="0">
                <a:solidFill>
                  <a:prstClr val="white"/>
                </a:solidFill>
                <a:latin typeface="Calibri" panose="020F0502020204030204"/>
              </a:rPr>
              <a:t>za podizanje konkurentnosti proizvoda i </a:t>
            </a: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osigurati otkup tržišnih viškova i pristup tržištu,</a:t>
            </a:r>
          </a:p>
          <a:p>
            <a:pPr marL="70485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donijeti ćemo Zakon o iskorištavanju punog potencijala konoplje - </a:t>
            </a:r>
            <a:r>
              <a:rPr kumimoji="0" lang="hr-HR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Lex</a:t>
            </a:r>
            <a:r>
              <a:rPr kumimoji="0" lang="hr-HR" sz="2000" b="1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r-HR" sz="2000" b="1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cannabis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5581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10FDB1C-F7D7-434E-84B7-47D8D829B1E0}"/>
              </a:ext>
            </a:extLst>
          </p:cNvPr>
          <p:cNvSpPr/>
          <p:nvPr/>
        </p:nvSpPr>
        <p:spPr>
          <a:xfrm>
            <a:off x="369768" y="94176"/>
            <a:ext cx="437555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4.  Povećanje izvoza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0AB48D-4C2D-434A-B891-F6B75ABC2DF9}"/>
              </a:ext>
            </a:extLst>
          </p:cNvPr>
          <p:cNvSpPr/>
          <p:nvPr/>
        </p:nvSpPr>
        <p:spPr>
          <a:xfrm>
            <a:off x="336860" y="916299"/>
            <a:ext cx="9166531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Poticaji izvoznicima </a:t>
            </a:r>
            <a:r>
              <a:rPr lang="hr-HR" sz="2800" b="1" dirty="0">
                <a:solidFill>
                  <a:srgbClr val="FF0000"/>
                </a:solidFill>
                <a:latin typeface="Calibri" panose="020F0502020204030204"/>
              </a:rPr>
              <a:t> - 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cilj je rast izvoza 1 milijarda eura godišnje, </a:t>
            </a:r>
            <a:r>
              <a:rPr lang="hr-HR" sz="2800" b="1" dirty="0">
                <a:latin typeface="Calibri" panose="020F0502020204030204"/>
              </a:rPr>
              <a:t>sa sadašnjih 115 milijardi HRK na &gt; od 150 milijardi HRK</a:t>
            </a:r>
            <a:endParaRPr kumimoji="0" lang="hr-HR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  <a:p>
            <a:pPr marL="6477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porezni poticaji (oslobođenja) za veću konkurentnost izvoznika,</a:t>
            </a:r>
          </a:p>
          <a:p>
            <a:pPr marL="6477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HBOR kao izvozna i razvojna banka – povećanje portfelja za izvoznike</a:t>
            </a:r>
          </a:p>
          <a:p>
            <a:pPr marL="6477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Povećanje kapaciteta HBOR-a za osiguranju izvoza </a:t>
            </a:r>
          </a:p>
          <a:p>
            <a:pPr marL="6477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veće dopuštene potpore izvoznicima (istraživanje i razvoj, marketing i sl.)</a:t>
            </a:r>
          </a:p>
          <a:p>
            <a:pPr marL="6477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poticanje izvoznika za izvoz izvan EU, </a:t>
            </a:r>
          </a:p>
          <a:p>
            <a:pPr marL="6477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4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potporna infrastruktura – gospodarska diplomacija.</a:t>
            </a:r>
          </a:p>
          <a:p>
            <a:pPr marL="64770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hr-HR" sz="2400" b="1" dirty="0">
                <a:latin typeface="Calibri" panose="020F0502020204030204"/>
              </a:rPr>
              <a:t>Podizanje konkurentnosti i supstitucija uvoza</a:t>
            </a:r>
            <a:endParaRPr kumimoji="0" lang="hr-HR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614249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56120" y="63000"/>
            <a:ext cx="735977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  Konkurentnost i rast investicija</a:t>
            </a:r>
            <a:endParaRPr kumimoji="0" lang="hr-H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667B6FC-7191-473E-A111-5D7DC6611367}"/>
              </a:ext>
            </a:extLst>
          </p:cNvPr>
          <p:cNvSpPr txBox="1"/>
          <p:nvPr/>
        </p:nvSpPr>
        <p:spPr>
          <a:xfrm>
            <a:off x="387966" y="680356"/>
            <a:ext cx="7359773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Za ubrzanje rasta od 1% nužan je rast udjela investicija od barem </a:t>
            </a:r>
            <a:r>
              <a:rPr kumimoji="0" lang="hr-HR" sz="2200" b="1" i="0" u="none" strike="noStrike" kern="1200" cap="none" spc="0" normalizeH="0" baseline="0" noProof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5%</a:t>
            </a:r>
            <a:r>
              <a:rPr kumimoji="0" lang="hr-HR" sz="2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Srednjoročno </a:t>
            </a:r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postoji potencijal za godišnji rast investicija: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200" b="1" dirty="0">
                <a:solidFill>
                  <a:prstClr val="white"/>
                </a:solidFill>
              </a:rPr>
              <a:t>u privatnom sektoru - </a:t>
            </a:r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 postotna boda u BDP-u (ili oko 1 milijarda eura) </a:t>
            </a:r>
            <a:endParaRPr lang="hr-HR" sz="2200" b="1" dirty="0">
              <a:solidFill>
                <a:prstClr val="white"/>
              </a:solidFill>
              <a:latin typeface="Calibri" panose="020F0502020204030204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200" b="1" dirty="0">
                <a:solidFill>
                  <a:prstClr val="white"/>
                </a:solidFill>
              </a:rPr>
              <a:t>u javnom sektoru - 2 postotna boda u BDP-u (ili oko 1 milijardu eura)</a:t>
            </a:r>
            <a:endParaRPr kumimoji="0" lang="hr-HR" sz="2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Obnova grada Zagreba i okolice - 2 postotna boda </a:t>
            </a:r>
          </a:p>
          <a:p>
            <a:pPr lvl="0"/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 tome, rast investicija u javnom sektoru </a:t>
            </a:r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primarno ćemo bazirati na 70% neiskorištenih sredstava iz EU fondova </a:t>
            </a:r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(preko 7 milijardi eura ili više od 50 milijardi kuna) u naredne tri godine (2021-2023) te korištenjem sredstava iz nove financijske </a:t>
            </a:r>
            <a:r>
              <a:rPr kumimoji="0" lang="hr-HR" sz="2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prespektive</a:t>
            </a:r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2021-2027. i </a:t>
            </a:r>
            <a:r>
              <a:rPr lang="hr-HR" sz="2200" b="1" dirty="0">
                <a:solidFill>
                  <a:schemeClr val="bg1"/>
                </a:solidFill>
              </a:rPr>
              <a:t> </a:t>
            </a:r>
            <a:r>
              <a:rPr kumimoji="0" lang="hr-HR" sz="2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 milijardi </a:t>
            </a:r>
            <a:r>
              <a:rPr lang="hr-HR" sz="2200" b="1" dirty="0">
                <a:solidFill>
                  <a:schemeClr val="bg1"/>
                </a:solidFill>
              </a:rPr>
              <a:t>€ iz </a:t>
            </a:r>
            <a:r>
              <a:rPr lang="hr-HR" sz="2200" b="1" dirty="0" err="1">
                <a:solidFill>
                  <a:schemeClr val="bg1"/>
                </a:solidFill>
              </a:rPr>
              <a:t>NextGeneration</a:t>
            </a:r>
            <a:r>
              <a:rPr lang="hr-HR" sz="2200" b="1" dirty="0">
                <a:solidFill>
                  <a:schemeClr val="bg1"/>
                </a:solidFill>
              </a:rPr>
              <a:t> EU</a:t>
            </a:r>
            <a:endParaRPr kumimoji="0" lang="hr-HR" sz="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237" y="2336833"/>
            <a:ext cx="4052334" cy="2726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708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0C38AC32-F59C-443D-9FB8-DD6CD56F024C}"/>
              </a:ext>
            </a:extLst>
          </p:cNvPr>
          <p:cNvSpPr txBox="1"/>
          <p:nvPr/>
        </p:nvSpPr>
        <p:spPr>
          <a:xfrm>
            <a:off x="374847" y="906544"/>
            <a:ext cx="931897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Povećat ćemo izdvajanja za istraživanje i razvoj na 2%, dugoročno na 3%, te posebno poticati privatni sektor na veća ulaganja.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Niska ulaganja u R&amp;D vode ka niskoj razini inovacija u gospodarstvu. Hrvatska je 44. u Svijetu i tek 29. u Europi po indeksu inovativnosti.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Preko 8 milijardi kuna je neiskorištenih sredstava iz EU fondova za R&amp;D i ICT. Slab apsorpcijski kapacitet i složene procedure glavni su razlog za takvo stanje.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Fond za istraživanje, razvoj, inovacije i digitalizaciju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18125B-E7C7-4BFC-9772-27887DFC2A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457" y="3488026"/>
            <a:ext cx="3743934" cy="23451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552048D-69EB-4C95-93AC-8411980A4737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450" y="3480311"/>
            <a:ext cx="3620178" cy="23528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2D7F9B-9020-41D0-B17D-4C638316110F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409" y="3480311"/>
            <a:ext cx="3695023" cy="235286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74847" y="108222"/>
            <a:ext cx="894668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5.1.  Povećanje ulaganja u R&amp;D i inovacije</a:t>
            </a:r>
            <a:endParaRPr kumimoji="0" lang="hr-H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2710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A94809C3-7729-4A82-A9CE-D1B17AD40B5D}"/>
              </a:ext>
            </a:extLst>
          </p:cNvPr>
          <p:cNvSpPr txBox="1"/>
          <p:nvPr/>
        </p:nvSpPr>
        <p:spPr>
          <a:xfrm>
            <a:off x="391720" y="899371"/>
            <a:ext cx="606415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RH je </a:t>
            </a:r>
            <a:r>
              <a:rPr lang="hr-HR" sz="2800" b="1" dirty="0">
                <a:solidFill>
                  <a:srgbClr val="FFFF00"/>
                </a:solidFill>
                <a:latin typeface="Calibri" panose="020F0502020204030204"/>
              </a:rPr>
              <a:t>danas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na 51. mjestu 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te zaostaje za prosjekom EU i zemljama srednje i istočne Europe.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r-HR" sz="2800" b="1" dirty="0">
              <a:solidFill>
                <a:srgbClr val="FFFF00"/>
              </a:solidFill>
              <a:latin typeface="Calibri" panose="020F050202020403020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r-HR" sz="2800" b="1" dirty="0">
                <a:solidFill>
                  <a:srgbClr val="FFFF00"/>
                </a:solidFill>
                <a:latin typeface="Calibri" panose="020F0502020204030204"/>
              </a:rPr>
              <a:t>Cilj je do 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kraja mandata biti u </a:t>
            </a: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 najkonkurentnijih zemlja!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r-HR" sz="1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Posebnu pozornost posvetit ćemo poreznom rasterećenju investitora i regulatornom rasterećenju obrtnika, mikro i malih poduzetnika. </a:t>
            </a:r>
            <a:endParaRPr kumimoji="0" lang="hr-HR" sz="2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840585C0-6C9E-45B0-A519-98F9FB82CF52}"/>
              </a:ext>
            </a:extLst>
          </p:cNvPr>
          <p:cNvGrpSpPr/>
          <p:nvPr/>
        </p:nvGrpSpPr>
        <p:grpSpPr>
          <a:xfrm>
            <a:off x="7014948" y="2009490"/>
            <a:ext cx="4117076" cy="3586515"/>
            <a:chOff x="0" y="2780928"/>
            <a:chExt cx="4283968" cy="330681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FD05C246-82EA-416F-86E4-45189351C6F8}"/>
                </a:ext>
              </a:extLst>
            </p:cNvPr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2780928"/>
              <a:ext cx="4283968" cy="3306810"/>
            </a:xfrm>
            <a:prstGeom prst="rect">
              <a:avLst/>
            </a:prstGeom>
          </p:spPr>
        </p:pic>
        <p:sp>
          <p:nvSpPr>
            <p:cNvPr id="13" name="Down Arrow 7">
              <a:extLst>
                <a:ext uri="{FF2B5EF4-FFF2-40B4-BE49-F238E27FC236}">
                  <a16:creationId xmlns:a16="http://schemas.microsoft.com/office/drawing/2014/main" id="{D90C5655-B3C4-48C8-8F69-E6F607414328}"/>
                </a:ext>
              </a:extLst>
            </p:cNvPr>
            <p:cNvSpPr/>
            <p:nvPr/>
          </p:nvSpPr>
          <p:spPr>
            <a:xfrm>
              <a:off x="2915816" y="3429000"/>
              <a:ext cx="144016" cy="243421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391720" y="149540"/>
            <a:ext cx="610006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r-HR" sz="40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5.2.  Jačanje poslovne klime</a:t>
            </a:r>
            <a:endParaRPr kumimoji="0" lang="hr-HR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9143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4136" y="0"/>
            <a:ext cx="9396741" cy="1373614"/>
          </a:xfrm>
        </p:spPr>
        <p:txBody>
          <a:bodyPr>
            <a:normAutofit/>
          </a:bodyPr>
          <a:lstStyle/>
          <a:p>
            <a:r>
              <a:rPr lang="hr-HR" sz="3600" dirty="0">
                <a:solidFill>
                  <a:srgbClr val="FFFF00"/>
                </a:solidFill>
                <a:latin typeface="+mn-lt"/>
              </a:rPr>
              <a:t>Regulatorno rasterećenje obrtnika mikro i malih poduzetnika</a:t>
            </a:r>
            <a:endParaRPr lang="en-US" sz="3600" dirty="0">
              <a:solidFill>
                <a:srgbClr val="FFFF00"/>
              </a:solidFill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4137" y="2806750"/>
            <a:ext cx="5266550" cy="2921190"/>
          </a:xfrm>
        </p:spPr>
        <p:txBody>
          <a:bodyPr>
            <a:normAutofit lnSpcReduction="100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Izuzeća</a:t>
            </a:r>
            <a:r>
              <a:rPr lang="en-US" sz="2000" b="1" dirty="0"/>
              <a:t> od </a:t>
            </a:r>
            <a:r>
              <a:rPr lang="en-US" sz="2000" b="1" dirty="0" err="1"/>
              <a:t>primjene</a:t>
            </a:r>
            <a:r>
              <a:rPr lang="en-US" sz="2000" b="1" dirty="0"/>
              <a:t> </a:t>
            </a:r>
            <a:r>
              <a:rPr lang="en-US" sz="2000" b="1" dirty="0" err="1"/>
              <a:t>pojedinih</a:t>
            </a:r>
            <a:r>
              <a:rPr lang="en-US" sz="2000" b="1" dirty="0"/>
              <a:t> </a:t>
            </a:r>
            <a:r>
              <a:rPr lang="en-US" sz="2000" b="1" dirty="0" err="1"/>
              <a:t>regulacija</a:t>
            </a:r>
            <a:r>
              <a:rPr lang="en-US" sz="2000" b="1" dirty="0"/>
              <a:t>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Reducirani</a:t>
            </a:r>
            <a:r>
              <a:rPr lang="en-US" sz="2000" b="1" dirty="0"/>
              <a:t> set </a:t>
            </a:r>
            <a:r>
              <a:rPr lang="en-US" sz="2000" b="1" dirty="0" err="1"/>
              <a:t>regulatornih</a:t>
            </a:r>
            <a:r>
              <a:rPr lang="en-US" sz="2000" b="1" dirty="0"/>
              <a:t> </a:t>
            </a:r>
            <a:r>
              <a:rPr lang="en-US" sz="2000" b="1" dirty="0" err="1"/>
              <a:t>obveza</a:t>
            </a:r>
            <a:r>
              <a:rPr lang="en-US" sz="2000" b="1" dirty="0"/>
              <a:t>;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Smanjenje</a:t>
            </a:r>
            <a:r>
              <a:rPr lang="en-US" sz="2000" b="1" dirty="0"/>
              <a:t> </a:t>
            </a:r>
            <a:r>
              <a:rPr lang="en-US" sz="2000" b="1" dirty="0" err="1"/>
              <a:t>obveza</a:t>
            </a:r>
            <a:r>
              <a:rPr lang="en-US" sz="2000" b="1" dirty="0"/>
              <a:t> </a:t>
            </a:r>
            <a:r>
              <a:rPr lang="en-US" sz="2000" b="1" dirty="0" err="1"/>
              <a:t>statističkog</a:t>
            </a:r>
            <a:r>
              <a:rPr lang="en-US" sz="2000" b="1" dirty="0"/>
              <a:t> </a:t>
            </a:r>
            <a:r>
              <a:rPr lang="en-US" sz="2000" b="1" dirty="0" err="1"/>
              <a:t>izvještavanja</a:t>
            </a:r>
            <a:endParaRPr lang="hr-HR" sz="20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Administrativna</a:t>
            </a:r>
            <a:r>
              <a:rPr lang="en-US" sz="2000" b="1" dirty="0"/>
              <a:t> </a:t>
            </a:r>
            <a:r>
              <a:rPr lang="en-US" sz="2000" b="1" dirty="0" err="1"/>
              <a:t>koordinacija</a:t>
            </a:r>
            <a:r>
              <a:rPr lang="en-US" sz="2000" b="1" dirty="0"/>
              <a:t> - </a:t>
            </a:r>
            <a:r>
              <a:rPr lang="en-US" sz="2000" b="1" dirty="0" err="1"/>
              <a:t>uspostavljanje</a:t>
            </a:r>
            <a:r>
              <a:rPr lang="en-US" sz="2000" b="1" dirty="0"/>
              <a:t> „one-stop </a:t>
            </a:r>
            <a:r>
              <a:rPr lang="en-US" sz="2000" b="1" dirty="0" err="1"/>
              <a:t>shopova</a:t>
            </a:r>
            <a:r>
              <a:rPr lang="en-US" sz="2000" b="1" dirty="0"/>
              <a:t>“ u </a:t>
            </a:r>
            <a:r>
              <a:rPr lang="en-US" sz="2000" b="1" dirty="0" err="1"/>
              <a:t>kojima</a:t>
            </a:r>
            <a:r>
              <a:rPr lang="en-US" sz="2000" b="1" dirty="0"/>
              <a:t> </a:t>
            </a:r>
            <a:r>
              <a:rPr lang="en-US" sz="2000" b="1" dirty="0" err="1"/>
              <a:t>mikro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mali</a:t>
            </a:r>
            <a:r>
              <a:rPr lang="en-US" sz="2000" b="1" dirty="0"/>
              <a:t> </a:t>
            </a:r>
            <a:r>
              <a:rPr lang="en-US" sz="2000" b="1" dirty="0" err="1"/>
              <a:t>poduzetnici</a:t>
            </a:r>
            <a:r>
              <a:rPr lang="en-US" sz="2000" b="1" dirty="0"/>
              <a:t> </a:t>
            </a:r>
            <a:r>
              <a:rPr lang="en-US" sz="2000" b="1" dirty="0" err="1"/>
              <a:t>mogu</a:t>
            </a:r>
            <a:r>
              <a:rPr lang="en-US" sz="2000" b="1" dirty="0"/>
              <a:t> </a:t>
            </a:r>
            <a:r>
              <a:rPr lang="en-US" sz="2000" b="1" dirty="0" err="1"/>
              <a:t>dobiti</a:t>
            </a:r>
            <a:r>
              <a:rPr lang="en-US" sz="2000" b="1" dirty="0"/>
              <a:t> </a:t>
            </a:r>
            <a:r>
              <a:rPr lang="en-US" sz="2000" b="1" dirty="0" err="1"/>
              <a:t>pomoć</a:t>
            </a:r>
            <a:r>
              <a:rPr lang="en-US" sz="2000" b="1" dirty="0"/>
              <a:t> za </a:t>
            </a:r>
            <a:r>
              <a:rPr lang="en-US" sz="2000" b="1" dirty="0" err="1"/>
              <a:t>različite</a:t>
            </a:r>
            <a:r>
              <a:rPr lang="en-US" sz="2000" b="1" dirty="0"/>
              <a:t> </a:t>
            </a:r>
            <a:r>
              <a:rPr lang="en-US" sz="2000" b="1" dirty="0" err="1"/>
              <a:t>obveze</a:t>
            </a:r>
            <a:r>
              <a:rPr lang="en-US" sz="2000" b="1" dirty="0"/>
              <a:t>, a ne </a:t>
            </a:r>
            <a:r>
              <a:rPr lang="en-US" sz="2000" b="1" dirty="0" err="1"/>
              <a:t>samo</a:t>
            </a:r>
            <a:r>
              <a:rPr lang="en-US" sz="2000" b="1" dirty="0"/>
              <a:t> </a:t>
            </a:r>
            <a:r>
              <a:rPr lang="en-US" sz="2000" b="1" dirty="0" err="1"/>
              <a:t>informacije</a:t>
            </a:r>
            <a:r>
              <a:rPr lang="en-US" sz="2000" b="1" dirty="0"/>
              <a:t>.</a:t>
            </a:r>
            <a:endParaRPr lang="hr-HR" sz="20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 err="1"/>
              <a:t>Vremenska</a:t>
            </a:r>
            <a:r>
              <a:rPr lang="en-US" sz="2000" b="1" dirty="0"/>
              <a:t> </a:t>
            </a:r>
            <a:r>
              <a:rPr lang="en-US" sz="2000" b="1" dirty="0" err="1"/>
              <a:t>izuzeća</a:t>
            </a:r>
            <a:r>
              <a:rPr lang="en-US" sz="2000" b="1" dirty="0"/>
              <a:t> </a:t>
            </a:r>
            <a:r>
              <a:rPr lang="en-US" sz="2000" b="1" dirty="0" err="1"/>
              <a:t>ili</a:t>
            </a:r>
            <a:r>
              <a:rPr lang="en-US" sz="2000" b="1" dirty="0"/>
              <a:t> </a:t>
            </a:r>
            <a:r>
              <a:rPr lang="en-US" sz="2000" b="1" dirty="0" err="1"/>
              <a:t>redukcije</a:t>
            </a:r>
            <a:r>
              <a:rPr lang="en-US" sz="2000" b="1" dirty="0"/>
              <a:t> (</a:t>
            </a:r>
            <a:r>
              <a:rPr lang="en-US" sz="2000" b="1" dirty="0" err="1"/>
              <a:t>primjerice</a:t>
            </a:r>
            <a:r>
              <a:rPr lang="en-US" sz="2000" b="1" dirty="0"/>
              <a:t> </a:t>
            </a:r>
            <a:r>
              <a:rPr lang="en-US" sz="2000" b="1" dirty="0" err="1"/>
              <a:t>smanjena</a:t>
            </a:r>
            <a:r>
              <a:rPr lang="en-US" sz="2000" b="1" dirty="0"/>
              <a:t> </a:t>
            </a:r>
            <a:r>
              <a:rPr lang="en-US" sz="2000" b="1" dirty="0" err="1"/>
              <a:t>frekvencija</a:t>
            </a:r>
            <a:r>
              <a:rPr lang="en-US" sz="2000" b="1" dirty="0"/>
              <a:t> </a:t>
            </a:r>
            <a:r>
              <a:rPr lang="en-US" sz="2000" b="1" dirty="0" err="1"/>
              <a:t>izvještavanja</a:t>
            </a:r>
            <a:r>
              <a:rPr lang="en-US" sz="2000" b="1" dirty="0"/>
              <a:t>).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5994559" y="2724479"/>
            <a:ext cx="5858648" cy="317417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anose="05000000000000000000" pitchFamily="2" charset="2"/>
              <a:buChar char="§"/>
            </a:pPr>
            <a:r>
              <a:rPr lang="en-US" sz="1800" b="1" dirty="0" err="1"/>
              <a:t>Uvođenje</a:t>
            </a:r>
            <a:r>
              <a:rPr lang="en-US" sz="1800" b="1" dirty="0"/>
              <a:t> </a:t>
            </a:r>
            <a:r>
              <a:rPr lang="en-US" sz="1800" b="1" dirty="0" err="1"/>
              <a:t>jedinstvenog</a:t>
            </a:r>
            <a:r>
              <a:rPr lang="en-US" sz="1800" b="1" dirty="0"/>
              <a:t> </a:t>
            </a:r>
            <a:r>
              <a:rPr lang="en-US" sz="1800" b="1" dirty="0" err="1"/>
              <a:t>početnog</a:t>
            </a:r>
            <a:r>
              <a:rPr lang="en-US" sz="1800" b="1" dirty="0"/>
              <a:t> </a:t>
            </a:r>
            <a:r>
              <a:rPr lang="en-US" sz="1800" b="1" dirty="0" err="1"/>
              <a:t>datuma</a:t>
            </a:r>
            <a:r>
              <a:rPr lang="en-US" sz="1800" b="1" dirty="0"/>
              <a:t> za </a:t>
            </a:r>
            <a:r>
              <a:rPr lang="en-US" sz="1800" b="1" dirty="0" err="1"/>
              <a:t>sva</a:t>
            </a:r>
            <a:r>
              <a:rPr lang="en-US" sz="1800" b="1" dirty="0"/>
              <a:t> nova </a:t>
            </a:r>
            <a:r>
              <a:rPr lang="en-US" sz="1800" b="1" dirty="0" err="1"/>
              <a:t>pravila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regulaciju</a:t>
            </a:r>
            <a:r>
              <a:rPr lang="en-US" sz="1800" b="1" dirty="0"/>
              <a:t> (</a:t>
            </a:r>
            <a:r>
              <a:rPr lang="en-US" sz="1800" b="1" dirty="0" err="1"/>
              <a:t>npr</a:t>
            </a:r>
            <a:r>
              <a:rPr lang="en-US" sz="1800" b="1" dirty="0"/>
              <a:t>. 1. </a:t>
            </a:r>
            <a:r>
              <a:rPr lang="en-US" sz="1800" b="1" dirty="0" err="1"/>
              <a:t>siječnja</a:t>
            </a:r>
            <a:r>
              <a:rPr lang="hr-HR" sz="1800" b="1" dirty="0"/>
              <a:t>, 1. srpnja</a:t>
            </a:r>
            <a:r>
              <a:rPr lang="en-US" sz="1800" b="1" dirty="0"/>
              <a:t>);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err="1"/>
              <a:t>Informativna</a:t>
            </a:r>
            <a:r>
              <a:rPr lang="en-US" sz="1800" b="1" dirty="0"/>
              <a:t> </a:t>
            </a:r>
            <a:r>
              <a:rPr lang="en-US" sz="1800" b="1" dirty="0" err="1"/>
              <a:t>točka</a:t>
            </a:r>
            <a:r>
              <a:rPr lang="en-US" sz="1800" b="1" dirty="0"/>
              <a:t> o </a:t>
            </a:r>
            <a:r>
              <a:rPr lang="en-US" sz="1800" b="1" dirty="0" err="1"/>
              <a:t>promjenama</a:t>
            </a:r>
            <a:r>
              <a:rPr lang="en-US" sz="1800" b="1" dirty="0"/>
              <a:t> </a:t>
            </a:r>
            <a:r>
              <a:rPr lang="en-US" sz="1800" b="1" dirty="0" err="1"/>
              <a:t>regulatornog</a:t>
            </a:r>
            <a:r>
              <a:rPr lang="en-US" sz="1800" b="1" dirty="0"/>
              <a:t> </a:t>
            </a:r>
            <a:r>
              <a:rPr lang="en-US" sz="1800" b="1" dirty="0" err="1"/>
              <a:t>okvira</a:t>
            </a:r>
            <a:r>
              <a:rPr lang="en-US" sz="1800" b="1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err="1"/>
              <a:t>Smanjenje</a:t>
            </a:r>
            <a:r>
              <a:rPr lang="en-US" sz="1800" b="1" dirty="0"/>
              <a:t> </a:t>
            </a:r>
            <a:r>
              <a:rPr lang="en-US" sz="1800" b="1" dirty="0" err="1"/>
              <a:t>taksi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naknada</a:t>
            </a:r>
            <a:r>
              <a:rPr lang="en-US" sz="1800" b="1" dirty="0"/>
              <a:t> </a:t>
            </a:r>
            <a:r>
              <a:rPr lang="en-US" sz="1800" b="1" dirty="0" err="1"/>
              <a:t>za</a:t>
            </a:r>
            <a:r>
              <a:rPr lang="en-US" sz="1800" b="1" dirty="0"/>
              <a:t> </a:t>
            </a:r>
            <a:r>
              <a:rPr lang="en-US" sz="1800" b="1" dirty="0" err="1"/>
              <a:t>obrtnike</a:t>
            </a:r>
            <a:r>
              <a:rPr lang="en-US" sz="1800" b="1" dirty="0"/>
              <a:t>, </a:t>
            </a:r>
            <a:r>
              <a:rPr lang="en-US" sz="1800" b="1" dirty="0" err="1"/>
              <a:t>mikro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male </a:t>
            </a:r>
            <a:r>
              <a:rPr lang="en-US" sz="1800" b="1" dirty="0" err="1"/>
              <a:t>poduzetnike</a:t>
            </a:r>
            <a:r>
              <a:rPr lang="en-US" sz="1800" b="1" dirty="0"/>
              <a:t>, </a:t>
            </a:r>
            <a:r>
              <a:rPr lang="en-US" sz="1800" b="1" dirty="0" err="1"/>
              <a:t>te</a:t>
            </a:r>
            <a:r>
              <a:rPr lang="en-US" sz="1800" b="1" dirty="0"/>
              <a:t> </a:t>
            </a:r>
            <a:r>
              <a:rPr lang="en-US" sz="1800" b="1" dirty="0" err="1"/>
              <a:t>skraćeno</a:t>
            </a:r>
            <a:r>
              <a:rPr lang="en-US" sz="1800" b="1" dirty="0"/>
              <a:t> </a:t>
            </a:r>
            <a:r>
              <a:rPr lang="en-US" sz="1800" b="1" dirty="0" err="1"/>
              <a:t>vrijeme</a:t>
            </a:r>
            <a:r>
              <a:rPr lang="en-US" sz="1800" b="1" dirty="0"/>
              <a:t> </a:t>
            </a:r>
            <a:r>
              <a:rPr lang="en-US" sz="1800" b="1" dirty="0" err="1"/>
              <a:t>obrade</a:t>
            </a:r>
            <a:r>
              <a:rPr lang="en-US" sz="1800" b="1" dirty="0"/>
              <a:t> </a:t>
            </a:r>
            <a:r>
              <a:rPr lang="en-US" sz="1800" b="1" dirty="0" err="1"/>
              <a:t>zahtjeva</a:t>
            </a:r>
            <a:r>
              <a:rPr lang="en-US" sz="1800" b="1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err="1"/>
              <a:t>Kontinuirano</a:t>
            </a:r>
            <a:r>
              <a:rPr lang="en-US" sz="1800" b="1" dirty="0"/>
              <a:t> </a:t>
            </a:r>
            <a:r>
              <a:rPr lang="en-US" sz="1800" b="1" dirty="0" err="1"/>
              <a:t>provođenje</a:t>
            </a:r>
            <a:r>
              <a:rPr lang="en-US" sz="1800" b="1" dirty="0"/>
              <a:t> </a:t>
            </a:r>
            <a:r>
              <a:rPr lang="en-US" sz="1800" b="1" dirty="0" err="1"/>
              <a:t>mjera</a:t>
            </a:r>
            <a:r>
              <a:rPr lang="en-US" sz="1800" b="1" dirty="0"/>
              <a:t> </a:t>
            </a:r>
            <a:r>
              <a:rPr lang="en-US" sz="1800" b="1" dirty="0" err="1"/>
              <a:t>koje</a:t>
            </a:r>
            <a:r>
              <a:rPr lang="en-US" sz="1800" b="1" dirty="0"/>
              <a:t> </a:t>
            </a:r>
            <a:r>
              <a:rPr lang="en-US" sz="1800" b="1" dirty="0" err="1"/>
              <a:t>će</a:t>
            </a:r>
            <a:r>
              <a:rPr lang="en-US" sz="1800" b="1" dirty="0"/>
              <a:t> </a:t>
            </a:r>
            <a:r>
              <a:rPr lang="en-US" sz="1800" b="1" dirty="0" err="1"/>
              <a:t>unaprijediti</a:t>
            </a:r>
            <a:r>
              <a:rPr lang="en-US" sz="1800" b="1" dirty="0"/>
              <a:t> </a:t>
            </a:r>
            <a:r>
              <a:rPr lang="en-US" sz="1800" b="1" dirty="0" err="1"/>
              <a:t>pristup</a:t>
            </a:r>
            <a:r>
              <a:rPr lang="en-US" sz="1800" b="1" dirty="0"/>
              <a:t> </a:t>
            </a:r>
            <a:r>
              <a:rPr lang="en-US" sz="1800" b="1" dirty="0" err="1"/>
              <a:t>obrtnicima</a:t>
            </a:r>
            <a:r>
              <a:rPr lang="en-US" sz="1800" b="1" dirty="0"/>
              <a:t>, </a:t>
            </a:r>
            <a:r>
              <a:rPr lang="en-US" sz="1800" b="1" dirty="0" err="1"/>
              <a:t>mikro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malim</a:t>
            </a:r>
            <a:r>
              <a:rPr lang="en-US" sz="1800" b="1" dirty="0"/>
              <a:t> </a:t>
            </a:r>
            <a:r>
              <a:rPr lang="en-US" sz="1800" b="1" dirty="0" err="1"/>
              <a:t>tvrtkama</a:t>
            </a:r>
            <a:r>
              <a:rPr lang="en-US" sz="1800" b="1" dirty="0"/>
              <a:t> </a:t>
            </a:r>
            <a:r>
              <a:rPr lang="en-US" sz="1800" b="1" dirty="0" err="1"/>
              <a:t>tržištu</a:t>
            </a:r>
            <a:r>
              <a:rPr lang="en-US" sz="1800" b="1" dirty="0"/>
              <a:t>, </a:t>
            </a:r>
            <a:r>
              <a:rPr lang="en-US" sz="1800" b="1" dirty="0" err="1"/>
              <a:t>javnoj</a:t>
            </a:r>
            <a:r>
              <a:rPr lang="en-US" sz="1800" b="1" dirty="0"/>
              <a:t> </a:t>
            </a:r>
            <a:r>
              <a:rPr lang="en-US" sz="1800" b="1" dirty="0" err="1"/>
              <a:t>nabavi</a:t>
            </a:r>
            <a:r>
              <a:rPr lang="en-US" sz="1800" b="1" dirty="0"/>
              <a:t> </a:t>
            </a:r>
            <a:r>
              <a:rPr lang="en-US" sz="1800" b="1" dirty="0" err="1"/>
              <a:t>i</a:t>
            </a:r>
            <a:r>
              <a:rPr lang="en-US" sz="1800" b="1" dirty="0"/>
              <a:t> </a:t>
            </a:r>
            <a:r>
              <a:rPr lang="en-US" sz="1800" b="1" dirty="0" err="1"/>
              <a:t>standardizaciji</a:t>
            </a:r>
            <a:r>
              <a:rPr lang="en-US" sz="1800" b="1" dirty="0"/>
              <a:t>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sz="1800" b="1" dirty="0" err="1"/>
              <a:t>Povećanje</a:t>
            </a:r>
            <a:r>
              <a:rPr lang="en-US" sz="1800" b="1" dirty="0"/>
              <a:t> </a:t>
            </a:r>
            <a:r>
              <a:rPr lang="en-US" sz="1800" b="1" dirty="0" err="1"/>
              <a:t>kapaciteta</a:t>
            </a:r>
            <a:r>
              <a:rPr lang="en-US" sz="1800" b="1" dirty="0"/>
              <a:t> za </a:t>
            </a:r>
            <a:r>
              <a:rPr lang="en-US" sz="1800" b="1" dirty="0" err="1"/>
              <a:t>inovacije</a:t>
            </a:r>
            <a:r>
              <a:rPr lang="en-US" sz="1800" b="1" dirty="0"/>
              <a:t> </a:t>
            </a:r>
            <a:r>
              <a:rPr lang="en-US" sz="1800" b="1" dirty="0" err="1"/>
              <a:t>kroz</a:t>
            </a:r>
            <a:r>
              <a:rPr lang="en-US" sz="1800" b="1" dirty="0"/>
              <a:t> </a:t>
            </a:r>
            <a:r>
              <a:rPr lang="en-US" sz="1800" b="1" dirty="0" err="1"/>
              <a:t>povećanu</a:t>
            </a:r>
            <a:r>
              <a:rPr lang="en-US" sz="1800" b="1" dirty="0"/>
              <a:t> </a:t>
            </a:r>
            <a:r>
              <a:rPr lang="en-US" sz="1800" b="1" dirty="0" err="1"/>
              <a:t>financijsku</a:t>
            </a:r>
            <a:r>
              <a:rPr lang="en-US" sz="1800" b="1" dirty="0"/>
              <a:t> </a:t>
            </a:r>
            <a:r>
              <a:rPr lang="en-US" sz="1800" b="1" dirty="0" err="1"/>
              <a:t>podršku</a:t>
            </a:r>
            <a:r>
              <a:rPr lang="en-US" sz="1800" b="1" dirty="0"/>
              <a:t> (</a:t>
            </a:r>
            <a:r>
              <a:rPr lang="en-US" sz="1800" b="1" dirty="0" err="1"/>
              <a:t>ili</a:t>
            </a:r>
            <a:r>
              <a:rPr lang="en-US" sz="1800" b="1" dirty="0"/>
              <a:t> </a:t>
            </a:r>
            <a:r>
              <a:rPr lang="en-US" sz="1800" b="1" dirty="0" err="1"/>
              <a:t>porezne</a:t>
            </a:r>
            <a:r>
              <a:rPr lang="en-US" sz="1800" b="1" dirty="0"/>
              <a:t> </a:t>
            </a:r>
            <a:r>
              <a:rPr lang="en-US" sz="1800" b="1" dirty="0" err="1"/>
              <a:t>olakšice</a:t>
            </a:r>
            <a:r>
              <a:rPr lang="en-US" sz="1800" b="1" dirty="0"/>
              <a:t>).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44136" y="1130060"/>
            <a:ext cx="920338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FFFF00"/>
                </a:solidFill>
              </a:rPr>
              <a:t>Posebnu pozornost posvetit ćemo poreznom rasterećenju investitora i regulatornom rasterećenju obrtnika, mikro i malih poduzetnika. </a:t>
            </a:r>
            <a:r>
              <a:rPr lang="hr-HR" sz="2400" b="1" dirty="0">
                <a:solidFill>
                  <a:schemeClr val="bg1"/>
                </a:solidFill>
              </a:rPr>
              <a:t>Regulatorni teret po zaposlenom u tim poduzećima danas je i do 10 puta veći nego u velikim poduzećima.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649735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>
            <a:extLst>
              <a:ext uri="{FF2B5EF4-FFF2-40B4-BE49-F238E27FC236}">
                <a16:creationId xmlns:a16="http://schemas.microsoft.com/office/drawing/2014/main" id="{8D4CE799-C7AF-4016-A477-6FE2BF9F8D6A}"/>
              </a:ext>
            </a:extLst>
          </p:cNvPr>
          <p:cNvSpPr txBox="1"/>
          <p:nvPr/>
        </p:nvSpPr>
        <p:spPr>
          <a:xfrm>
            <a:off x="426164" y="1293462"/>
            <a:ext cx="579266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1950" indent="-361950">
              <a:buFont typeface="Wingdings" panose="05000000000000000000" pitchFamily="2" charset="2"/>
              <a:buChar char="§"/>
            </a:pPr>
            <a:r>
              <a:rPr lang="hr-HR" sz="2800" b="1" dirty="0">
                <a:solidFill>
                  <a:srgbClr val="FFFF00"/>
                </a:solidFill>
              </a:rPr>
              <a:t>Gospodarstvu </a:t>
            </a:r>
            <a:r>
              <a:rPr lang="hr-HR" sz="2800" b="1" dirty="0">
                <a:solidFill>
                  <a:schemeClr val="bg1"/>
                </a:solidFill>
              </a:rPr>
              <a:t>treba ponuditi niz alata kojima će povećati svoju konkurentnost, automatizirati procese i smanjiti administrativni teret. </a:t>
            </a:r>
          </a:p>
          <a:p>
            <a:pPr marL="361950" indent="-361950">
              <a:buFont typeface="Wingdings" panose="05000000000000000000" pitchFamily="2" charset="2"/>
              <a:buChar char="§"/>
            </a:pPr>
            <a:r>
              <a:rPr lang="hr-HR" sz="2800" b="1" dirty="0">
                <a:solidFill>
                  <a:srgbClr val="FFFF00"/>
                </a:solidFill>
              </a:rPr>
              <a:t>Digitalizacija kroz </a:t>
            </a:r>
            <a:r>
              <a:rPr lang="hr-HR" sz="2800" b="1" dirty="0" err="1">
                <a:solidFill>
                  <a:srgbClr val="FFFF00"/>
                </a:solidFill>
              </a:rPr>
              <a:t>interativni</a:t>
            </a:r>
            <a:r>
              <a:rPr lang="hr-HR" sz="2800" b="1" dirty="0">
                <a:solidFill>
                  <a:srgbClr val="FFFF00"/>
                </a:solidFill>
              </a:rPr>
              <a:t> agilni sustav</a:t>
            </a:r>
            <a:r>
              <a:rPr lang="hr-HR" sz="2800" b="1" dirty="0">
                <a:solidFill>
                  <a:schemeClr val="bg1"/>
                </a:solidFill>
              </a:rPr>
              <a:t> omogućit će ubrzani razvoj IT sektora, osobito mikro i malih poduzeća.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979EA34-292A-4556-B266-8617335DC6DD}"/>
              </a:ext>
            </a:extLst>
          </p:cNvPr>
          <p:cNvSpPr txBox="1"/>
          <p:nvPr/>
        </p:nvSpPr>
        <p:spPr>
          <a:xfrm>
            <a:off x="6500173" y="648428"/>
            <a:ext cx="24604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hr-HR" sz="1600" dirty="0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46F7BAF-C9CE-4BAF-A97B-7E174A208663}"/>
              </a:ext>
            </a:extLst>
          </p:cNvPr>
          <p:cNvGrpSpPr/>
          <p:nvPr/>
        </p:nvGrpSpPr>
        <p:grpSpPr>
          <a:xfrm>
            <a:off x="6541827" y="2210938"/>
            <a:ext cx="5366956" cy="3442568"/>
            <a:chOff x="0" y="980728"/>
            <a:chExt cx="6392950" cy="339275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A134FE6B-73E1-49A3-8C4C-5634AA374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980728"/>
              <a:ext cx="6392950" cy="3392750"/>
            </a:xfrm>
            <a:prstGeom prst="rect">
              <a:avLst/>
            </a:prstGeom>
          </p:spPr>
        </p:pic>
        <p:sp>
          <p:nvSpPr>
            <p:cNvPr id="13" name="Down Arrow 5">
              <a:extLst>
                <a:ext uri="{FF2B5EF4-FFF2-40B4-BE49-F238E27FC236}">
                  <a16:creationId xmlns:a16="http://schemas.microsoft.com/office/drawing/2014/main" id="{50E44847-4EC6-439B-A08A-EDE6872725CD}"/>
                </a:ext>
              </a:extLst>
            </p:cNvPr>
            <p:cNvSpPr/>
            <p:nvPr/>
          </p:nvSpPr>
          <p:spPr>
            <a:xfrm>
              <a:off x="3707904" y="1916832"/>
              <a:ext cx="144016" cy="357138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74044" y="149863"/>
            <a:ext cx="68154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000" b="1" dirty="0">
                <a:solidFill>
                  <a:srgbClr val="FFFF00"/>
                </a:solidFill>
              </a:rPr>
              <a:t>5.3. Digitalna transformacija</a:t>
            </a: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297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197401F-FA01-4FB0-8164-C6C189491246}"/>
              </a:ext>
            </a:extLst>
          </p:cNvPr>
          <p:cNvSpPr txBox="1"/>
          <p:nvPr/>
        </p:nvSpPr>
        <p:spPr>
          <a:xfrm>
            <a:off x="400300" y="255238"/>
            <a:ext cx="4503676" cy="4739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r-HR" sz="2400" b="1" dirty="0">
                <a:solidFill>
                  <a:srgbClr val="EC2027"/>
                </a:solidFill>
              </a:rPr>
              <a:t>Ključni ciljevi digitalne transformacije: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povećanje učinkovitosti putem više razine automatizacije procesa,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sustavno i brzo povećanje dostupnosti podataka i informacija,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užurbani razvoj pojedinačnih rješenja koja jednostavno i učinkovito razmjenjuju podatke, iterativni razvoj omogućava brze rezultate i povrat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prijelaz na tzv. agilni model razvoja koji otvara mogućnosti da se mikro, male i srednje tvrtke (od </a:t>
            </a:r>
            <a:r>
              <a:rPr lang="hr-HR" b="1" dirty="0" err="1"/>
              <a:t>startupa</a:t>
            </a:r>
            <a:r>
              <a:rPr lang="hr-HR" b="1" dirty="0"/>
              <a:t> na dalje) mogu ravnopravno natjecati na tržištu digitalnih usluga. </a:t>
            </a:r>
            <a:endParaRPr lang="en-US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4536AB7-DC42-4F72-94BF-F73F2BC2A2FC}"/>
              </a:ext>
            </a:extLst>
          </p:cNvPr>
          <p:cNvSpPr txBox="1"/>
          <p:nvPr/>
        </p:nvSpPr>
        <p:spPr>
          <a:xfrm>
            <a:off x="5333542" y="255238"/>
            <a:ext cx="4605278" cy="5432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r-HR" sz="2400" b="1" dirty="0">
                <a:solidFill>
                  <a:srgbClr val="EC2027"/>
                </a:solidFill>
              </a:rPr>
              <a:t>Očekivani rezultati: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Udvostručenje digitalne ekonomije na oko 10% udjela u BDP-u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Značajno unaprjeđenje učinkovitosti rada javne uprave;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Smanjenje administrativnog tereta na građane i poduzetnike (uštedjeti milijardu kuna godišnje)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Brži i jeftiniji pristup podacima za donošenje odluka i kreiranje boljih poslovnih prilika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Povećanje transparentnosti države, te prevencija i lakše otkrivanje korupcije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Ubrzani razvoj IT sektora kroz rast i razvoj mikro i malih poduzeća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/>
              <a:t>Izgradnja novih kompetencija, kreativnosti i konkurentnosti važnih za izvoz usluga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375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574" y="46898"/>
            <a:ext cx="9326880" cy="859446"/>
          </a:xfrm>
        </p:spPr>
        <p:txBody>
          <a:bodyPr>
            <a:normAutofit/>
          </a:bodyPr>
          <a:lstStyle/>
          <a:p>
            <a:r>
              <a:rPr lang="hr-HR" sz="4000" dirty="0">
                <a:latin typeface="+mn-lt"/>
              </a:rPr>
              <a:t>Polazišta gospodarskog programa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0326" y="873598"/>
            <a:ext cx="9667666" cy="501510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r-HR" sz="2700" b="1" dirty="0">
                <a:solidFill>
                  <a:srgbClr val="EC2027"/>
                </a:solidFill>
              </a:rPr>
              <a:t>Naš kratkoročni prioritet </a:t>
            </a:r>
            <a:r>
              <a:rPr lang="hr-HR" sz="2700" b="1" dirty="0"/>
              <a:t>je rješavanje problema uzrokovanih krizom COVID-19 koja je nanijela ogromne štete gospodarstvu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700" b="1" dirty="0"/>
              <a:t>U saniranju posljedica krize COVID-19 polazimo od toga da je ova kriza izazvana „šokom potražnje“ zbog ograničavanja slobode kretanja ljudi, roba i kapitala.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700" b="1" dirty="0"/>
              <a:t>Posljedice krize COVID-19 su drastične za radnike, poduzetnike i  socijalno ugrožene građane, a kriza je razotkrila i mnoge druge slabosti u gospodarstvu, posebno u određenim sektorima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700" b="1" dirty="0">
                <a:solidFill>
                  <a:srgbClr val="FF0000"/>
                </a:solidFill>
              </a:rPr>
              <a:t>Aktualna vlada nije adekvatno reagirala na krizu. I na primjeru ove krize se pokazalo da je hrvatska ekonomija i dalje jako ranjiva i da aktualna vlada nije osigurala stabilnost i otpornost na šokove.</a:t>
            </a:r>
          </a:p>
          <a:p>
            <a:endParaRPr lang="hr-HR" b="1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340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031063FD-DE18-4BF6-A01B-B711524ACC33}"/>
              </a:ext>
            </a:extLst>
          </p:cNvPr>
          <p:cNvSpPr txBox="1"/>
          <p:nvPr/>
        </p:nvSpPr>
        <p:spPr>
          <a:xfrm>
            <a:off x="459214" y="704935"/>
            <a:ext cx="9590527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hr-HR" sz="2200" b="1" dirty="0">
                <a:solidFill>
                  <a:srgbClr val="FFFF00"/>
                </a:solidFill>
              </a:rPr>
              <a:t>HDZ-ova politika “poreznog rasterećenja” završila je nakon četiri godine s još većim udjelom poreza u BDP-u.  </a:t>
            </a:r>
            <a:r>
              <a:rPr lang="hr-HR" sz="2200" b="1" dirty="0">
                <a:solidFill>
                  <a:schemeClr val="bg1"/>
                </a:solidFill>
              </a:rPr>
              <a:t>„Mrdanje“ po poreznom sustavu po načelu </a:t>
            </a:r>
            <a:r>
              <a:rPr lang="hr-HR" sz="2200" b="1" dirty="0">
                <a:solidFill>
                  <a:srgbClr val="FFFF00"/>
                </a:solidFill>
              </a:rPr>
              <a:t>„jednima daš drugima uzmeš“</a:t>
            </a:r>
            <a:r>
              <a:rPr lang="hr-HR" sz="2200" b="1" dirty="0">
                <a:solidFill>
                  <a:schemeClr val="bg1"/>
                </a:solidFill>
              </a:rPr>
              <a:t> na kraju je dovelo do toga: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200" b="1" dirty="0">
                <a:solidFill>
                  <a:schemeClr val="bg1"/>
                </a:solidFill>
              </a:rPr>
              <a:t>da su plaće rasle samo bolje stojećima (onima iznad 18.000 kn neto), 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200" b="1" dirty="0">
                <a:solidFill>
                  <a:schemeClr val="bg1"/>
                </a:solidFill>
              </a:rPr>
              <a:t>da je najprije povećan pa onda opet smanjen PDV-a ugostiteljima,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200" b="1" dirty="0">
                <a:solidFill>
                  <a:schemeClr val="bg1"/>
                </a:solidFill>
              </a:rPr>
              <a:t>da se obećalo pa opet odustalo od smanjenja opće stope PDV-a,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200" b="1" dirty="0">
                <a:solidFill>
                  <a:schemeClr val="bg1"/>
                </a:solidFill>
              </a:rPr>
              <a:t>da je smanjen PDV-a na određene artikle kojima su onda cijene porasle,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200" b="1" dirty="0">
                <a:solidFill>
                  <a:schemeClr val="bg1"/>
                </a:solidFill>
              </a:rPr>
              <a:t>da je izvršen porezni udar na 110.000 malih iznajmljivača u turizmu ali i udar na nautički turizam,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200" b="1" dirty="0">
                <a:solidFill>
                  <a:schemeClr val="bg1"/>
                </a:solidFill>
              </a:rPr>
              <a:t>da je ukinuta olakšica za oporezivanje reinvestirane dobiti, te puno drugih nekonzistentnih mjera, bez jasnog cilja i strategije.</a:t>
            </a:r>
          </a:p>
          <a:p>
            <a:r>
              <a:rPr lang="hr-HR" sz="2200" b="1" dirty="0">
                <a:solidFill>
                  <a:srgbClr val="FFFF00"/>
                </a:solidFill>
              </a:rPr>
              <a:t>Zato je cilj naše koalicije stvarno porezno rasterećenje građana i poduzetnika, koje će povećati primanja i životni standard, te poduzećima smanjiti troškove i učiniti ih konkurentnijim.</a:t>
            </a:r>
            <a:endParaRPr lang="en-US" sz="2200" b="1" dirty="0">
              <a:solidFill>
                <a:schemeClr val="bg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8127" y="68479"/>
            <a:ext cx="87098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000" b="1" dirty="0">
                <a:solidFill>
                  <a:srgbClr val="FFFF00"/>
                </a:solidFill>
              </a:rPr>
              <a:t>6. Pravedan i poticajan porezni sustav</a:t>
            </a:r>
            <a:endParaRPr lang="en-US" sz="40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450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597E88A0-68C7-4501-930B-92075ED88AE5}"/>
              </a:ext>
            </a:extLst>
          </p:cNvPr>
          <p:cNvSpPr txBox="1"/>
          <p:nvPr/>
        </p:nvSpPr>
        <p:spPr>
          <a:xfrm>
            <a:off x="404649" y="109119"/>
            <a:ext cx="9445654" cy="58631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200" b="1" dirty="0">
                <a:solidFill>
                  <a:srgbClr val="FF0000"/>
                </a:solidFill>
              </a:rPr>
              <a:t>Porezno rasterećenje - 3 puta 0% i 3 puta 10%</a:t>
            </a:r>
          </a:p>
          <a:p>
            <a:pPr marL="342900" lvl="0" indent="-342900">
              <a:buFont typeface="+mj-lt"/>
              <a:buAutoNum type="arabicPeriod"/>
            </a:pPr>
            <a:r>
              <a:rPr lang="hr-HR" b="1" dirty="0"/>
              <a:t>0% poreznog tereta na plaće do 5000 kuna (povećanje neoporezivoga dijela </a:t>
            </a:r>
            <a:br>
              <a:rPr lang="hr-HR" b="1" dirty="0"/>
            </a:br>
            <a:r>
              <a:rPr lang="hr-HR" b="1" dirty="0"/>
              <a:t>osobnoga odbitka na 5.000 kuna)</a:t>
            </a:r>
          </a:p>
          <a:p>
            <a:pPr marL="342900" lvl="0" indent="-342900">
              <a:buFont typeface="+mj-lt"/>
              <a:buAutoNum type="arabicPeriod"/>
            </a:pPr>
            <a:r>
              <a:rPr lang="hr-HR" b="1" dirty="0"/>
              <a:t>0% poreza na kupnju prve nekretnine</a:t>
            </a:r>
            <a:endParaRPr lang="en-US" b="1" dirty="0"/>
          </a:p>
          <a:p>
            <a:pPr marL="342900" lvl="0" indent="-342900">
              <a:buFont typeface="+mj-lt"/>
              <a:buAutoNum type="arabicPeriod"/>
            </a:pPr>
            <a:r>
              <a:rPr lang="hr-HR" b="1" dirty="0"/>
              <a:t>0% poreza na </a:t>
            </a:r>
            <a:r>
              <a:rPr lang="hr-HR" b="1" dirty="0" err="1"/>
              <a:t>reinvestiranu</a:t>
            </a:r>
            <a:r>
              <a:rPr lang="hr-HR" b="1" dirty="0"/>
              <a:t> dobit</a:t>
            </a:r>
          </a:p>
          <a:p>
            <a:pPr marL="342900" lvl="0" indent="-342900">
              <a:buFont typeface="Wingdings" panose="05000000000000000000" pitchFamily="2" charset="2"/>
              <a:buChar char="§"/>
            </a:pPr>
            <a:endParaRPr lang="hr-HR" b="1" dirty="0"/>
          </a:p>
          <a:p>
            <a:pPr marL="342900" lvl="0" indent="-342900">
              <a:buFont typeface="+mj-lt"/>
              <a:buAutoNum type="arabicPeriod"/>
            </a:pPr>
            <a:r>
              <a:rPr lang="hr-HR" b="1" dirty="0"/>
              <a:t>10% PDV-a umjesto sadašnjih 13% na usluge smještaja i ugostiteljstva u turizmu, </a:t>
            </a:r>
            <a:endParaRPr lang="en-US" b="1" dirty="0"/>
          </a:p>
          <a:p>
            <a:pPr marL="342900" lvl="0" indent="-342900">
              <a:buFont typeface="+mj-lt"/>
              <a:buAutoNum type="arabicPeriod"/>
            </a:pPr>
            <a:r>
              <a:rPr lang="hr-HR" b="1" dirty="0"/>
              <a:t>10% PDV-a na sve druge proizvode i usluge na koje se danas primjenjuje stopa od 13%</a:t>
            </a:r>
            <a:endParaRPr lang="en-US" b="1" dirty="0"/>
          </a:p>
          <a:p>
            <a:pPr marL="342900" lvl="0" indent="-342900">
              <a:buFont typeface="+mj-lt"/>
              <a:buAutoNum type="arabicPeriod"/>
            </a:pPr>
            <a:r>
              <a:rPr lang="hr-HR" b="1" dirty="0"/>
              <a:t>10 % poreza na dividendu.</a:t>
            </a:r>
          </a:p>
          <a:p>
            <a:pPr marL="342900" lvl="0" indent="-342900">
              <a:buFont typeface="+mj-lt"/>
              <a:buAutoNum type="arabicPeriod"/>
            </a:pPr>
            <a:endParaRPr lang="hr-HR" b="1" dirty="0"/>
          </a:p>
          <a:p>
            <a:pPr lvl="0">
              <a:spcAft>
                <a:spcPts val="600"/>
              </a:spcAft>
            </a:pPr>
            <a:r>
              <a:rPr lang="hr-HR" sz="3200" b="1" dirty="0">
                <a:solidFill>
                  <a:srgbClr val="FF0000"/>
                </a:solidFill>
              </a:rPr>
              <a:t>Ostale mjere poreznog rasterećenja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hr-HR" b="1" dirty="0"/>
              <a:t>povećanje praga za ulazak u sustav PDV-a</a:t>
            </a:r>
            <a:endParaRPr lang="en-US" b="1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hr-HR" b="1" dirty="0"/>
              <a:t>uvođenje obveze plaćanja PDV-a po naplati, a ne fakturiranju potraživanja</a:t>
            </a:r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hr-HR" b="1" dirty="0"/>
              <a:t>ukidanje plaćanja akontacije poreza na dobit za mikro poduzetnike</a:t>
            </a:r>
            <a:endParaRPr lang="en-US" b="1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hr-HR" b="1" dirty="0"/>
              <a:t>smanjenje i ukidanje plaćanja parafiskalnih nameta (do 0,2% BDP-a)</a:t>
            </a:r>
            <a:endParaRPr lang="en-US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b="1" dirty="0"/>
              <a:t>snižavanje stope PDV-a na 5% za higijenske potrepštine za žene</a:t>
            </a:r>
            <a:endParaRPr lang="en-US" b="1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hr-HR" b="1" dirty="0"/>
              <a:t>snižavanje stope PDV-a na 5% za repromaterijal u poljoprivrednoj proizvodnji</a:t>
            </a:r>
            <a:endParaRPr lang="en-US" b="1" dirty="0"/>
          </a:p>
          <a:p>
            <a:pPr marL="285750" lvl="0" indent="-285750">
              <a:buFont typeface="Wingdings" panose="05000000000000000000" pitchFamily="2" charset="2"/>
              <a:buChar char="§"/>
            </a:pPr>
            <a:r>
              <a:rPr lang="hr-HR" b="1" dirty="0"/>
              <a:t>smanjivanje doprinosa na plaću za 50% za sve radnike koji primaju minimalnu plaću, a neto iznos minimalne plaće povećati na 4.000 kuna 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7475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8885" y="84404"/>
            <a:ext cx="93796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000" b="1" dirty="0">
                <a:solidFill>
                  <a:srgbClr val="FFFF00"/>
                </a:solidFill>
              </a:rPr>
              <a:t>7. Porezno rasterećenje i povećanje plaća</a:t>
            </a:r>
            <a:endParaRPr lang="en-US" sz="4000" b="1" dirty="0">
              <a:solidFill>
                <a:srgbClr val="FFFF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81B0E33-14B3-463E-8503-C5246E5EB343}"/>
              </a:ext>
            </a:extLst>
          </p:cNvPr>
          <p:cNvSpPr txBox="1"/>
          <p:nvPr/>
        </p:nvSpPr>
        <p:spPr>
          <a:xfrm>
            <a:off x="368885" y="910142"/>
            <a:ext cx="9532415" cy="47859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800" b="1" dirty="0">
                <a:solidFill>
                  <a:srgbClr val="FFFF00"/>
                </a:solidFill>
              </a:rPr>
              <a:t>Povećat ćemo plaće za više od 700.000 radnika u privatnom i javnom sektoru:</a:t>
            </a:r>
          </a:p>
          <a:p>
            <a:pPr marL="742950" lvl="1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chemeClr val="bg1"/>
                </a:solidFill>
              </a:rPr>
              <a:t>smanjenjem poreznog tereta na plaće, odnosno povećanjem neoporezivoga osobnoga odbitka sa sadašnjih 4.000 na 5.000 kuna, omogućit ćemo rast plaća na mjesečnoj razini od 300-450 kuna, odnosno godišnjoj razini između 3.600 i 5.400 kuna;</a:t>
            </a:r>
          </a:p>
          <a:p>
            <a:r>
              <a:rPr lang="hr-HR" sz="2800" b="1" dirty="0">
                <a:solidFill>
                  <a:srgbClr val="FFFF00"/>
                </a:solidFill>
              </a:rPr>
              <a:t>Povećat ćemo minimalnu plaću na 4.000 kuna: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chemeClr val="bg1"/>
                </a:solidFill>
              </a:rPr>
              <a:t>uz redovito usklađivanje kako iznos minimalne plaće ne bi pao ispod 60% medijalne plaće;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hr-HR" sz="2400" b="1" dirty="0" err="1">
                <a:solidFill>
                  <a:schemeClr val="bg1"/>
                </a:solidFill>
              </a:rPr>
              <a:t>smanjiit</a:t>
            </a:r>
            <a:r>
              <a:rPr lang="hr-HR" sz="2400" b="1" dirty="0">
                <a:solidFill>
                  <a:schemeClr val="bg1"/>
                </a:solidFill>
              </a:rPr>
              <a:t> ćemo doprinos na plaće za 50% za sve radnike koji primaju minimalnu plaću, a kako ne bi ugrozili konkurentnost poduzeća u našim tradicionalnim industrijama;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80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83715" y="136363"/>
            <a:ext cx="5324236" cy="679611"/>
          </a:xfrm>
        </p:spPr>
        <p:txBody>
          <a:bodyPr>
            <a:normAutofit/>
          </a:bodyPr>
          <a:lstStyle/>
          <a:p>
            <a:r>
              <a:rPr lang="hr-HR" sz="4000" dirty="0">
                <a:latin typeface="Calibri" panose="020F0502020204030204" pitchFamily="34" charset="0"/>
                <a:cs typeface="Calibri" panose="020F0502020204030204" pitchFamily="34" charset="0"/>
              </a:rPr>
              <a:t>8. Zeleni razvoj Hrvatske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0151" y="965612"/>
            <a:ext cx="9414896" cy="4847071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hr-HR" b="1" dirty="0"/>
              <a:t>Ključni razvojni dokument Europske unije je Zeleni novi plan koji predviđa društvenu i ekonomsku transformaciju Europe do 2050. godine. </a:t>
            </a:r>
          </a:p>
          <a:p>
            <a:pPr marL="0" indent="0">
              <a:buNone/>
            </a:pPr>
            <a:r>
              <a:rPr lang="hr-HR" b="1" dirty="0"/>
              <a:t>Hrvatska je na samom začelju EU u primijeni kružne ekonomije što je vidljivo iz sljedećeg: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b="1" dirty="0"/>
              <a:t>udio kružne uporabe materijala iznosi 4,4 %, dok je prosjek EU 11,7 %,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b="1" dirty="0"/>
              <a:t>Hrvatska zauzima 8. mjesto od dna EU po pitanju eko inovacija - tehnoloških rješenja kojima se smanjuje utjecaj na okoliš i poboljšava iskorištavanje resursa,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b="1" dirty="0"/>
              <a:t>Hrvatska ostvaruje niže rezultate od prosjeka EU-a u kategoriji „osmišljavanje proizvoda koje je lakše održavati i popravljati” - RH 20 %, prosjek EU 25 %, a najbolje EU države 35 %,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b="1" dirty="0"/>
              <a:t>Produktivnost u svim sektorima </a:t>
            </a:r>
            <a:r>
              <a:rPr lang="hr-HR" b="1" dirty="0" err="1"/>
              <a:t>bioekonomije</a:t>
            </a:r>
            <a:r>
              <a:rPr lang="hr-HR" b="1" dirty="0"/>
              <a:t> Hrvatske iznosi samo 38 % prosjeka EU (RH - 13.000 eura dodane vrijednosti po zaposlenom, a EU 41.000 eura).</a:t>
            </a:r>
          </a:p>
        </p:txBody>
      </p:sp>
    </p:spTree>
    <p:extLst>
      <p:ext uri="{BB962C8B-B14F-4D97-AF65-F5344CB8AC3E}">
        <p14:creationId xmlns:p14="http://schemas.microsoft.com/office/powerpoint/2010/main" val="33766459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375241" y="255946"/>
            <a:ext cx="9326880" cy="428505"/>
          </a:xfrm>
        </p:spPr>
        <p:txBody>
          <a:bodyPr>
            <a:noAutofit/>
          </a:bodyPr>
          <a:lstStyle/>
          <a:p>
            <a:r>
              <a:rPr lang="hr-HR" sz="4000" dirty="0">
                <a:latin typeface="+mn-lt"/>
              </a:rPr>
              <a:t>8. Zeleni razvoj Hrvatske</a:t>
            </a:r>
          </a:p>
        </p:txBody>
      </p:sp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07103" y="872317"/>
            <a:ext cx="9683274" cy="41179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3000" b="1" dirty="0"/>
              <a:t>Hrvatska uvozi oko 50% hrane i energije pa u ovim sektorima koji su, uz vodni, prioritetni za zeleni razvoj postoji veliki potencijal za zapošljavanje velikog broja ljudi.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3000" b="1" dirty="0"/>
              <a:t>Donošenje Zakona o iskorištavanju punog potencijala konoplje - </a:t>
            </a:r>
            <a:r>
              <a:rPr lang="hr-HR" sz="3000" b="1" i="1" dirty="0" err="1"/>
              <a:t>Lex</a:t>
            </a:r>
            <a:r>
              <a:rPr lang="hr-HR" sz="3000" b="1" i="1" dirty="0"/>
              <a:t> </a:t>
            </a:r>
            <a:r>
              <a:rPr lang="hr-HR" sz="3000" b="1" i="1" dirty="0" err="1"/>
              <a:t>cannabis</a:t>
            </a:r>
            <a:r>
              <a:rPr lang="hr-HR" sz="3000" b="1" dirty="0"/>
              <a:t> u prvih mjesec dana mandata Vlade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3000" b="1" dirty="0"/>
              <a:t>Početkom 2021. godine donošenje Strategije održivog razvoja Hrvatske i Akcijskih planova za razdoblje 2021-2031.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3000" b="1" dirty="0"/>
              <a:t>U prvoj polovici 2021. godine donošenje Strategije kružne ekonomije za razdoblje 2021. do 2031. </a:t>
            </a:r>
          </a:p>
        </p:txBody>
      </p:sp>
    </p:spTree>
    <p:extLst>
      <p:ext uri="{BB962C8B-B14F-4D97-AF65-F5344CB8AC3E}">
        <p14:creationId xmlns:p14="http://schemas.microsoft.com/office/powerpoint/2010/main" val="18278610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02820" y="805640"/>
            <a:ext cx="9953666" cy="505135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b="1" dirty="0"/>
              <a:t>Implementacija sustava integriranog gospodarenja otpadom sa sljedećim prioritetnim mjerama: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b="1" dirty="0"/>
              <a:t>Izgradnja 100 </a:t>
            </a:r>
            <a:r>
              <a:rPr lang="hr-HR" sz="2400" b="1" dirty="0" err="1"/>
              <a:t>biokompostana</a:t>
            </a:r>
            <a:r>
              <a:rPr lang="hr-HR" sz="2400" b="1" dirty="0"/>
              <a:t> i </a:t>
            </a:r>
            <a:r>
              <a:rPr lang="hr-HR" sz="2400" b="1" dirty="0" err="1"/>
              <a:t>sortirnica</a:t>
            </a:r>
            <a:r>
              <a:rPr lang="hr-HR" sz="2400" b="1" dirty="0"/>
              <a:t> otpada te 50 manjih </a:t>
            </a:r>
            <a:r>
              <a:rPr lang="hr-HR" sz="2400" b="1" dirty="0" err="1"/>
              <a:t>bioplinskih</a:t>
            </a:r>
            <a:r>
              <a:rPr lang="hr-HR" sz="2400" b="1" dirty="0"/>
              <a:t> postrojenja.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b="1" dirty="0"/>
              <a:t>Izrada karte otpadne infrastrukture u Hrvatskoj te poticanje industrija koje se bave gospodarenjem onih frakcija otpada za koje u Hrvatskoj nema infrastrukture.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b="1" dirty="0"/>
              <a:t>Izgradnja manjeg broja centara za gospodarenje otpadom za </a:t>
            </a:r>
            <a:r>
              <a:rPr lang="hr-HR" sz="2400" b="1" dirty="0" err="1"/>
              <a:t>ostatni</a:t>
            </a:r>
            <a:r>
              <a:rPr lang="hr-HR" sz="2400" b="1" dirty="0"/>
              <a:t> otpad na temelju najmodernijih dostupnih tehnologija.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b="1" dirty="0"/>
              <a:t>Promptna sanacija svih nesaniranih odlagališta otpada i zatvaranje odlagališta.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b="1" dirty="0"/>
              <a:t>Izrada karte obnovljivih izvora energije Hrvatske s preciznim geografskim i vremenskim planom poticanja </a:t>
            </a:r>
            <a:r>
              <a:rPr lang="hr-HR" sz="2400" b="1" dirty="0" err="1"/>
              <a:t>diverzificiranih</a:t>
            </a:r>
            <a:r>
              <a:rPr lang="hr-HR" sz="2400" b="1" dirty="0"/>
              <a:t> obnovljivih izvora u cilju podizanja energetske samodostatnosti Hrvatske na 75% do 2030.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400" b="1" dirty="0"/>
              <a:t>Uvođenje planskog pristupa u poljoprivrednu proizvodnju i sektor bio ekonomije Hrvatske s ciljem podizanja samodostatnosti Hrvatske na 75% do 2030.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363156" y="259974"/>
            <a:ext cx="5348823" cy="428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C202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dirty="0">
                <a:latin typeface="+mn-lt"/>
              </a:rPr>
              <a:t>8. Zeleni razvoj Hrvatske</a:t>
            </a:r>
          </a:p>
        </p:txBody>
      </p:sp>
    </p:spTree>
    <p:extLst>
      <p:ext uri="{BB962C8B-B14F-4D97-AF65-F5344CB8AC3E}">
        <p14:creationId xmlns:p14="http://schemas.microsoft.com/office/powerpoint/2010/main" val="1541619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383296" y="930037"/>
            <a:ext cx="9505919" cy="47336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hr-HR" b="1" dirty="0"/>
              <a:t>Ciljevi: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b="1" dirty="0"/>
              <a:t>udio kružne uporabe materijala do kraja mandata iznosit će 25%. Procjena rasta zaposlenosti u kružnom gospodarstvu s oko 2,19 % ukupnog broja zaposlenih (2016) na 10 % ukupno zaposlenih (2024), odnosno otvaranje oko 100 000 novih radnih mjesta u sektorima kružne i </a:t>
            </a:r>
            <a:r>
              <a:rPr lang="hr-HR" b="1" dirty="0" err="1"/>
              <a:t>bioekonomije</a:t>
            </a:r>
            <a:r>
              <a:rPr lang="hr-HR" b="1" dirty="0"/>
              <a:t>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b="1" dirty="0"/>
              <a:t>Hrvatska će do 2024. godine ostvariti prosječne rezultate EU-27 u kategoriji „osmišljavanje proizvoda koje je lakše održavati i popravljati” (25 %).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b="1" dirty="0"/>
              <a:t>Produktivnost u sektorima </a:t>
            </a:r>
            <a:r>
              <a:rPr lang="hr-HR" b="1" dirty="0" err="1"/>
              <a:t>bioekonomije</a:t>
            </a:r>
            <a:r>
              <a:rPr lang="hr-HR" b="1" dirty="0"/>
              <a:t> Hrvatske do 2024. godine snažnim poticanjem prerade održivih industrijskih kultura poput konoplje podići će se sa sadašnjih 13.000 eura dodane vrijednosti po zaposlenom na 30.000 eura dodane vrijednosti.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383297" y="272059"/>
            <a:ext cx="6573394" cy="428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C202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dirty="0">
                <a:latin typeface="+mn-lt"/>
              </a:rPr>
              <a:t>8. Zeleni razvoj Hrvatske</a:t>
            </a:r>
          </a:p>
        </p:txBody>
      </p:sp>
    </p:spTree>
    <p:extLst>
      <p:ext uri="{BB962C8B-B14F-4D97-AF65-F5344CB8AC3E}">
        <p14:creationId xmlns:p14="http://schemas.microsoft.com/office/powerpoint/2010/main" val="8273795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zervirano mjesto sadržaja 2"/>
          <p:cNvSpPr>
            <a:spLocks noGrp="1"/>
          </p:cNvSpPr>
          <p:nvPr>
            <p:ph idx="1"/>
          </p:nvPr>
        </p:nvSpPr>
        <p:spPr>
          <a:xfrm>
            <a:off x="455185" y="777441"/>
            <a:ext cx="9711975" cy="492245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r-HR" b="1" dirty="0"/>
              <a:t>Glavni izvori financiranja:</a:t>
            </a:r>
          </a:p>
          <a:p>
            <a:pP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hr-HR" b="1" dirty="0"/>
              <a:t>Sredstva iz fondova EU (ESI fondovi - Kohezijski fond, Europski poljoprivredni fond za ruralni razvoj i Europski fond za pomorstvo i ribarstvo, Europski fond za regionalni razvoj) te sredstva iz programa </a:t>
            </a:r>
            <a:r>
              <a:rPr lang="hr-HR" b="1" dirty="0" err="1"/>
              <a:t>Horizon</a:t>
            </a:r>
            <a:r>
              <a:rPr lang="hr-HR" b="1" dirty="0"/>
              <a:t> Europe.</a:t>
            </a:r>
          </a:p>
          <a:p>
            <a:pP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hr-HR" b="1" dirty="0"/>
              <a:t>Privatne investicije</a:t>
            </a:r>
          </a:p>
          <a:p>
            <a:pP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hr-HR" b="1" dirty="0"/>
              <a:t>Državni, regionalni i lokalni proračuni</a:t>
            </a:r>
          </a:p>
          <a:p>
            <a:pP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hr-HR" b="1" dirty="0"/>
              <a:t>Fond za zaštitu okoliša i energetsku učinkovitost</a:t>
            </a:r>
          </a:p>
          <a:p>
            <a:pP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hr-HR" b="1" dirty="0"/>
              <a:t>Sredstva Hrvatske banke za obnovu i razvoj te komercijalnih banaka</a:t>
            </a:r>
          </a:p>
          <a:p>
            <a:pPr>
              <a:buFont typeface="Wingdings" panose="05000000000000000000" pitchFamily="2" charset="2"/>
              <a:buChar char="§"/>
              <a:tabLst>
                <a:tab pos="361950" algn="l"/>
              </a:tabLst>
            </a:pPr>
            <a:r>
              <a:rPr lang="hr-HR" b="1"/>
              <a:t>Donacije</a:t>
            </a:r>
            <a:r>
              <a:rPr lang="hr-HR" b="1" dirty="0"/>
              <a:t>.</a:t>
            </a:r>
          </a:p>
        </p:txBody>
      </p:sp>
      <p:sp>
        <p:nvSpPr>
          <p:cNvPr id="4" name="Naslov 1"/>
          <p:cNvSpPr txBox="1">
            <a:spLocks/>
          </p:cNvSpPr>
          <p:nvPr/>
        </p:nvSpPr>
        <p:spPr>
          <a:xfrm>
            <a:off x="343015" y="247889"/>
            <a:ext cx="9326880" cy="42850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EC2027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r-HR" sz="4000" dirty="0">
                <a:latin typeface="+mn-lt"/>
              </a:rPr>
              <a:t>8. Zeleni razvoj Hrvatske</a:t>
            </a:r>
          </a:p>
        </p:txBody>
      </p:sp>
    </p:spTree>
    <p:extLst>
      <p:ext uri="{BB962C8B-B14F-4D97-AF65-F5344CB8AC3E}">
        <p14:creationId xmlns:p14="http://schemas.microsoft.com/office/powerpoint/2010/main" val="326998276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31608" y="101730"/>
            <a:ext cx="9750961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800" b="1" dirty="0">
                <a:solidFill>
                  <a:srgbClr val="FFFF00"/>
                </a:solidFill>
              </a:rPr>
              <a:t>9. Ravnomjerni regionalni razvoj i EU fondovi</a:t>
            </a:r>
            <a:endParaRPr lang="en-US" sz="3800" b="1" dirty="0">
              <a:solidFill>
                <a:srgbClr val="FFFF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EF8D359-E6E3-4AAF-8717-05465354B4C6}"/>
              </a:ext>
            </a:extLst>
          </p:cNvPr>
          <p:cNvSpPr txBox="1"/>
          <p:nvPr/>
        </p:nvSpPr>
        <p:spPr>
          <a:xfrm>
            <a:off x="363834" y="1143759"/>
            <a:ext cx="5686514" cy="45704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600" b="1" dirty="0">
                <a:solidFill>
                  <a:schemeClr val="bg1"/>
                </a:solidFill>
              </a:rPr>
              <a:t>Modernizacija gospodarske strukture mora obuhvatiti cijeli prostor Hrvatske. Cilj nam je </a:t>
            </a:r>
            <a:r>
              <a:rPr lang="hr-HR" sz="2600" b="1" dirty="0">
                <a:solidFill>
                  <a:srgbClr val="FFFF00"/>
                </a:solidFill>
              </a:rPr>
              <a:t>smanjiti ekstremne regionalne razvojne razlike </a:t>
            </a:r>
            <a:r>
              <a:rPr lang="hr-HR" sz="2600" b="1" dirty="0">
                <a:solidFill>
                  <a:schemeClr val="bg1"/>
                </a:solidFill>
              </a:rPr>
              <a:t>(danas je raspon razvijenosti županija veći od 3 puta, mjereno BDP-om </a:t>
            </a:r>
            <a:r>
              <a:rPr lang="hr-HR" sz="2600" b="1" i="1" dirty="0">
                <a:solidFill>
                  <a:schemeClr val="bg1"/>
                </a:solidFill>
              </a:rPr>
              <a:t>per </a:t>
            </a:r>
            <a:r>
              <a:rPr lang="hr-HR" sz="2600" b="1" i="1" dirty="0" err="1">
                <a:solidFill>
                  <a:schemeClr val="bg1"/>
                </a:solidFill>
              </a:rPr>
              <a:t>capita</a:t>
            </a:r>
            <a:r>
              <a:rPr lang="hr-HR" sz="2600" b="1" dirty="0">
                <a:solidFill>
                  <a:schemeClr val="bg1"/>
                </a:solidFill>
              </a:rPr>
              <a:t>). </a:t>
            </a:r>
          </a:p>
          <a:p>
            <a:pPr marL="285750" indent="-285750"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sz="2600" b="1" dirty="0">
                <a:solidFill>
                  <a:srgbClr val="FFFF00"/>
                </a:solidFill>
              </a:rPr>
              <a:t>Jedino smanjenje razvojnih razlika može zaustaviti egzodus stanovništva</a:t>
            </a:r>
            <a:r>
              <a:rPr lang="hr-HR" sz="2600" b="1" dirty="0">
                <a:solidFill>
                  <a:schemeClr val="bg1"/>
                </a:solidFill>
              </a:rPr>
              <a:t>, koji se osobito događa u sjevernim, kontinentalnim dijelovima Hrvatske. </a:t>
            </a:r>
            <a:endParaRPr lang="en-US" sz="26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919" y="2219535"/>
            <a:ext cx="5100473" cy="3297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77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0120990-3C10-41B2-85E5-1157A6FAF106}"/>
              </a:ext>
            </a:extLst>
          </p:cNvPr>
          <p:cNvSpPr/>
          <p:nvPr/>
        </p:nvSpPr>
        <p:spPr>
          <a:xfrm>
            <a:off x="5612960" y="1425745"/>
            <a:ext cx="5656521" cy="4395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Hrvatska je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zadnja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EU po </a:t>
            </a:r>
            <a:br>
              <a:rPr lang="hr-HR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iskorištenosti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sredstava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fondova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 </a:t>
            </a:r>
            <a:r>
              <a:rPr lang="hr-HR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čeka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veliki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izazov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Jer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dovoljno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ugovoriti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novce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važno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što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stvarno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napravili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koliko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novca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refundirali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EU. </a:t>
            </a:r>
            <a:endParaRPr lang="hr-HR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hr-HR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Aktualna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vlada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je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nakon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 </a:t>
            </a:r>
            <a:r>
              <a:rPr lang="en-US" b="1" dirty="0" err="1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godina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iskoristila samo </a:t>
            </a:r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30%. 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znači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nas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očekuje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iznimno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težak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zadatak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da 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idućih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godine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investiramo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Hrvatsku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70%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preostalog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novca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hr-HR" b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600"/>
              </a:spcAft>
              <a:buFont typeface="Wingdings" panose="05000000000000000000" pitchFamily="2" charset="2"/>
              <a:buChar char="§"/>
            </a:pP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nije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samo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igra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brojki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 je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naša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stvarnost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kao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rezultat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potpune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nesposobnosti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HDZ-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ove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vlade</a:t>
            </a:r>
            <a:r>
              <a:rPr lang="en-US" b="1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To je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više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od 50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milijardi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kuna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to je 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ogroman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novac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hr-HR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ogromni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razvojni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potencijal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za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Hrvatsku</a:t>
            </a:r>
            <a:r>
              <a:rPr lang="en-US" dirty="0"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5F8536-9D65-4CDC-8E4E-C98465BE99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0" y="297711"/>
            <a:ext cx="5031213" cy="5465896"/>
          </a:xfrm>
          <a:prstGeom prst="rect">
            <a:avLst/>
          </a:prstGeom>
        </p:spPr>
      </p:pic>
      <p:sp>
        <p:nvSpPr>
          <p:cNvPr id="8" name="Left Arrow 4">
            <a:extLst>
              <a:ext uri="{FF2B5EF4-FFF2-40B4-BE49-F238E27FC236}">
                <a16:creationId xmlns:a16="http://schemas.microsoft.com/office/drawing/2014/main" id="{12B503B0-3E92-4F21-9C25-A90C222F99DF}"/>
              </a:ext>
            </a:extLst>
          </p:cNvPr>
          <p:cNvSpPr/>
          <p:nvPr/>
        </p:nvSpPr>
        <p:spPr>
          <a:xfrm>
            <a:off x="3551369" y="5183551"/>
            <a:ext cx="1180214" cy="380741"/>
          </a:xfrm>
          <a:prstGeom prst="leftArrow">
            <a:avLst/>
          </a:prstGeom>
          <a:solidFill>
            <a:srgbClr val="EC2027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1C590B6-35E1-4A79-B547-2DE9299CA482}"/>
              </a:ext>
            </a:extLst>
          </p:cNvPr>
          <p:cNvSpPr txBox="1"/>
          <p:nvPr/>
        </p:nvSpPr>
        <p:spPr>
          <a:xfrm>
            <a:off x="5612960" y="289279"/>
            <a:ext cx="37639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3000" b="1" dirty="0">
                <a:solidFill>
                  <a:srgbClr val="FF0000"/>
                </a:solidFill>
              </a:rPr>
              <a:t>Isplaćena sredstva iz EU fondova</a:t>
            </a:r>
            <a:endParaRPr lang="en-US" sz="3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82212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9545" y="72508"/>
            <a:ext cx="7950618" cy="827220"/>
          </a:xfrm>
        </p:spPr>
        <p:txBody>
          <a:bodyPr>
            <a:normAutofit/>
          </a:bodyPr>
          <a:lstStyle/>
          <a:p>
            <a:r>
              <a:rPr lang="hr-HR" sz="4000" dirty="0">
                <a:latin typeface="+mn-lt"/>
              </a:rPr>
              <a:t>Polazišta gospodarskog programa (2)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9545" y="975548"/>
            <a:ext cx="9912055" cy="4906904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hr-HR" sz="2600" b="1" dirty="0">
                <a:solidFill>
                  <a:srgbClr val="EC2027"/>
                </a:solidFill>
              </a:rPr>
              <a:t>U srednjem roku cilj nam je </a:t>
            </a:r>
            <a:r>
              <a:rPr lang="hr-HR" sz="2600" b="1" dirty="0">
                <a:solidFill>
                  <a:srgbClr val="FF0000"/>
                </a:solidFill>
              </a:rPr>
              <a:t>temeljita gospodarska transformacija</a:t>
            </a:r>
            <a:r>
              <a:rPr lang="hr-HR" sz="2600" b="1" dirty="0"/>
              <a:t>, rast produktivnosti i konkurentnosti, izvoza, investicija i zaposlenosti;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600" b="1" dirty="0" err="1"/>
              <a:t>Reindustrijalizirat</a:t>
            </a:r>
            <a:r>
              <a:rPr lang="hr-HR" sz="2600" b="1" dirty="0"/>
              <a:t> ćemo zemlju, digitalizirati i automatizirati procese, povećati udjel ICT sektora, te sve skupa dignuti na novu tehnološku razinu u skladu 4. industrijskom revolucijom i pametnom specijalizacijom.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600" b="1" dirty="0"/>
              <a:t>Ojačat ćemo poslovnu klimu, smanjiti porezni i administrativni teret te olakšati poslovanje, osobito za tisuće mikro i malih poduzetnika te obrtnika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600" b="1" dirty="0"/>
              <a:t>Obnovit ćemo teško stradali turistički sektor i značajnim ulaganjima poduprijeti ubrzani rast poljoprivredne i prehrambene proizvodnje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hr-HR" sz="2600" b="1" dirty="0"/>
              <a:t>Omogućit ćemo otvaranje </a:t>
            </a:r>
            <a:r>
              <a:rPr lang="en-US" sz="2600" b="1" dirty="0" err="1"/>
              <a:t>nov</a:t>
            </a:r>
            <a:r>
              <a:rPr lang="hr-HR" sz="2600" b="1" dirty="0"/>
              <a:t>ih</a:t>
            </a:r>
            <a:r>
              <a:rPr lang="en-US" sz="2600" b="1" dirty="0"/>
              <a:t>, </a:t>
            </a:r>
            <a:r>
              <a:rPr lang="en-US" sz="2600" b="1" dirty="0" err="1"/>
              <a:t>kvalitetnih</a:t>
            </a:r>
            <a:r>
              <a:rPr lang="en-US" sz="2600" b="1" dirty="0"/>
              <a:t> </a:t>
            </a:r>
            <a:r>
              <a:rPr lang="en-US" sz="2600" b="1" dirty="0" err="1"/>
              <a:t>i</a:t>
            </a:r>
            <a:r>
              <a:rPr lang="en-US" sz="2600" b="1" dirty="0"/>
              <a:t> </a:t>
            </a:r>
            <a:r>
              <a:rPr lang="en-US" sz="2600" b="1" dirty="0" err="1"/>
              <a:t>bolje</a:t>
            </a:r>
            <a:r>
              <a:rPr lang="en-US" sz="2600" b="1" dirty="0"/>
              <a:t> </a:t>
            </a:r>
            <a:r>
              <a:rPr lang="en-US" sz="2600" b="1" dirty="0" err="1"/>
              <a:t>plaćenih</a:t>
            </a:r>
            <a:r>
              <a:rPr lang="en-US" sz="2600" b="1" dirty="0"/>
              <a:t> </a:t>
            </a:r>
            <a:r>
              <a:rPr lang="en-US" sz="2600" b="1" dirty="0" err="1"/>
              <a:t>radnih</a:t>
            </a:r>
            <a:r>
              <a:rPr lang="en-US" sz="2600" b="1" dirty="0"/>
              <a:t> </a:t>
            </a:r>
            <a:r>
              <a:rPr lang="en-US" sz="2600" b="1" dirty="0" err="1"/>
              <a:t>mjesta</a:t>
            </a:r>
            <a:endParaRPr lang="hr-HR" sz="26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hr-HR" sz="2600" b="1" dirty="0"/>
              <a:t>Iskoristit ćemo puni potencijal neiskorištenih EU sredstava kao i potencijalnih novih bespovratnih izvora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9408202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809" y="175968"/>
            <a:ext cx="9326880" cy="601033"/>
          </a:xfrm>
        </p:spPr>
        <p:txBody>
          <a:bodyPr>
            <a:normAutofit fontScale="90000"/>
          </a:bodyPr>
          <a:lstStyle/>
          <a:p>
            <a:r>
              <a:rPr lang="hr-HR" dirty="0">
                <a:latin typeface="+mn-lt"/>
              </a:rPr>
              <a:t>Kako je rastao jaz između Hrvatske i EU!</a:t>
            </a:r>
            <a:endParaRPr lang="en-US" dirty="0">
              <a:latin typeface="+mn-lt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022015" y="1953674"/>
            <a:ext cx="4979076" cy="3813522"/>
            <a:chOff x="104852" y="1785668"/>
            <a:chExt cx="5269405" cy="3985404"/>
          </a:xfrm>
        </p:grpSpPr>
        <p:pic>
          <p:nvPicPr>
            <p:cNvPr id="4" name="Picture 3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852" y="1785668"/>
              <a:ext cx="5269405" cy="3985404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>
            <a:xfrm>
              <a:off x="444138" y="4459857"/>
              <a:ext cx="914400" cy="940279"/>
            </a:xfrm>
            <a:prstGeom prst="ellipse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Up-Down Arrow 5"/>
            <p:cNvSpPr/>
            <p:nvPr/>
          </p:nvSpPr>
          <p:spPr>
            <a:xfrm>
              <a:off x="4373593" y="2950234"/>
              <a:ext cx="379562" cy="577969"/>
            </a:xfrm>
            <a:prstGeom prst="upDownArrow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Up-Down Arrow 6"/>
            <p:cNvSpPr/>
            <p:nvPr/>
          </p:nvSpPr>
          <p:spPr>
            <a:xfrm>
              <a:off x="3519576" y="3528203"/>
              <a:ext cx="250167" cy="612476"/>
            </a:xfrm>
            <a:prstGeom prst="upDownArrow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Up-Down Arrow 9"/>
            <p:cNvSpPr/>
            <p:nvPr/>
          </p:nvSpPr>
          <p:spPr>
            <a:xfrm flipH="1">
              <a:off x="2660623" y="4153619"/>
              <a:ext cx="157861" cy="306238"/>
            </a:xfrm>
            <a:prstGeom prst="upDownArrow">
              <a:avLst/>
            </a:prstGeom>
            <a:solidFill>
              <a:srgbClr val="FF0000"/>
            </a:solidFill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2" name="TextBox 11"/>
          <p:cNvSpPr txBox="1"/>
          <p:nvPr/>
        </p:nvSpPr>
        <p:spPr>
          <a:xfrm>
            <a:off x="370037" y="805379"/>
            <a:ext cx="656777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2400" b="1" dirty="0">
                <a:solidFill>
                  <a:srgbClr val="FFFF00"/>
                </a:solidFill>
              </a:rPr>
              <a:t>Što treba napraviti?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bg1"/>
                </a:solidFill>
              </a:rPr>
              <a:t>Ubrzati proces javnih nabava;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bg1"/>
                </a:solidFill>
              </a:rPr>
              <a:t>Javne nabave dimenzionirati prema realnim kapacitetima potencijalnih prijavitelja-korisnika.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bg1"/>
                </a:solidFill>
              </a:rPr>
              <a:t>Prilagoditi javne nabave kapacitetu provedbenih tijela;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bg1"/>
                </a:solidFill>
              </a:rPr>
              <a:t>Standardizirati postupke u procesu kontrole javne nabave;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bg1"/>
                </a:solidFill>
              </a:rPr>
              <a:t>Stalna edukacija treba smanjiti nepravilnosti u provedbi – te tako smanjiti tzv. korekcije, penale i opozive EU sredstava;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bg1"/>
                </a:solidFill>
              </a:rPr>
              <a:t>Ujednačiti procedure u pojedinim provedbenim tijelima;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bg1"/>
                </a:solidFill>
              </a:rPr>
              <a:t>Spriječiti da se veliki projekti koje je moguće financirati iz EU fondova prebacuju na direktno financiranje iz proračuna RH;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000" b="1" dirty="0">
                <a:solidFill>
                  <a:schemeClr val="bg1"/>
                </a:solidFill>
              </a:rPr>
              <a:t>U što većoj mjeri iskoristiti fleksibilnost u korištenju fondova za saniranje posljedica COVID-19 krize!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15419476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5239" y="84592"/>
            <a:ext cx="7131089" cy="780316"/>
          </a:xfrm>
        </p:spPr>
        <p:txBody>
          <a:bodyPr>
            <a:normAutofit/>
          </a:bodyPr>
          <a:lstStyle/>
          <a:p>
            <a:r>
              <a:rPr lang="hr-HR" sz="4000" dirty="0">
                <a:latin typeface="+mn-lt"/>
              </a:rPr>
              <a:t>Potencijal investicija iz EU izvora</a:t>
            </a:r>
            <a:endParaRPr lang="en-US" sz="4000" dirty="0">
              <a:latin typeface="+mn-lt"/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6040131"/>
              </p:ext>
            </p:extLst>
          </p:nvPr>
        </p:nvGraphicFramePr>
        <p:xfrm>
          <a:off x="502165" y="1050089"/>
          <a:ext cx="4564541" cy="4384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02138" y="5530912"/>
            <a:ext cx="4762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1200" b="1" dirty="0">
                <a:solidFill>
                  <a:srgbClr val="FFFF00"/>
                </a:solidFill>
              </a:rPr>
              <a:t>*** </a:t>
            </a:r>
            <a:r>
              <a:rPr lang="hr-HR" sz="1100" b="1" dirty="0">
                <a:solidFill>
                  <a:srgbClr val="FFFF00"/>
                </a:solidFill>
              </a:rPr>
              <a:t>Napomena: Izvori iz </a:t>
            </a:r>
            <a:r>
              <a:rPr lang="hr-HR" sz="1100" b="1" dirty="0" err="1">
                <a:solidFill>
                  <a:srgbClr val="FFFF00"/>
                </a:solidFill>
              </a:rPr>
              <a:t>Next</a:t>
            </a:r>
            <a:r>
              <a:rPr lang="hr-HR" sz="1100" b="1" dirty="0">
                <a:solidFill>
                  <a:srgbClr val="FFFF00"/>
                </a:solidFill>
              </a:rPr>
              <a:t> </a:t>
            </a:r>
            <a:r>
              <a:rPr lang="hr-HR" sz="1100" b="1" dirty="0" err="1">
                <a:solidFill>
                  <a:srgbClr val="FFFF00"/>
                </a:solidFill>
              </a:rPr>
              <a:t>Generation</a:t>
            </a:r>
            <a:r>
              <a:rPr lang="hr-HR" sz="1100" b="1" dirty="0">
                <a:solidFill>
                  <a:srgbClr val="FFFF00"/>
                </a:solidFill>
              </a:rPr>
              <a:t> EU programa su još uvijek neizvjesni.</a:t>
            </a:r>
            <a:endParaRPr lang="en-US" sz="1100" b="1" dirty="0">
              <a:solidFill>
                <a:srgbClr val="FFFF00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1892" y="2094735"/>
            <a:ext cx="6292954" cy="3339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84623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1631" y="67040"/>
            <a:ext cx="9326880" cy="910782"/>
          </a:xfrm>
        </p:spPr>
        <p:txBody>
          <a:bodyPr>
            <a:normAutofit/>
          </a:bodyPr>
          <a:lstStyle/>
          <a:p>
            <a:r>
              <a:rPr lang="hr-HR" sz="4000" dirty="0">
                <a:latin typeface="+mn-lt"/>
              </a:rPr>
              <a:t>10. Infrastruktura i veliki projekti</a:t>
            </a:r>
            <a:endParaRPr lang="en-US" sz="40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631" y="931252"/>
            <a:ext cx="10210723" cy="499549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000" b="1" dirty="0">
                <a:solidFill>
                  <a:srgbClr val="FF0000"/>
                </a:solidFill>
              </a:rPr>
              <a:t>PRIRORITETI U PODRUČJU CESTOVNE INFRASTRUKTURE:</a:t>
            </a:r>
            <a:endParaRPr lang="en-US" sz="2000" b="1" dirty="0">
              <a:solidFill>
                <a:srgbClr val="FF0000"/>
              </a:solidFill>
            </a:endParaRP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Rješavanje</a:t>
            </a:r>
            <a:r>
              <a:rPr lang="en-US" sz="2000" b="1" dirty="0"/>
              <a:t> </a:t>
            </a:r>
            <a:r>
              <a:rPr lang="en-US" sz="2000" b="1" dirty="0" err="1"/>
              <a:t>problema</a:t>
            </a:r>
            <a:r>
              <a:rPr lang="en-US" sz="2000" b="1" dirty="0"/>
              <a:t> </a:t>
            </a:r>
            <a:r>
              <a:rPr lang="en-US" sz="2000" b="1" dirty="0" err="1"/>
              <a:t>crnih</a:t>
            </a:r>
            <a:r>
              <a:rPr lang="en-US" sz="2000" b="1" dirty="0"/>
              <a:t> </a:t>
            </a:r>
            <a:r>
              <a:rPr lang="en-US" sz="2000" b="1" dirty="0" err="1"/>
              <a:t>točaka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opasnih</a:t>
            </a:r>
            <a:r>
              <a:rPr lang="en-US" sz="2000" b="1" dirty="0"/>
              <a:t> </a:t>
            </a:r>
            <a:r>
              <a:rPr lang="en-US" sz="2000" b="1" dirty="0" err="1"/>
              <a:t>mjesta</a:t>
            </a:r>
            <a:r>
              <a:rPr lang="en-US" sz="2000" b="1" dirty="0"/>
              <a:t> </a:t>
            </a:r>
            <a:r>
              <a:rPr lang="en-US" sz="2000" b="1" dirty="0" err="1"/>
              <a:t>duž</a:t>
            </a:r>
            <a:r>
              <a:rPr lang="en-US" sz="2000" b="1" dirty="0"/>
              <a:t> </a:t>
            </a:r>
            <a:r>
              <a:rPr lang="en-US" sz="2000" b="1" dirty="0" err="1"/>
              <a:t>državnih</a:t>
            </a:r>
            <a:r>
              <a:rPr lang="en-US" sz="2000" b="1" dirty="0"/>
              <a:t> </a:t>
            </a:r>
            <a:r>
              <a:rPr lang="en-US" sz="2000" b="1" dirty="0" err="1"/>
              <a:t>cesta</a:t>
            </a:r>
            <a:r>
              <a:rPr lang="en-US" sz="2000" b="1" dirty="0"/>
              <a:t> </a:t>
            </a:r>
            <a:r>
              <a:rPr lang="en-US" sz="2000" b="1" dirty="0" err="1"/>
              <a:t>diljem</a:t>
            </a:r>
            <a:r>
              <a:rPr lang="en-US" sz="2000" b="1" dirty="0"/>
              <a:t> </a:t>
            </a:r>
            <a:r>
              <a:rPr lang="en-US" sz="2000" b="1" dirty="0" err="1"/>
              <a:t>Hrvatske</a:t>
            </a:r>
            <a:endParaRPr lang="en-US" sz="2000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en-US" sz="2000" b="1" dirty="0" err="1"/>
              <a:t>Završetak</a:t>
            </a:r>
            <a:r>
              <a:rPr lang="en-US" sz="2000" b="1" dirty="0"/>
              <a:t> </a:t>
            </a:r>
            <a:r>
              <a:rPr lang="en-US" sz="2000" b="1" dirty="0" err="1"/>
              <a:t>cjelovitog</a:t>
            </a:r>
            <a:r>
              <a:rPr lang="en-US" sz="2000" b="1" dirty="0"/>
              <a:t> </a:t>
            </a:r>
            <a:r>
              <a:rPr lang="en-US" sz="2000" b="1" dirty="0" err="1"/>
              <a:t>projekta</a:t>
            </a:r>
            <a:r>
              <a:rPr lang="en-US" sz="2000" b="1" dirty="0"/>
              <a:t> </a:t>
            </a:r>
            <a:r>
              <a:rPr lang="en-US" sz="2000" b="1" dirty="0" err="1"/>
              <a:t>spajanja</a:t>
            </a:r>
            <a:r>
              <a:rPr lang="en-US" sz="2000" b="1" dirty="0"/>
              <a:t> </a:t>
            </a:r>
            <a:r>
              <a:rPr lang="en-US" sz="2000" b="1" dirty="0" err="1"/>
              <a:t>Pelješkog</a:t>
            </a:r>
            <a:r>
              <a:rPr lang="en-US" sz="2000" b="1" dirty="0"/>
              <a:t> </a:t>
            </a:r>
            <a:r>
              <a:rPr lang="en-US" sz="2000" b="1" dirty="0" err="1"/>
              <a:t>mosta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pristupnih</a:t>
            </a:r>
            <a:r>
              <a:rPr lang="en-US" sz="2000" b="1" dirty="0"/>
              <a:t> </a:t>
            </a:r>
            <a:r>
              <a:rPr lang="en-US" sz="2000" b="1" dirty="0" err="1"/>
              <a:t>cesta</a:t>
            </a:r>
            <a:r>
              <a:rPr lang="hr-HR" sz="2000" b="1" dirty="0"/>
              <a:t> te s</a:t>
            </a:r>
            <a:r>
              <a:rPr lang="en-US" sz="2000" b="1" dirty="0" err="1"/>
              <a:t>poj</a:t>
            </a:r>
            <a:r>
              <a:rPr lang="en-US" sz="2000" b="1" dirty="0"/>
              <a:t> s </a:t>
            </a:r>
            <a:r>
              <a:rPr lang="en-US" sz="2000" b="1" dirty="0" err="1"/>
              <a:t>Jadranskom</a:t>
            </a:r>
            <a:r>
              <a:rPr lang="en-US" sz="2000" b="1" dirty="0"/>
              <a:t> </a:t>
            </a:r>
            <a:r>
              <a:rPr lang="en-US" sz="2000" b="1" dirty="0" err="1"/>
              <a:t>magistralom</a:t>
            </a:r>
            <a:r>
              <a:rPr lang="en-US" sz="2000" b="1" dirty="0"/>
              <a:t>, </a:t>
            </a:r>
            <a:r>
              <a:rPr lang="en-US" sz="2000" b="1" dirty="0" err="1"/>
              <a:t>uključujući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stonsku</a:t>
            </a:r>
            <a:r>
              <a:rPr lang="en-US" sz="2000" b="1" dirty="0"/>
              <a:t> </a:t>
            </a:r>
            <a:r>
              <a:rPr lang="en-US" sz="2000" b="1" dirty="0" err="1"/>
              <a:t>obilaznicu</a:t>
            </a:r>
            <a:r>
              <a:rPr lang="en-US" sz="2000" b="1" dirty="0"/>
              <a:t>,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Cestovni</a:t>
            </a:r>
            <a:r>
              <a:rPr lang="en-US" sz="2000" b="1" dirty="0"/>
              <a:t> </a:t>
            </a:r>
            <a:r>
              <a:rPr lang="en-US" sz="2000" b="1" dirty="0" err="1"/>
              <a:t>spoj</a:t>
            </a:r>
            <a:r>
              <a:rPr lang="en-US" sz="2000" b="1" dirty="0"/>
              <a:t> </a:t>
            </a:r>
            <a:r>
              <a:rPr lang="en-US" sz="2000" b="1" dirty="0" err="1"/>
              <a:t>Dubrovnika</a:t>
            </a:r>
            <a:r>
              <a:rPr lang="en-US" sz="2000" b="1" dirty="0"/>
              <a:t> </a:t>
            </a:r>
            <a:r>
              <a:rPr lang="en-US" sz="2000" b="1" dirty="0" err="1"/>
              <a:t>sa</a:t>
            </a:r>
            <a:r>
              <a:rPr lang="en-US" sz="2000" b="1" dirty="0"/>
              <a:t> </a:t>
            </a:r>
            <a:r>
              <a:rPr lang="en-US" sz="2000" b="1" dirty="0" err="1"/>
              <a:t>zračnom</a:t>
            </a:r>
            <a:r>
              <a:rPr lang="en-US" sz="2000" b="1" dirty="0"/>
              <a:t> </a:t>
            </a:r>
            <a:r>
              <a:rPr lang="en-US" sz="2000" b="1" dirty="0" err="1"/>
              <a:t>lukom</a:t>
            </a:r>
            <a:r>
              <a:rPr lang="en-US" sz="2000" b="1" dirty="0"/>
              <a:t> Dubrovnik (</a:t>
            </a:r>
            <a:r>
              <a:rPr lang="en-US" sz="2000" b="1" dirty="0" err="1"/>
              <a:t>Čilipi</a:t>
            </a:r>
            <a:r>
              <a:rPr lang="en-US" sz="2000" b="1" dirty="0"/>
              <a:t>) </a:t>
            </a:r>
            <a:r>
              <a:rPr lang="en-US" sz="2000" b="1" dirty="0" err="1"/>
              <a:t>i</a:t>
            </a:r>
            <a:r>
              <a:rPr lang="en-US" sz="2000" b="1" dirty="0"/>
              <a:t> s </a:t>
            </a:r>
            <a:r>
              <a:rPr lang="en-US" sz="2000" b="1" dirty="0" err="1"/>
              <a:t>granicom</a:t>
            </a:r>
            <a:r>
              <a:rPr lang="en-US" sz="2000" b="1" dirty="0"/>
              <a:t> </a:t>
            </a:r>
            <a:r>
              <a:rPr lang="en-US" sz="2000" b="1" dirty="0" err="1"/>
              <a:t>prema</a:t>
            </a:r>
            <a:r>
              <a:rPr lang="en-US" sz="2000" b="1" dirty="0"/>
              <a:t> </a:t>
            </a:r>
            <a:r>
              <a:rPr lang="en-US" sz="2000" b="1" dirty="0" err="1"/>
              <a:t>Crnoj</a:t>
            </a:r>
            <a:r>
              <a:rPr lang="en-US" sz="2000" b="1" dirty="0"/>
              <a:t> Gori.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Izgradnja</a:t>
            </a:r>
            <a:r>
              <a:rPr lang="en-US" sz="2000" b="1" dirty="0"/>
              <a:t> </a:t>
            </a:r>
            <a:r>
              <a:rPr lang="en-US" sz="2000" b="1" dirty="0" err="1"/>
              <a:t>preostalih</a:t>
            </a:r>
            <a:r>
              <a:rPr lang="en-US" sz="2000" b="1" dirty="0"/>
              <a:t> </a:t>
            </a:r>
            <a:r>
              <a:rPr lang="en-US" sz="2000" b="1" dirty="0" err="1"/>
              <a:t>planiranih</a:t>
            </a:r>
            <a:r>
              <a:rPr lang="en-US" sz="2000" b="1" dirty="0"/>
              <a:t> </a:t>
            </a:r>
            <a:r>
              <a:rPr lang="en-US" sz="2000" b="1" dirty="0" err="1"/>
              <a:t>dionica</a:t>
            </a:r>
            <a:r>
              <a:rPr lang="en-US" sz="2000" b="1" dirty="0"/>
              <a:t> </a:t>
            </a:r>
            <a:r>
              <a:rPr lang="en-US" sz="2000" b="1" dirty="0" err="1"/>
              <a:t>autocesta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koridoru</a:t>
            </a:r>
            <a:r>
              <a:rPr lang="en-US" sz="2000" b="1" dirty="0"/>
              <a:t> </a:t>
            </a:r>
            <a:r>
              <a:rPr lang="en-US" sz="2000" b="1" dirty="0" err="1"/>
              <a:t>Vc</a:t>
            </a:r>
            <a:r>
              <a:rPr lang="en-US" sz="2000" b="1" dirty="0"/>
              <a:t>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Dovršetak</a:t>
            </a:r>
            <a:r>
              <a:rPr lang="en-US" sz="2000" b="1" dirty="0"/>
              <a:t> </a:t>
            </a:r>
            <a:r>
              <a:rPr lang="en-US" sz="2000" b="1" dirty="0" err="1"/>
              <a:t>izgradnje</a:t>
            </a:r>
            <a:r>
              <a:rPr lang="en-US" sz="2000" b="1" dirty="0"/>
              <a:t> </a:t>
            </a:r>
            <a:r>
              <a:rPr lang="en-US" sz="2000" b="1" dirty="0" err="1"/>
              <a:t>Istarskog</a:t>
            </a:r>
            <a:r>
              <a:rPr lang="en-US" sz="2000" b="1" dirty="0"/>
              <a:t> </a:t>
            </a:r>
            <a:r>
              <a:rPr lang="en-US" sz="2000" b="1" dirty="0" err="1"/>
              <a:t>ipsilona</a:t>
            </a:r>
            <a:r>
              <a:rPr lang="hr-HR" sz="2000" b="1" dirty="0"/>
              <a:t> i izgradnja druge cijevi tunela Učka;</a:t>
            </a:r>
            <a:r>
              <a:rPr lang="en-US" sz="2000" b="1" dirty="0"/>
              <a:t>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hr-HR" sz="2000" b="1" dirty="0" err="1"/>
              <a:t>D</a:t>
            </a:r>
            <a:r>
              <a:rPr lang="en-US" sz="2000" b="1" dirty="0" err="1"/>
              <a:t>ionica</a:t>
            </a:r>
            <a:r>
              <a:rPr lang="en-US" sz="2000" b="1" dirty="0"/>
              <a:t> </a:t>
            </a:r>
            <a:r>
              <a:rPr lang="hr-HR" sz="2000" b="1" dirty="0"/>
              <a:t>državne ceste </a:t>
            </a:r>
            <a:r>
              <a:rPr lang="en-US" sz="2000" b="1" dirty="0" err="1"/>
              <a:t>Stobreč</a:t>
            </a:r>
            <a:r>
              <a:rPr lang="en-US" sz="2000" b="1" dirty="0"/>
              <a:t> – </a:t>
            </a:r>
            <a:r>
              <a:rPr lang="en-US" sz="2000" b="1" dirty="0" err="1"/>
              <a:t>Omiš</a:t>
            </a:r>
            <a:r>
              <a:rPr lang="hr-HR" sz="2000" b="1" dirty="0"/>
              <a:t>;</a:t>
            </a:r>
            <a:r>
              <a:rPr lang="en-US" sz="2000" b="1" dirty="0"/>
              <a:t> 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hr-HR" sz="2000" b="1" dirty="0"/>
              <a:t>D</a:t>
            </a:r>
            <a:r>
              <a:rPr lang="en-US" sz="2000" b="1" dirty="0" err="1"/>
              <a:t>ionice</a:t>
            </a:r>
            <a:r>
              <a:rPr lang="en-US" sz="2000" b="1" dirty="0"/>
              <a:t> </a:t>
            </a:r>
            <a:r>
              <a:rPr lang="en-US" sz="2000" b="1" dirty="0" err="1"/>
              <a:t>brze</a:t>
            </a:r>
            <a:r>
              <a:rPr lang="en-US" sz="2000" b="1" dirty="0"/>
              <a:t> </a:t>
            </a:r>
            <a:r>
              <a:rPr lang="en-US" sz="2000" b="1" dirty="0" err="1"/>
              <a:t>ceste</a:t>
            </a:r>
            <a:r>
              <a:rPr lang="en-US" sz="2000" b="1" dirty="0"/>
              <a:t> </a:t>
            </a:r>
            <a:r>
              <a:rPr lang="en-US" sz="2000" b="1" dirty="0" err="1"/>
              <a:t>Zabok-Breznički</a:t>
            </a:r>
            <a:r>
              <a:rPr lang="en-US" sz="2000" b="1" dirty="0"/>
              <a:t> Hum, </a:t>
            </a:r>
            <a:r>
              <a:rPr lang="hr-HR" sz="2000" b="1" dirty="0"/>
              <a:t>te </a:t>
            </a:r>
            <a:r>
              <a:rPr lang="en-US" sz="2000" b="1" dirty="0" err="1"/>
              <a:t>obilaznic</a:t>
            </a:r>
            <a:r>
              <a:rPr lang="hr-HR" sz="2000" b="1" dirty="0"/>
              <a:t>a</a:t>
            </a:r>
            <a:r>
              <a:rPr lang="en-US" sz="2000" b="1" dirty="0"/>
              <a:t> </a:t>
            </a:r>
            <a:r>
              <a:rPr lang="en-US" sz="2000" b="1" dirty="0" err="1"/>
              <a:t>Zaprešića</a:t>
            </a:r>
            <a:r>
              <a:rPr lang="en-US" sz="2000" b="1" dirty="0"/>
              <a:t>, </a:t>
            </a:r>
            <a:r>
              <a:rPr lang="en-US" sz="2000" b="1" dirty="0" err="1"/>
              <a:t>Vukovara</a:t>
            </a:r>
            <a:r>
              <a:rPr lang="hr-HR" sz="2000" b="1" dirty="0"/>
              <a:t> i</a:t>
            </a:r>
            <a:r>
              <a:rPr lang="en-US" sz="2000" b="1" dirty="0"/>
              <a:t> </a:t>
            </a:r>
            <a:r>
              <a:rPr lang="en-US" sz="2000" b="1" dirty="0" err="1"/>
              <a:t>Vinkovaca</a:t>
            </a:r>
            <a:r>
              <a:rPr lang="en-US" sz="2000" b="1" dirty="0"/>
              <a:t>. </a:t>
            </a:r>
            <a:endParaRPr lang="hr-HR" sz="20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hr-HR" sz="2000" b="1" dirty="0"/>
              <a:t>Brza cesta Križevci-Koprivnica te dovršetak dionice brze ceste do Bjelovara;</a:t>
            </a:r>
            <a:endParaRPr lang="en-US" sz="20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hr-HR" sz="2000" b="1" dirty="0"/>
              <a:t>P</a:t>
            </a:r>
            <a:r>
              <a:rPr lang="en-US" sz="2000" b="1" dirty="0" err="1"/>
              <a:t>roces</a:t>
            </a:r>
            <a:r>
              <a:rPr lang="en-US" sz="2000" b="1" dirty="0"/>
              <a:t> </a:t>
            </a:r>
            <a:r>
              <a:rPr lang="en-US" sz="2000" b="1" dirty="0" err="1"/>
              <a:t>restrukturiranja</a:t>
            </a:r>
            <a:r>
              <a:rPr lang="en-US" sz="2000" b="1" dirty="0"/>
              <a:t> </a:t>
            </a:r>
            <a:r>
              <a:rPr lang="en-US" sz="2000" b="1" dirty="0" err="1"/>
              <a:t>poduzeća</a:t>
            </a:r>
            <a:r>
              <a:rPr lang="en-US" sz="2000" b="1" dirty="0"/>
              <a:t> u </a:t>
            </a:r>
            <a:r>
              <a:rPr lang="en-US" sz="2000" b="1" dirty="0" err="1"/>
              <a:t>cestovnom</a:t>
            </a:r>
            <a:r>
              <a:rPr lang="en-US" sz="2000" b="1" dirty="0"/>
              <a:t> </a:t>
            </a:r>
            <a:r>
              <a:rPr lang="en-US" sz="2000" b="1" dirty="0" err="1"/>
              <a:t>sektoru</a:t>
            </a:r>
            <a:r>
              <a:rPr lang="en-US" sz="2000" b="1" dirty="0"/>
              <a:t>, </a:t>
            </a:r>
            <a:endParaRPr lang="hr-HR" sz="20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hr-HR" sz="2000" b="1" dirty="0"/>
              <a:t>Tranzicija prema v</a:t>
            </a:r>
            <a:r>
              <a:rPr lang="en-US" sz="2000" b="1" dirty="0" err="1"/>
              <a:t>eć</a:t>
            </a:r>
            <a:r>
              <a:rPr lang="hr-HR" sz="2000" b="1" dirty="0"/>
              <a:t>oj</a:t>
            </a:r>
            <a:r>
              <a:rPr lang="en-US" sz="2000" b="1" dirty="0"/>
              <a:t> </a:t>
            </a:r>
            <a:r>
              <a:rPr lang="en-US" sz="2000" b="1" dirty="0" err="1"/>
              <a:t>upotreba</a:t>
            </a:r>
            <a:r>
              <a:rPr lang="en-US" sz="2000" b="1" dirty="0"/>
              <a:t> </a:t>
            </a:r>
            <a:r>
              <a:rPr lang="en-US" sz="2000" b="1" dirty="0" err="1"/>
              <a:t>električnih</a:t>
            </a:r>
            <a:r>
              <a:rPr lang="en-US" sz="2000" b="1" dirty="0"/>
              <a:t> </a:t>
            </a:r>
            <a:r>
              <a:rPr lang="en-US" sz="2000" b="1" dirty="0" err="1"/>
              <a:t>vozila</a:t>
            </a:r>
            <a:r>
              <a:rPr lang="en-US" sz="2000" b="1" dirty="0"/>
              <a:t>, </a:t>
            </a:r>
            <a:r>
              <a:rPr lang="en-US" sz="2000" b="1" dirty="0" err="1"/>
              <a:t>osobito</a:t>
            </a:r>
            <a:r>
              <a:rPr lang="en-US" sz="2000" b="1" dirty="0"/>
              <a:t> u </a:t>
            </a:r>
            <a:r>
              <a:rPr lang="en-US" sz="2000" b="1" dirty="0" err="1"/>
              <a:t>gradovima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prigradskim</a:t>
            </a:r>
            <a:r>
              <a:rPr lang="en-US" sz="2000" b="1" dirty="0"/>
              <a:t>, </a:t>
            </a:r>
            <a:r>
              <a:rPr lang="en-US" sz="2000" b="1" dirty="0" err="1"/>
              <a:t>aglomeracijskim</a:t>
            </a:r>
            <a:r>
              <a:rPr lang="en-US" sz="2000" b="1" dirty="0"/>
              <a:t> </a:t>
            </a:r>
            <a:r>
              <a:rPr lang="en-US" sz="2000" b="1" dirty="0" err="1"/>
              <a:t>područjima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23206026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1235" y="335804"/>
            <a:ext cx="9398422" cy="589212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hr-HR" sz="2000" b="1" dirty="0">
                <a:solidFill>
                  <a:srgbClr val="FF0000"/>
                </a:solidFill>
              </a:rPr>
              <a:t>PRIORITETI U PODRUČJU ŽELJEZNIČKE INFRASTRUKTURE:</a:t>
            </a:r>
            <a:endParaRPr lang="en-US" sz="20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hr-HR" sz="2000" b="1" dirty="0"/>
              <a:t>Sve usporedbe sa zemljama EU pokazuju da je gustoća i kvaliteta željezničke infrastrukture u Hrvatskoj na izrazito niskoj razini. Zbog toga je i promet putnika i promet roba u velikom zaostatku za istim tim zemljama.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Ulagat</a:t>
            </a:r>
            <a:r>
              <a:rPr lang="en-US" sz="2000" b="1" dirty="0"/>
              <a:t> </a:t>
            </a:r>
            <a:r>
              <a:rPr lang="en-US" sz="2000" b="1" dirty="0" err="1"/>
              <a:t>ćemo</a:t>
            </a:r>
            <a:r>
              <a:rPr lang="en-US" sz="2000" b="1" dirty="0"/>
              <a:t> u </a:t>
            </a:r>
            <a:r>
              <a:rPr lang="en-US" sz="2000" b="1" dirty="0" err="1"/>
              <a:t>modernizaciju</a:t>
            </a:r>
            <a:r>
              <a:rPr lang="en-US" sz="2000" b="1" dirty="0"/>
              <a:t> </a:t>
            </a:r>
            <a:r>
              <a:rPr lang="en-US" sz="2000" b="1" dirty="0" err="1"/>
              <a:t>željezničke</a:t>
            </a:r>
            <a:r>
              <a:rPr lang="en-US" sz="2000" b="1" dirty="0"/>
              <a:t> </a:t>
            </a:r>
            <a:r>
              <a:rPr lang="en-US" sz="2000" b="1" dirty="0" err="1"/>
              <a:t>infrastrukture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relacijama</a:t>
            </a:r>
            <a:r>
              <a:rPr lang="en-US" sz="2000" b="1" dirty="0"/>
              <a:t> od </a:t>
            </a:r>
            <a:r>
              <a:rPr lang="en-US" sz="2000" b="1" dirty="0" err="1"/>
              <a:t>mađarske</a:t>
            </a:r>
            <a:r>
              <a:rPr lang="en-US" sz="2000" b="1" dirty="0"/>
              <a:t> </a:t>
            </a:r>
            <a:r>
              <a:rPr lang="en-US" sz="2000" b="1" dirty="0" err="1"/>
              <a:t>granice</a:t>
            </a:r>
            <a:r>
              <a:rPr lang="en-US" sz="2000" b="1" dirty="0"/>
              <a:t> do </a:t>
            </a:r>
            <a:r>
              <a:rPr lang="en-US" sz="2000" b="1" dirty="0" err="1"/>
              <a:t>Rijeke</a:t>
            </a:r>
            <a:r>
              <a:rPr lang="en-US" sz="2000" b="1" dirty="0"/>
              <a:t> (</a:t>
            </a:r>
            <a:r>
              <a:rPr lang="en-US" sz="2000" b="1" dirty="0" err="1"/>
              <a:t>mediteranski</a:t>
            </a:r>
            <a:r>
              <a:rPr lang="en-US" sz="2000" b="1" dirty="0"/>
              <a:t> </a:t>
            </a:r>
            <a:r>
              <a:rPr lang="en-US" sz="2000" b="1" dirty="0" err="1"/>
              <a:t>ili</a:t>
            </a:r>
            <a:r>
              <a:rPr lang="en-US" sz="2000" b="1" dirty="0"/>
              <a:t> </a:t>
            </a:r>
            <a:r>
              <a:rPr lang="en-US" sz="2000" b="1" dirty="0" err="1"/>
              <a:t>riječki</a:t>
            </a:r>
            <a:r>
              <a:rPr lang="en-US" sz="2000" b="1" dirty="0"/>
              <a:t> </a:t>
            </a:r>
            <a:r>
              <a:rPr lang="en-US" sz="2000" b="1" dirty="0" err="1"/>
              <a:t>prometni</a:t>
            </a:r>
            <a:r>
              <a:rPr lang="en-US" sz="2000" b="1" dirty="0"/>
              <a:t> </a:t>
            </a:r>
            <a:r>
              <a:rPr lang="en-US" sz="2000" b="1" dirty="0" err="1"/>
              <a:t>pravac</a:t>
            </a:r>
            <a:r>
              <a:rPr lang="en-US" sz="2000" b="1" dirty="0"/>
              <a:t>),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Ulagat</a:t>
            </a:r>
            <a:r>
              <a:rPr lang="en-US" sz="2000" b="1" dirty="0"/>
              <a:t> </a:t>
            </a:r>
            <a:r>
              <a:rPr lang="en-US" sz="2000" b="1" dirty="0" err="1"/>
              <a:t>ćemo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relaciji</a:t>
            </a:r>
            <a:r>
              <a:rPr lang="en-US" sz="2000" b="1" dirty="0"/>
              <a:t> od </a:t>
            </a:r>
            <a:r>
              <a:rPr lang="en-US" sz="2000" b="1" dirty="0" err="1"/>
              <a:t>Dugog</a:t>
            </a:r>
            <a:r>
              <a:rPr lang="en-US" sz="2000" b="1" dirty="0"/>
              <a:t> </a:t>
            </a:r>
            <a:r>
              <a:rPr lang="en-US" sz="2000" b="1" dirty="0" err="1"/>
              <a:t>Sela</a:t>
            </a:r>
            <a:r>
              <a:rPr lang="en-US" sz="2000" b="1" dirty="0"/>
              <a:t> do </a:t>
            </a:r>
            <a:r>
              <a:rPr lang="en-US" sz="2000" b="1" dirty="0" err="1"/>
              <a:t>Vinkovaca</a:t>
            </a:r>
            <a:r>
              <a:rPr lang="en-US" sz="2000" b="1" dirty="0"/>
              <a:t>, </a:t>
            </a:r>
            <a:r>
              <a:rPr lang="en-US" sz="2000" b="1" dirty="0" err="1"/>
              <a:t>te</a:t>
            </a:r>
            <a:br>
              <a:rPr lang="hr-HR" sz="2000" b="1" dirty="0"/>
            </a:br>
            <a:r>
              <a:rPr lang="en-US" sz="2000" b="1" dirty="0" err="1"/>
              <a:t>dovršiti</a:t>
            </a:r>
            <a:r>
              <a:rPr lang="en-US" sz="2000" b="1" dirty="0"/>
              <a:t> </a:t>
            </a:r>
            <a:r>
              <a:rPr lang="en-US" sz="2000" b="1" dirty="0" err="1"/>
              <a:t>elektrifikaciju</a:t>
            </a:r>
            <a:r>
              <a:rPr lang="en-US" sz="2000" b="1" dirty="0"/>
              <a:t> </a:t>
            </a:r>
            <a:r>
              <a:rPr lang="en-US" sz="2000" b="1" dirty="0" err="1"/>
              <a:t>pruga</a:t>
            </a:r>
            <a:r>
              <a:rPr lang="en-US" sz="2000" b="1" dirty="0"/>
              <a:t> od </a:t>
            </a:r>
            <a:r>
              <a:rPr lang="en-US" sz="2000" b="1" dirty="0" err="1"/>
              <a:t>Vinkovaca</a:t>
            </a:r>
            <a:r>
              <a:rPr lang="en-US" sz="2000" b="1" dirty="0"/>
              <a:t> do </a:t>
            </a:r>
            <a:r>
              <a:rPr lang="en-US" sz="2000" b="1" dirty="0" err="1"/>
              <a:t>Vukovara</a:t>
            </a:r>
            <a:br>
              <a:rPr lang="hr-HR" sz="2000" b="1" dirty="0"/>
            </a:b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Zaprešića</a:t>
            </a:r>
            <a:r>
              <a:rPr lang="en-US" sz="2000" b="1" dirty="0"/>
              <a:t> do </a:t>
            </a:r>
            <a:r>
              <a:rPr lang="en-US" sz="2000" b="1" dirty="0" err="1"/>
              <a:t>Zaboka</a:t>
            </a:r>
            <a:r>
              <a:rPr lang="en-US" sz="2000" b="1" dirty="0"/>
              <a:t>. </a:t>
            </a:r>
            <a:endParaRPr lang="hr-HR" sz="2000" b="1" dirty="0"/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Nastavit</a:t>
            </a:r>
            <a:r>
              <a:rPr lang="en-US" sz="2000" b="1" dirty="0"/>
              <a:t> </a:t>
            </a:r>
            <a:r>
              <a:rPr lang="en-US" sz="2000" b="1" dirty="0" err="1"/>
              <a:t>ćemo</a:t>
            </a:r>
            <a:r>
              <a:rPr lang="en-US" sz="2000" b="1" dirty="0"/>
              <a:t> </a:t>
            </a:r>
            <a:r>
              <a:rPr lang="en-US" sz="2000" b="1" dirty="0" err="1"/>
              <a:t>modernizaciju</a:t>
            </a:r>
            <a:r>
              <a:rPr lang="en-US" sz="2000" b="1" dirty="0"/>
              <a:t> </a:t>
            </a:r>
            <a:r>
              <a:rPr lang="en-US" sz="2000" b="1" dirty="0" err="1"/>
              <a:t>putničkog</a:t>
            </a:r>
            <a:r>
              <a:rPr lang="en-US" sz="2000" b="1" dirty="0"/>
              <a:t> </a:t>
            </a:r>
            <a:r>
              <a:rPr lang="en-US" sz="2000" b="1" dirty="0" err="1"/>
              <a:t>prometa</a:t>
            </a:r>
            <a:r>
              <a:rPr lang="en-US" sz="2000" b="1" dirty="0"/>
              <a:t> </a:t>
            </a:r>
            <a:r>
              <a:rPr lang="en-US" sz="2000" b="1" dirty="0" err="1"/>
              <a:t>nabavom</a:t>
            </a:r>
            <a:r>
              <a:rPr lang="en-US" sz="2000" b="1" dirty="0"/>
              <a:t> </a:t>
            </a:r>
            <a:br>
              <a:rPr lang="hr-HR" sz="2000" b="1" dirty="0"/>
            </a:br>
            <a:r>
              <a:rPr lang="en-US" sz="2000" b="1" dirty="0" err="1"/>
              <a:t>elektromotornih</a:t>
            </a:r>
            <a:r>
              <a:rPr lang="en-US" sz="2000" b="1" dirty="0"/>
              <a:t> </a:t>
            </a:r>
            <a:r>
              <a:rPr lang="en-US" sz="2000" b="1" dirty="0" err="1"/>
              <a:t>vlakova</a:t>
            </a:r>
            <a:r>
              <a:rPr lang="en-US" sz="2000" b="1" dirty="0"/>
              <a:t> za </a:t>
            </a:r>
            <a:r>
              <a:rPr lang="en-US" sz="2000" b="1" dirty="0" err="1"/>
              <a:t>prijevoz</a:t>
            </a:r>
            <a:r>
              <a:rPr lang="en-US" sz="2000" b="1" dirty="0"/>
              <a:t> u </a:t>
            </a:r>
            <a:r>
              <a:rPr lang="en-US" sz="2000" b="1" dirty="0" err="1"/>
              <a:t>regionalnom</a:t>
            </a:r>
            <a:r>
              <a:rPr lang="en-US" sz="2000" b="1" dirty="0"/>
              <a:t> </a:t>
            </a:r>
            <a:r>
              <a:rPr lang="en-US" sz="2000" b="1" dirty="0" err="1"/>
              <a:t>prometu</a:t>
            </a:r>
            <a:r>
              <a:rPr lang="en-US" sz="2000" b="1" dirty="0"/>
              <a:t>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Posebna</a:t>
            </a:r>
            <a:r>
              <a:rPr lang="en-US" sz="2000" b="1" dirty="0"/>
              <a:t> </a:t>
            </a:r>
            <a:r>
              <a:rPr lang="en-US" sz="2000" b="1" dirty="0" err="1"/>
              <a:t>pozornost</a:t>
            </a:r>
            <a:r>
              <a:rPr lang="en-US" sz="2000" b="1" dirty="0"/>
              <a:t> </a:t>
            </a:r>
            <a:r>
              <a:rPr lang="en-US" sz="2000" b="1" dirty="0" err="1"/>
              <a:t>posvetiti</a:t>
            </a:r>
            <a:r>
              <a:rPr lang="en-US" sz="2000" b="1" dirty="0"/>
              <a:t> </a:t>
            </a:r>
            <a:r>
              <a:rPr lang="en-US" sz="2000" b="1" dirty="0" err="1"/>
              <a:t>će</a:t>
            </a:r>
            <a:r>
              <a:rPr lang="en-US" sz="2000" b="1" dirty="0"/>
              <a:t> se </a:t>
            </a:r>
            <a:r>
              <a:rPr lang="en-US" sz="2000" b="1" dirty="0" err="1"/>
              <a:t>osiguravanju</a:t>
            </a:r>
            <a:r>
              <a:rPr lang="en-US" sz="2000" b="1" dirty="0"/>
              <a:t> 220 </a:t>
            </a:r>
            <a:br>
              <a:rPr lang="hr-HR" sz="2000" b="1" dirty="0"/>
            </a:br>
            <a:r>
              <a:rPr lang="en-US" sz="2000" b="1" dirty="0" err="1"/>
              <a:t>željezničko-cestovnih</a:t>
            </a:r>
            <a:r>
              <a:rPr lang="en-US" sz="2000" b="1" dirty="0"/>
              <a:t> </a:t>
            </a:r>
            <a:r>
              <a:rPr lang="en-US" sz="2000" b="1" dirty="0" err="1"/>
              <a:t>prijelaza</a:t>
            </a:r>
            <a:r>
              <a:rPr lang="en-US" sz="2000" b="1" dirty="0"/>
              <a:t> u </a:t>
            </a:r>
            <a:r>
              <a:rPr lang="en-US" sz="2000" b="1" dirty="0" err="1"/>
              <a:t>naseljenim</a:t>
            </a:r>
            <a:r>
              <a:rPr lang="en-US" sz="2000" b="1" dirty="0"/>
              <a:t> </a:t>
            </a:r>
            <a:r>
              <a:rPr lang="en-US" sz="2000" b="1" dirty="0" err="1"/>
              <a:t>mjestima</a:t>
            </a:r>
            <a:r>
              <a:rPr lang="hr-HR" sz="2000" b="1" dirty="0"/>
              <a:t>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Podizat</a:t>
            </a:r>
            <a:r>
              <a:rPr lang="en-US" sz="2000" b="1" dirty="0"/>
              <a:t> </a:t>
            </a:r>
            <a:r>
              <a:rPr lang="en-US" sz="2000" b="1" dirty="0" err="1"/>
              <a:t>ćemo</a:t>
            </a:r>
            <a:r>
              <a:rPr lang="en-US" sz="2000" b="1" dirty="0"/>
              <a:t> </a:t>
            </a:r>
            <a:r>
              <a:rPr lang="en-US" sz="2000" b="1" dirty="0" err="1"/>
              <a:t>brzinu</a:t>
            </a:r>
            <a:r>
              <a:rPr lang="en-US" sz="2000" b="1" dirty="0"/>
              <a:t> </a:t>
            </a:r>
            <a:r>
              <a:rPr lang="en-US" sz="2000" b="1" dirty="0" err="1"/>
              <a:t>na</a:t>
            </a:r>
            <a:r>
              <a:rPr lang="en-US" sz="2000" b="1" dirty="0"/>
              <a:t> 160 km/h </a:t>
            </a: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putničkim</a:t>
            </a:r>
            <a:r>
              <a:rPr lang="en-US" sz="2000" b="1" dirty="0"/>
              <a:t> </a:t>
            </a:r>
            <a:r>
              <a:rPr lang="en-US" sz="2000" b="1" dirty="0" err="1"/>
              <a:t>i</a:t>
            </a:r>
            <a:r>
              <a:rPr lang="en-US" sz="2000" b="1" dirty="0"/>
              <a:t> 90km/h </a:t>
            </a:r>
            <a:br>
              <a:rPr lang="hr-HR" sz="2000" b="1" dirty="0"/>
            </a:br>
            <a:r>
              <a:rPr lang="en-US" sz="2000" b="1" dirty="0" err="1"/>
              <a:t>na</a:t>
            </a:r>
            <a:r>
              <a:rPr lang="en-US" sz="2000" b="1" dirty="0"/>
              <a:t> </a:t>
            </a:r>
            <a:r>
              <a:rPr lang="en-US" sz="2000" b="1" dirty="0" err="1"/>
              <a:t>teretnim</a:t>
            </a:r>
            <a:r>
              <a:rPr lang="en-US" sz="2000" b="1" dirty="0"/>
              <a:t> </a:t>
            </a:r>
            <a:r>
              <a:rPr lang="en-US" sz="2000" b="1" dirty="0" err="1"/>
              <a:t>dionicama</a:t>
            </a:r>
            <a:r>
              <a:rPr lang="en-US" sz="2000" b="1" dirty="0"/>
              <a:t>, s </a:t>
            </a:r>
            <a:r>
              <a:rPr lang="en-US" sz="2000" b="1" dirty="0" err="1"/>
              <a:t>ciljem</a:t>
            </a:r>
            <a:r>
              <a:rPr lang="en-US" sz="2000" b="1" dirty="0"/>
              <a:t> </a:t>
            </a:r>
            <a:r>
              <a:rPr lang="en-US" sz="2000" b="1" dirty="0" err="1"/>
              <a:t>povećanja</a:t>
            </a:r>
            <a:r>
              <a:rPr lang="en-US" sz="2000" b="1" dirty="0"/>
              <a:t> </a:t>
            </a:r>
            <a:r>
              <a:rPr lang="en-US" sz="2000" b="1" dirty="0" err="1"/>
              <a:t>konkurentnosti</a:t>
            </a:r>
            <a:r>
              <a:rPr lang="en-US" sz="2000" b="1" dirty="0"/>
              <a:t> </a:t>
            </a:r>
            <a:br>
              <a:rPr lang="hr-HR" sz="2000" b="1" dirty="0"/>
            </a:br>
            <a:r>
              <a:rPr lang="en-US" sz="2000" b="1" dirty="0" err="1"/>
              <a:t>prijevoza</a:t>
            </a:r>
            <a:r>
              <a:rPr lang="en-US" sz="2000" b="1" dirty="0"/>
              <a:t> </a:t>
            </a:r>
            <a:r>
              <a:rPr lang="en-US" sz="2000" b="1" dirty="0" err="1"/>
              <a:t>tereta</a:t>
            </a:r>
            <a:r>
              <a:rPr lang="en-US" sz="2000" b="1" dirty="0"/>
              <a:t> </a:t>
            </a:r>
            <a:r>
              <a:rPr lang="en-US" sz="2000" b="1" dirty="0" err="1"/>
              <a:t>iz</a:t>
            </a:r>
            <a:r>
              <a:rPr lang="en-US" sz="2000" b="1" dirty="0"/>
              <a:t> </a:t>
            </a:r>
            <a:r>
              <a:rPr lang="en-US" sz="2000" b="1" dirty="0" err="1"/>
              <a:t>morskih</a:t>
            </a:r>
            <a:r>
              <a:rPr lang="en-US" sz="2000" b="1" dirty="0"/>
              <a:t> </a:t>
            </a:r>
            <a:r>
              <a:rPr lang="en-US" sz="2000" b="1" dirty="0" err="1"/>
              <a:t>luka</a:t>
            </a:r>
            <a:r>
              <a:rPr lang="en-US" sz="2000" b="1" dirty="0"/>
              <a:t> </a:t>
            </a:r>
            <a:r>
              <a:rPr lang="en-US" sz="2000" b="1" dirty="0" err="1"/>
              <a:t>prema</a:t>
            </a:r>
            <a:r>
              <a:rPr lang="en-US" sz="2000" b="1" dirty="0"/>
              <a:t> </a:t>
            </a:r>
            <a:r>
              <a:rPr lang="en-US" sz="2000" b="1" dirty="0" err="1"/>
              <a:t>unutrašnjosti</a:t>
            </a:r>
            <a:r>
              <a:rPr lang="en-US" sz="2000" b="1" dirty="0"/>
              <a:t>.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2000" b="1" dirty="0" err="1"/>
              <a:t>Poučeni</a:t>
            </a:r>
            <a:r>
              <a:rPr lang="en-US" sz="2000" b="1" dirty="0"/>
              <a:t> </a:t>
            </a:r>
            <a:r>
              <a:rPr lang="en-US" sz="2000" b="1" dirty="0" err="1"/>
              <a:t>ovim</a:t>
            </a:r>
            <a:r>
              <a:rPr lang="en-US" sz="2000" b="1" dirty="0"/>
              <a:t> </a:t>
            </a:r>
            <a:r>
              <a:rPr lang="en-US" sz="2000" b="1" dirty="0" err="1"/>
              <a:t>primjerom</a:t>
            </a:r>
            <a:r>
              <a:rPr lang="en-US" sz="2000" b="1" dirty="0"/>
              <a:t>, </a:t>
            </a:r>
            <a:r>
              <a:rPr lang="en-US" sz="2000" b="1" dirty="0" err="1"/>
              <a:t>i</a:t>
            </a:r>
            <a:r>
              <a:rPr lang="en-US" sz="2000" b="1" dirty="0"/>
              <a:t> </a:t>
            </a:r>
            <a:r>
              <a:rPr lang="en-US" sz="2000" b="1" dirty="0" err="1"/>
              <a:t>dalje</a:t>
            </a:r>
            <a:r>
              <a:rPr lang="en-US" sz="2000" b="1" dirty="0"/>
              <a:t> </a:t>
            </a:r>
            <a:r>
              <a:rPr lang="en-US" sz="2000" b="1" dirty="0" err="1"/>
              <a:t>ćemo</a:t>
            </a:r>
            <a:r>
              <a:rPr lang="en-US" sz="2000" b="1" dirty="0"/>
              <a:t> </a:t>
            </a:r>
            <a:r>
              <a:rPr lang="en-US" sz="2000" b="1" dirty="0" err="1"/>
              <a:t>podupirati</a:t>
            </a:r>
            <a:r>
              <a:rPr lang="en-US" sz="2000" b="1" dirty="0"/>
              <a:t> </a:t>
            </a:r>
            <a:r>
              <a:rPr lang="en-US" sz="2000" b="1" dirty="0" err="1"/>
              <a:t>razvoj</a:t>
            </a:r>
            <a:r>
              <a:rPr lang="en-US" sz="2000" b="1" dirty="0"/>
              <a:t> Luke Rijeka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59277" y="3183148"/>
            <a:ext cx="6602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7290636" y="2329217"/>
            <a:ext cx="4602902" cy="3001487"/>
            <a:chOff x="7144079" y="2914686"/>
            <a:chExt cx="4803506" cy="3097925"/>
          </a:xfrm>
        </p:grpSpPr>
        <p:pic>
          <p:nvPicPr>
            <p:cNvPr id="4" name="Slika 374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44079" y="2914686"/>
              <a:ext cx="4803506" cy="3097925"/>
            </a:xfrm>
            <a:prstGeom prst="rect">
              <a:avLst/>
            </a:prstGeom>
          </p:spPr>
        </p:pic>
        <p:sp>
          <p:nvSpPr>
            <p:cNvPr id="5" name="Down Arrow 4"/>
            <p:cNvSpPr/>
            <p:nvPr/>
          </p:nvSpPr>
          <p:spPr>
            <a:xfrm>
              <a:off x="7781028" y="4244196"/>
              <a:ext cx="181154" cy="353683"/>
            </a:xfrm>
            <a:prstGeom prst="downArrow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247335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2C4DC27-0D8F-443A-AB8D-45624E15B9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978112"/>
            <a:ext cx="10515600" cy="1360692"/>
          </a:xfrm>
        </p:spPr>
        <p:txBody>
          <a:bodyPr>
            <a:normAutofit/>
          </a:bodyPr>
          <a:lstStyle/>
          <a:p>
            <a:r>
              <a:rPr lang="hr-HR" sz="6600" dirty="0">
                <a:latin typeface="+mn-lt"/>
              </a:rPr>
              <a:t>#</a:t>
            </a:r>
            <a:r>
              <a:rPr lang="hr-HR" sz="6600" dirty="0" err="1">
                <a:latin typeface="+mn-lt"/>
              </a:rPr>
              <a:t>restartHR</a:t>
            </a:r>
            <a:endParaRPr lang="en-US" sz="66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10596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BAE49A1-AC91-4472-AC2D-34589FB6DB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75" y="2232675"/>
            <a:ext cx="5572325" cy="338848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1B6C970-F2A9-478A-9299-7AAC8EE74EBD}"/>
              </a:ext>
            </a:extLst>
          </p:cNvPr>
          <p:cNvSpPr txBox="1"/>
          <p:nvPr/>
        </p:nvSpPr>
        <p:spPr>
          <a:xfrm>
            <a:off x="361507" y="791143"/>
            <a:ext cx="5889168" cy="51090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r-HR" sz="2600" b="1" dirty="0">
                <a:solidFill>
                  <a:schemeClr val="bg1"/>
                </a:solidFill>
              </a:rPr>
              <a:t>Obnova potražnje (uključivo i mjere za povećanje potrošnje građana)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r-HR" sz="2600" b="1" dirty="0">
                <a:solidFill>
                  <a:schemeClr val="bg1"/>
                </a:solidFill>
              </a:rPr>
              <a:t>Zaštita radnih mjesta, radnika i primanja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r-HR" sz="2600" b="1" dirty="0">
                <a:solidFill>
                  <a:schemeClr val="bg1"/>
                </a:solidFill>
              </a:rPr>
              <a:t>Obnova likvidnosti trgovačkih društava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r-HR" sz="2600" b="1" dirty="0">
                <a:solidFill>
                  <a:schemeClr val="bg1"/>
                </a:solidFill>
              </a:rPr>
              <a:t>Obnova dobavnih lanaca (domaćih i inozemnih) i povećanje izvoza</a:t>
            </a:r>
          </a:p>
          <a:p>
            <a:pPr marL="457200" indent="-457200">
              <a:spcAft>
                <a:spcPts val="1200"/>
              </a:spcAft>
              <a:buFont typeface="Wingdings" panose="05000000000000000000" pitchFamily="2" charset="2"/>
              <a:buChar char="§"/>
            </a:pPr>
            <a:r>
              <a:rPr lang="hr-HR" sz="2600" b="1" dirty="0">
                <a:solidFill>
                  <a:schemeClr val="bg1"/>
                </a:solidFill>
              </a:rPr>
              <a:t>Sektorske (vertikalne) mjere za najugroženije industrije (turizam, promet…)</a:t>
            </a:r>
          </a:p>
        </p:txBody>
      </p:sp>
      <p:sp>
        <p:nvSpPr>
          <p:cNvPr id="2" name="Rectangle 1"/>
          <p:cNvSpPr/>
          <p:nvPr/>
        </p:nvSpPr>
        <p:spPr>
          <a:xfrm>
            <a:off x="319323" y="83257"/>
            <a:ext cx="87670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4000" b="1" dirty="0">
                <a:solidFill>
                  <a:srgbClr val="FFFF00"/>
                </a:solidFill>
              </a:rPr>
              <a:t>Brzi oporavak i saniranje posljedica krize</a:t>
            </a:r>
            <a:endParaRPr lang="hr-H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910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kstniOkvir 1">
            <a:extLst>
              <a:ext uri="{FF2B5EF4-FFF2-40B4-BE49-F238E27FC236}">
                <a16:creationId xmlns:a16="http://schemas.microsoft.com/office/drawing/2014/main" id="{494841EB-4AEE-4E1C-98BE-11AA593D0E21}"/>
              </a:ext>
            </a:extLst>
          </p:cNvPr>
          <p:cNvSpPr txBox="1"/>
          <p:nvPr/>
        </p:nvSpPr>
        <p:spPr>
          <a:xfrm>
            <a:off x="368269" y="85161"/>
            <a:ext cx="95720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r-HR" sz="4000" b="1" dirty="0">
                <a:solidFill>
                  <a:srgbClr val="FF0000"/>
                </a:solidFill>
              </a:rPr>
              <a:t>Pet mjera za suočavanje s posljedicama krize</a:t>
            </a:r>
            <a:endParaRPr lang="hr-HR" sz="4000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73C79F-BA00-4072-B1B7-C56E64F7B9EC}"/>
              </a:ext>
            </a:extLst>
          </p:cNvPr>
          <p:cNvSpPr txBox="1"/>
          <p:nvPr/>
        </p:nvSpPr>
        <p:spPr>
          <a:xfrm>
            <a:off x="433561" y="955967"/>
            <a:ext cx="9506757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hr-HR" sz="2400" b="1" dirty="0"/>
              <a:t>Produljit ćemo mjeru za očuvanje radnih mjesta</a:t>
            </a:r>
            <a:endParaRPr lang="en-US" sz="2400" dirty="0"/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hr-HR" sz="2400" b="1" dirty="0"/>
              <a:t>Donijet ćemo zakon o moratoriju na otplatu kredita i obveza po </a:t>
            </a:r>
            <a:r>
              <a:rPr lang="hr-HR" sz="2400" b="1" dirty="0" err="1"/>
              <a:t>leasing</a:t>
            </a:r>
            <a:r>
              <a:rPr lang="hr-HR" sz="2400" b="1" dirty="0"/>
              <a:t>-u s produljenjem na 12 mjeseci</a:t>
            </a:r>
            <a:r>
              <a:rPr lang="hr-HR" sz="2400" dirty="0"/>
              <a:t> </a:t>
            </a:r>
            <a:endParaRPr lang="en-US" sz="2400" dirty="0"/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hr-HR" sz="2400" b="1" dirty="0"/>
              <a:t>Donijet ćemo odluku o direktnom kreditiranju od strane državnih financijskih institucija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hr-HR" sz="2400" b="1" dirty="0"/>
              <a:t>Donijet ćemo set mjera za građane kako bi ublažili posljedice krize na najugroženije skupine</a:t>
            </a:r>
          </a:p>
          <a:p>
            <a:pPr marL="342900" lvl="0" indent="-342900">
              <a:spcAft>
                <a:spcPts val="600"/>
              </a:spcAft>
              <a:buFont typeface="+mj-lt"/>
              <a:buAutoNum type="arabicPeriod"/>
            </a:pPr>
            <a:r>
              <a:rPr lang="hr-HR" sz="2400" b="1" dirty="0"/>
              <a:t>Donijet ćemo Zakon o obnovi potresom oštećenih zgrada u Gradu Zagrebu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433561" y="4624630"/>
            <a:ext cx="10241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FF0000"/>
                </a:solidFill>
              </a:rPr>
              <a:t>Hitno ćemo donijeti novi rebalans proračuna koji će osigurati provedbu mjera do kraja 2020.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hr-HR" sz="2400" b="1" dirty="0">
                <a:solidFill>
                  <a:srgbClr val="FF0000"/>
                </a:solidFill>
              </a:rPr>
              <a:t>Osigurat ćemo financijska sredstva za likvidnost države do kraja 2020.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098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41FA547C-E2A5-4948-98F8-54CF39EA75D5}"/>
              </a:ext>
            </a:extLst>
          </p:cNvPr>
          <p:cNvSpPr txBox="1"/>
          <p:nvPr/>
        </p:nvSpPr>
        <p:spPr>
          <a:xfrm>
            <a:off x="366477" y="1228569"/>
            <a:ext cx="6694947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Pad BDP-a za oko 10% ili za 40-tak milijardi kuna </a:t>
            </a:r>
            <a:r>
              <a:rPr kumimoji="0" lang="hr-HR" sz="2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– Hrvatska među 4 zemlje EU s najvećim padom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hr-HR" sz="2600" b="1" kern="0" dirty="0">
                <a:solidFill>
                  <a:srgbClr val="FFFF00"/>
                </a:solidFill>
              </a:rPr>
              <a:t>Rast deficita opće države za više od 25 milijardi kuna 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Rast</a:t>
            </a:r>
            <a:r>
              <a:rPr kumimoji="0" lang="hr-HR" sz="2600" b="1" i="0" u="none" strike="noStrike" kern="0" cap="none" spc="0" normalizeH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 državnog, javnog duga na rekordnu razinu od oko 318 milijardi kuna </a:t>
            </a:r>
            <a:r>
              <a:rPr kumimoji="0" lang="hr-HR" sz="2600" b="1" i="0" u="none" strike="noStrike" kern="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što je 88,3% udjela u BDP-u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lang="hr-HR" sz="2600" b="1" kern="0" dirty="0">
                <a:solidFill>
                  <a:srgbClr val="FFFF00"/>
                </a:solidFill>
              </a:rPr>
              <a:t>R</a:t>
            </a:r>
            <a:r>
              <a:rPr lang="hr-HR" sz="2600" b="1" kern="0" baseline="0" dirty="0">
                <a:solidFill>
                  <a:srgbClr val="FFFF00"/>
                </a:solidFill>
              </a:rPr>
              <a:t>ast</a:t>
            </a:r>
            <a:r>
              <a:rPr lang="hr-HR" sz="2600" b="1" kern="0" dirty="0">
                <a:solidFill>
                  <a:srgbClr val="FFFF00"/>
                </a:solidFill>
              </a:rPr>
              <a:t> nezaposlenosti za oko 45.000 </a:t>
            </a:r>
            <a:r>
              <a:rPr lang="hr-HR" sz="2600" b="1" kern="0" dirty="0">
                <a:solidFill>
                  <a:prstClr val="white"/>
                </a:solidFill>
              </a:rPr>
              <a:t>u razdoblju svibanj 2020./svibanj 2019.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66477" y="88678"/>
            <a:ext cx="9326880" cy="1325563"/>
          </a:xfrm>
        </p:spPr>
        <p:txBody>
          <a:bodyPr/>
          <a:lstStyle/>
          <a:p>
            <a:r>
              <a:rPr lang="hr-HR" sz="6000" dirty="0">
                <a:solidFill>
                  <a:srgbClr val="FFFF00"/>
                </a:solidFill>
              </a:rPr>
              <a:t>1. </a:t>
            </a:r>
            <a:r>
              <a:rPr lang="hr-HR" dirty="0">
                <a:solidFill>
                  <a:srgbClr val="FFFF00"/>
                </a:solidFill>
              </a:rPr>
              <a:t>Makroekonomski pokazatelji</a:t>
            </a:r>
            <a:endParaRPr lang="en-US" dirty="0">
              <a:solidFill>
                <a:srgbClr val="FFFF00"/>
              </a:solidFill>
            </a:endParaRPr>
          </a:p>
        </p:txBody>
      </p:sp>
      <p:graphicFrame>
        <p:nvGraphicFramePr>
          <p:cNvPr id="5" name="Tablic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21075"/>
              </p:ext>
            </p:extLst>
          </p:nvPr>
        </p:nvGraphicFramePr>
        <p:xfrm>
          <a:off x="7274919" y="2114597"/>
          <a:ext cx="4680384" cy="31018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60128">
                  <a:extLst>
                    <a:ext uri="{9D8B030D-6E8A-4147-A177-3AD203B41FA5}">
                      <a16:colId xmlns:a16="http://schemas.microsoft.com/office/drawing/2014/main" val="924982905"/>
                    </a:ext>
                  </a:extLst>
                </a:gridCol>
                <a:gridCol w="184079">
                  <a:extLst>
                    <a:ext uri="{9D8B030D-6E8A-4147-A177-3AD203B41FA5}">
                      <a16:colId xmlns:a16="http://schemas.microsoft.com/office/drawing/2014/main" val="3890113441"/>
                    </a:ext>
                  </a:extLst>
                </a:gridCol>
                <a:gridCol w="1376049">
                  <a:extLst>
                    <a:ext uri="{9D8B030D-6E8A-4147-A177-3AD203B41FA5}">
                      <a16:colId xmlns:a16="http://schemas.microsoft.com/office/drawing/2014/main" val="726338994"/>
                    </a:ext>
                  </a:extLst>
                </a:gridCol>
                <a:gridCol w="1560128">
                  <a:extLst>
                    <a:ext uri="{9D8B030D-6E8A-4147-A177-3AD203B41FA5}">
                      <a16:colId xmlns:a16="http://schemas.microsoft.com/office/drawing/2014/main" val="163224940"/>
                    </a:ext>
                  </a:extLst>
                </a:gridCol>
              </a:tblGrid>
              <a:tr h="516979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Black" panose="020B0A04020102020204" pitchFamily="34" charset="0"/>
                        </a:rPr>
                        <a:t>Projekcija*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20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19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  <a:latin typeface="Arial Black" panose="020B0A04020102020204" pitchFamily="34" charset="0"/>
                        </a:rPr>
                        <a:t>20</a:t>
                      </a:r>
                      <a:r>
                        <a:rPr lang="hr-HR" sz="2000" u="none" strike="noStrike">
                          <a:effectLst/>
                          <a:latin typeface="Arial Black" panose="020B0A04020102020204" pitchFamily="34" charset="0"/>
                        </a:rPr>
                        <a:t>19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202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0*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053506"/>
                  </a:ext>
                </a:extLst>
              </a:tr>
              <a:tr h="516979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BDP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  <a:latin typeface="Arial Black" panose="020B0A04020102020204" pitchFamily="34" charset="0"/>
                        </a:rPr>
                        <a:t>400103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400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.</a:t>
                      </a:r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103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360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.</a:t>
                      </a:r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000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732360785"/>
                  </a:ext>
                </a:extLst>
              </a:tr>
              <a:tr h="516979">
                <a:tc gridSpan="2">
                  <a:txBody>
                    <a:bodyPr/>
                    <a:lstStyle/>
                    <a:p>
                      <a:pPr algn="l" fontAlgn="b"/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Javni dug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>
                          <a:effectLst/>
                          <a:latin typeface="Arial Black" panose="020B0A04020102020204" pitchFamily="34" charset="0"/>
                        </a:rPr>
                        <a:t>293.020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293.020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318.020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411543614"/>
                  </a:ext>
                </a:extLst>
              </a:tr>
              <a:tr h="516979">
                <a:tc gridSpan="3">
                  <a:txBody>
                    <a:bodyPr/>
                    <a:lstStyle/>
                    <a:p>
                      <a:pPr algn="l" fontAlgn="b"/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Dug/BDP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88,3%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97119352"/>
                  </a:ext>
                </a:extLst>
              </a:tr>
              <a:tr h="516979">
                <a:tc>
                  <a:txBody>
                    <a:bodyPr/>
                    <a:lstStyle/>
                    <a:p>
                      <a:pPr algn="l" fontAlgn="b"/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D</a:t>
                      </a:r>
                      <a:r>
                        <a:rPr lang="en-US" sz="2000" u="none" strike="noStrike" dirty="0" err="1">
                          <a:effectLst/>
                          <a:latin typeface="Arial Black" panose="020B0A04020102020204" pitchFamily="34" charset="0"/>
                        </a:rPr>
                        <a:t>eficit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25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.</a:t>
                      </a:r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000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5504060"/>
                  </a:ext>
                </a:extLst>
              </a:tr>
              <a:tr h="516979">
                <a:tc gridSpan="3">
                  <a:txBody>
                    <a:bodyPr/>
                    <a:lstStyle/>
                    <a:p>
                      <a:pPr algn="l" fontAlgn="b"/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Deficit/BDP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2000" u="none" strike="noStrike" dirty="0">
                          <a:effectLst/>
                          <a:latin typeface="Arial Black" panose="020B0A04020102020204" pitchFamily="34" charset="0"/>
                        </a:rPr>
                        <a:t>6,9%</a:t>
                      </a:r>
                      <a:r>
                        <a:rPr lang="hr-HR" sz="2000" u="none" strike="noStrike" dirty="0">
                          <a:effectLst/>
                          <a:latin typeface="Arial Black" panose="020B0A04020102020204" pitchFamily="34" charset="0"/>
                        </a:rPr>
                        <a:t>*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Arial Black" panose="020B0A04020102020204" pitchFamily="34" charset="0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30182672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511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CA04623D-FF14-4D15-9E12-36804C6164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173" y="1998921"/>
            <a:ext cx="5876808" cy="372022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1FA547C-E2A5-4948-98F8-54CF39EA75D5}"/>
              </a:ext>
            </a:extLst>
          </p:cNvPr>
          <p:cNvSpPr txBox="1"/>
          <p:nvPr/>
        </p:nvSpPr>
        <p:spPr>
          <a:xfrm>
            <a:off x="366477" y="1036466"/>
            <a:ext cx="5672816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hr-HR" sz="2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BDP u 2015. je rastao 2,4% što je bila </a:t>
            </a:r>
            <a:r>
              <a:rPr kumimoji="0" lang="hr-HR" sz="2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jedna od najviših stopa</a:t>
            </a:r>
            <a:r>
              <a:rPr kumimoji="0" lang="hr-HR" sz="2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</a:rPr>
              <a:t> u zemljama srednje i istočne Europe.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600" b="1" kern="0" dirty="0">
                <a:solidFill>
                  <a:prstClr val="white"/>
                </a:solidFill>
              </a:rPr>
              <a:t>U iduće 4 godine HDZ-ove vlade (2016-2019.) BDP je rastao </a:t>
            </a:r>
            <a:r>
              <a:rPr lang="hr-HR" sz="2600" b="1" kern="0" dirty="0">
                <a:solidFill>
                  <a:srgbClr val="FFFF00"/>
                </a:solidFill>
              </a:rPr>
              <a:t>skromno i niže </a:t>
            </a:r>
            <a:r>
              <a:rPr lang="hr-HR" sz="2600" b="1" kern="0" dirty="0">
                <a:solidFill>
                  <a:prstClr val="white"/>
                </a:solidFill>
              </a:rPr>
              <a:t>od ostalih zemalja srednje i istočne Europe.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600" b="1" kern="0" dirty="0">
                <a:solidFill>
                  <a:prstClr val="white"/>
                </a:solidFill>
              </a:rPr>
              <a:t>U 2020. godini očekuje se pad BDP-od 10%, što je </a:t>
            </a:r>
            <a:r>
              <a:rPr lang="hr-HR" sz="2600" b="1" kern="0" dirty="0">
                <a:solidFill>
                  <a:srgbClr val="FFFF00"/>
                </a:solidFill>
              </a:rPr>
              <a:t>najveći očekivani pad </a:t>
            </a:r>
            <a:r>
              <a:rPr lang="hr-HR" sz="2600" b="1" kern="0" dirty="0">
                <a:solidFill>
                  <a:prstClr val="white"/>
                </a:solidFill>
              </a:rPr>
              <a:t>među zemljama srednje i istočne Europe, te </a:t>
            </a:r>
            <a:r>
              <a:rPr lang="hr-HR" sz="2600" b="1" kern="0" dirty="0">
                <a:solidFill>
                  <a:srgbClr val="FFFF00"/>
                </a:solidFill>
              </a:rPr>
              <a:t>pad koji gotovo potpuno poništava rast </a:t>
            </a:r>
            <a:r>
              <a:rPr lang="hr-HR" sz="2600" b="1" kern="0" dirty="0">
                <a:solidFill>
                  <a:prstClr val="white"/>
                </a:solidFill>
              </a:rPr>
              <a:t>iz zadnje 4 godine.  </a:t>
            </a:r>
            <a:endParaRPr kumimoji="0" lang="en-US" sz="2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366477" y="88678"/>
            <a:ext cx="9326880" cy="1325563"/>
          </a:xfrm>
        </p:spPr>
        <p:txBody>
          <a:bodyPr/>
          <a:lstStyle/>
          <a:p>
            <a:r>
              <a:rPr lang="hr-HR" dirty="0"/>
              <a:t>Makroekonomski pokazatelji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181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8CB10F1C-A603-4036-8B96-1FC58B4891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4389" y="3023051"/>
            <a:ext cx="4446424" cy="283451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9B5AE1E-79D0-42D4-8EA8-6F2AD72E07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5192" y="223216"/>
            <a:ext cx="4465622" cy="266122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BDE243A-084F-48FF-92D5-79FED8342DAF}"/>
              </a:ext>
            </a:extLst>
          </p:cNvPr>
          <p:cNvSpPr txBox="1"/>
          <p:nvPr/>
        </p:nvSpPr>
        <p:spPr>
          <a:xfrm>
            <a:off x="273297" y="535573"/>
            <a:ext cx="4581427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200" b="1" dirty="0"/>
              <a:t>U 2011. smo zatekli deficit proračuna od čak 25,8  (PPD 10/15) milijarde kuna ili 7,8 BDP-a. 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200" b="1" dirty="0"/>
              <a:t>Na kraju 2015. ostavili smo deficit od 11 milijardi kuna ili 3,3% BDP-a.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200" b="1" dirty="0"/>
              <a:t>U 2020. očekujemo opet veliki deficit od 25 milijardi kuna ili oko 6,9% BDP-a. </a:t>
            </a:r>
          </a:p>
          <a:p>
            <a:endParaRPr lang="hr-HR" sz="2200" b="1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200" b="1" dirty="0"/>
              <a:t>Na kraju 2015. ostavili smo javni dug od 286 milijardi kuna ili 84,4% udjela u BDP-u.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r-HR" sz="2200" b="1" dirty="0"/>
              <a:t>U 2020. se očekuje značajno veći javni dug od 318 milijardi kuna ili 88,3% udjela u BDP-u. 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991945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8686" y="909470"/>
            <a:ext cx="9631412" cy="5039059"/>
          </a:xfrm>
        </p:spPr>
        <p:txBody>
          <a:bodyPr>
            <a:normAutofit fontScale="92500"/>
          </a:bodyPr>
          <a:lstStyle/>
          <a:p>
            <a:pPr lvl="0">
              <a:buFont typeface="Wingdings" panose="05000000000000000000" pitchFamily="2" charset="2"/>
              <a:buChar char="§"/>
            </a:pPr>
            <a:r>
              <a:rPr lang="en-US" sz="3200" b="1" dirty="0" err="1"/>
              <a:t>osuvremenjavanje</a:t>
            </a:r>
            <a:r>
              <a:rPr lang="en-US" sz="3200" b="1" dirty="0"/>
              <a:t> </a:t>
            </a:r>
            <a:r>
              <a:rPr lang="en-US" sz="3200" b="1" dirty="0" err="1"/>
              <a:t>gospodarske</a:t>
            </a:r>
            <a:r>
              <a:rPr lang="en-US" sz="3200" b="1" dirty="0"/>
              <a:t> </a:t>
            </a:r>
            <a:r>
              <a:rPr lang="en-US" sz="3200" b="1" dirty="0" err="1"/>
              <a:t>strukture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smanjivanje</a:t>
            </a:r>
            <a:r>
              <a:rPr lang="en-US" sz="3200" b="1" dirty="0"/>
              <a:t> </a:t>
            </a:r>
            <a:r>
              <a:rPr lang="en-US" sz="3200" b="1" dirty="0" err="1"/>
              <a:t>zaostajanja</a:t>
            </a:r>
            <a:r>
              <a:rPr lang="en-US" sz="3200" b="1" dirty="0"/>
              <a:t> u </a:t>
            </a:r>
            <a:r>
              <a:rPr lang="en-US" sz="3200" b="1" dirty="0" err="1"/>
              <a:t>produktivnosti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konkurentnosti</a:t>
            </a:r>
            <a:r>
              <a:rPr lang="en-US" sz="3200" b="1" dirty="0"/>
              <a:t> </a:t>
            </a:r>
            <a:r>
              <a:rPr lang="en-US" sz="3200" b="1" dirty="0" err="1"/>
              <a:t>ključnih</a:t>
            </a:r>
            <a:r>
              <a:rPr lang="en-US" sz="3200" b="1" dirty="0"/>
              <a:t> </a:t>
            </a:r>
            <a:r>
              <a:rPr lang="en-US" sz="3200" b="1" dirty="0" err="1"/>
              <a:t>gospodarskih</a:t>
            </a:r>
            <a:r>
              <a:rPr lang="en-US" sz="3200" b="1" dirty="0"/>
              <a:t> </a:t>
            </a:r>
            <a:r>
              <a:rPr lang="en-US" sz="3200" b="1" dirty="0" err="1"/>
              <a:t>sektora</a:t>
            </a:r>
            <a:r>
              <a:rPr lang="en-US" sz="3200" b="1" dirty="0"/>
              <a:t> </a:t>
            </a:r>
            <a:r>
              <a:rPr lang="en-US" sz="3200" b="1" dirty="0" err="1"/>
              <a:t>za</a:t>
            </a:r>
            <a:r>
              <a:rPr lang="en-US" sz="3200" b="1" dirty="0"/>
              <a:t> </a:t>
            </a:r>
            <a:r>
              <a:rPr lang="en-US" sz="3200" b="1" dirty="0" err="1"/>
              <a:t>prosjekom</a:t>
            </a:r>
            <a:r>
              <a:rPr lang="en-US" sz="3200" b="1" dirty="0"/>
              <a:t> EU;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200" b="1" dirty="0" err="1"/>
              <a:t>jačanje</a:t>
            </a:r>
            <a:r>
              <a:rPr lang="en-US" sz="3200" b="1" dirty="0"/>
              <a:t> </a:t>
            </a:r>
            <a:r>
              <a:rPr lang="en-US" sz="3200" b="1" dirty="0" err="1"/>
              <a:t>poslovne</a:t>
            </a:r>
            <a:r>
              <a:rPr lang="en-US" sz="3200" b="1" dirty="0"/>
              <a:t> </a:t>
            </a:r>
            <a:r>
              <a:rPr lang="en-US" sz="3200" b="1" dirty="0" err="1"/>
              <a:t>klime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povećanje</a:t>
            </a:r>
            <a:r>
              <a:rPr lang="en-US" sz="3200" b="1" dirty="0"/>
              <a:t> </a:t>
            </a:r>
            <a:r>
              <a:rPr lang="en-US" sz="3200" b="1" dirty="0" err="1"/>
              <a:t>investicija</a:t>
            </a:r>
            <a:r>
              <a:rPr lang="en-US" sz="3200" b="1" dirty="0"/>
              <a:t> - </a:t>
            </a:r>
            <a:r>
              <a:rPr lang="en-US" sz="3200" b="1" dirty="0" err="1"/>
              <a:t>osobito</a:t>
            </a:r>
            <a:r>
              <a:rPr lang="en-US" sz="3200" b="1" dirty="0"/>
              <a:t> </a:t>
            </a:r>
            <a:r>
              <a:rPr lang="en-US" sz="3200" b="1" dirty="0" err="1"/>
              <a:t>uvažavajući</a:t>
            </a:r>
            <a:r>
              <a:rPr lang="en-US" sz="3200" b="1" dirty="0"/>
              <a:t> do </a:t>
            </a:r>
            <a:r>
              <a:rPr lang="en-US" sz="3200" b="1" dirty="0" err="1"/>
              <a:t>sada</a:t>
            </a:r>
            <a:r>
              <a:rPr lang="en-US" sz="3200" b="1" dirty="0"/>
              <a:t> </a:t>
            </a:r>
            <a:r>
              <a:rPr lang="en-US" sz="3200" b="1" dirty="0" err="1"/>
              <a:t>neiskorišteni</a:t>
            </a:r>
            <a:r>
              <a:rPr lang="en-US" sz="3200" b="1" dirty="0"/>
              <a:t> </a:t>
            </a:r>
            <a:r>
              <a:rPr lang="en-US" sz="3200" b="1" dirty="0" err="1"/>
              <a:t>potencijal</a:t>
            </a:r>
            <a:r>
              <a:rPr lang="en-US" sz="3200" b="1" dirty="0"/>
              <a:t> EU </a:t>
            </a:r>
            <a:r>
              <a:rPr lang="en-US" sz="3200" b="1" dirty="0" err="1"/>
              <a:t>fondova</a:t>
            </a:r>
            <a:r>
              <a:rPr lang="hr-HR" sz="3200" b="1" dirty="0"/>
              <a:t>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200" b="1" dirty="0" err="1"/>
              <a:t>veće</a:t>
            </a:r>
            <a:r>
              <a:rPr lang="en-US" sz="3200" b="1" dirty="0"/>
              <a:t> </a:t>
            </a:r>
            <a:r>
              <a:rPr lang="en-US" sz="3200" b="1" dirty="0" err="1"/>
              <a:t>ulaganje</a:t>
            </a:r>
            <a:r>
              <a:rPr lang="en-US" sz="3200" b="1" dirty="0"/>
              <a:t> u </a:t>
            </a:r>
            <a:r>
              <a:rPr lang="en-US" sz="3200" b="1" dirty="0" err="1"/>
              <a:t>istraživanje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razvoj</a:t>
            </a:r>
            <a:r>
              <a:rPr lang="en-US" sz="3200" b="1" dirty="0"/>
              <a:t> (R&amp;D), </a:t>
            </a:r>
            <a:r>
              <a:rPr lang="en-US" sz="3200" b="1" dirty="0" err="1"/>
              <a:t>inovacije</a:t>
            </a:r>
            <a:r>
              <a:rPr lang="en-US" sz="3200" b="1" dirty="0"/>
              <a:t> </a:t>
            </a:r>
            <a:r>
              <a:rPr lang="en-US" sz="3200" b="1" dirty="0" err="1"/>
              <a:t>te</a:t>
            </a:r>
            <a:r>
              <a:rPr lang="en-US" sz="3200" b="1" dirty="0"/>
              <a:t> </a:t>
            </a:r>
            <a:r>
              <a:rPr lang="en-US" sz="3200" b="1" dirty="0" err="1"/>
              <a:t>digitalizaciju</a:t>
            </a:r>
            <a:r>
              <a:rPr lang="en-US" sz="3200" b="1" dirty="0"/>
              <a:t> </a:t>
            </a:r>
            <a:r>
              <a:rPr lang="en-US" sz="3200" b="1" dirty="0" err="1"/>
              <a:t>svih</a:t>
            </a:r>
            <a:r>
              <a:rPr lang="en-US" sz="3200" b="1" dirty="0"/>
              <a:t> </a:t>
            </a:r>
            <a:r>
              <a:rPr lang="en-US" sz="3200" b="1" dirty="0" err="1"/>
              <a:t>segmenata</a:t>
            </a:r>
            <a:r>
              <a:rPr lang="en-US" sz="3200" b="1" dirty="0"/>
              <a:t> </a:t>
            </a:r>
            <a:r>
              <a:rPr lang="en-US" sz="3200" b="1" dirty="0" err="1"/>
              <a:t>gospodarstva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društva</a:t>
            </a:r>
            <a:r>
              <a:rPr lang="en-US" sz="3200" b="1" dirty="0"/>
              <a:t>; 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200" b="1" dirty="0" err="1"/>
              <a:t>otvaranje</a:t>
            </a:r>
            <a:r>
              <a:rPr lang="en-US" sz="3200" b="1" dirty="0"/>
              <a:t> </a:t>
            </a:r>
            <a:r>
              <a:rPr lang="en-US" sz="3200" b="1" dirty="0" err="1"/>
              <a:t>novih</a:t>
            </a:r>
            <a:r>
              <a:rPr lang="en-US" sz="3200" b="1" dirty="0"/>
              <a:t>, </a:t>
            </a:r>
            <a:r>
              <a:rPr lang="en-US" sz="3200" b="1" dirty="0" err="1"/>
              <a:t>kvalitetnih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bolje</a:t>
            </a:r>
            <a:r>
              <a:rPr lang="en-US" sz="3200" b="1" dirty="0"/>
              <a:t> </a:t>
            </a:r>
            <a:r>
              <a:rPr lang="en-US" sz="3200" b="1" dirty="0" err="1"/>
              <a:t>plaćenih</a:t>
            </a:r>
            <a:r>
              <a:rPr lang="en-US" sz="3200" b="1" dirty="0"/>
              <a:t> </a:t>
            </a:r>
            <a:r>
              <a:rPr lang="en-US" sz="3200" b="1" dirty="0" err="1"/>
              <a:t>radnih</a:t>
            </a:r>
            <a:r>
              <a:rPr lang="en-US" sz="3200" b="1" dirty="0"/>
              <a:t> </a:t>
            </a:r>
            <a:r>
              <a:rPr lang="en-US" sz="3200" b="1" dirty="0" err="1"/>
              <a:t>mjesta</a:t>
            </a:r>
            <a:r>
              <a:rPr lang="en-US" sz="3200" b="1" dirty="0"/>
              <a:t>;</a:t>
            </a:r>
          </a:p>
          <a:p>
            <a:pPr lvl="0">
              <a:buFont typeface="Wingdings" panose="05000000000000000000" pitchFamily="2" charset="2"/>
              <a:buChar char="§"/>
            </a:pPr>
            <a:r>
              <a:rPr lang="en-US" sz="3200" b="1" dirty="0" err="1"/>
              <a:t>pravedniji</a:t>
            </a:r>
            <a:r>
              <a:rPr lang="en-US" sz="3200" b="1" dirty="0"/>
              <a:t> </a:t>
            </a:r>
            <a:r>
              <a:rPr lang="en-US" sz="3200" b="1" dirty="0" err="1"/>
              <a:t>i</a:t>
            </a:r>
            <a:r>
              <a:rPr lang="en-US" sz="3200" b="1" dirty="0"/>
              <a:t> </a:t>
            </a:r>
            <a:r>
              <a:rPr lang="en-US" sz="3200" b="1" dirty="0" err="1"/>
              <a:t>učinkovitiji</a:t>
            </a:r>
            <a:r>
              <a:rPr lang="en-US" sz="3200" b="1" dirty="0"/>
              <a:t> </a:t>
            </a:r>
            <a:r>
              <a:rPr lang="en-US" sz="3200" b="1" dirty="0" err="1"/>
              <a:t>porezni</a:t>
            </a:r>
            <a:r>
              <a:rPr lang="en-US" sz="3200" b="1" dirty="0"/>
              <a:t> </a:t>
            </a:r>
            <a:r>
              <a:rPr lang="en-US" sz="3200" b="1" dirty="0" err="1"/>
              <a:t>sustav</a:t>
            </a:r>
            <a:r>
              <a:rPr lang="en-US" sz="3200" b="1" dirty="0"/>
              <a:t> </a:t>
            </a:r>
            <a:r>
              <a:rPr lang="en-US" sz="3200" b="1" dirty="0" err="1"/>
              <a:t>te</a:t>
            </a:r>
            <a:r>
              <a:rPr lang="en-US" sz="3200" b="1" dirty="0"/>
              <a:t> </a:t>
            </a:r>
            <a:r>
              <a:rPr lang="en-US" sz="3200" b="1" dirty="0" err="1"/>
              <a:t>naglašena</a:t>
            </a:r>
            <a:r>
              <a:rPr lang="en-US" sz="3200" b="1" dirty="0"/>
              <a:t> </a:t>
            </a:r>
            <a:r>
              <a:rPr lang="en-US" sz="3200" b="1" dirty="0" err="1"/>
              <a:t>prioritizacija</a:t>
            </a:r>
            <a:r>
              <a:rPr lang="en-US" sz="3200" b="1" dirty="0"/>
              <a:t> </a:t>
            </a:r>
            <a:r>
              <a:rPr lang="en-US" sz="3200" b="1" dirty="0" err="1"/>
              <a:t>kod</a:t>
            </a:r>
            <a:r>
              <a:rPr lang="en-US" sz="3200" b="1" dirty="0"/>
              <a:t> </a:t>
            </a:r>
            <a:r>
              <a:rPr lang="en-US" sz="3200" b="1" dirty="0" err="1"/>
              <a:t>upravljanja</a:t>
            </a:r>
            <a:r>
              <a:rPr lang="en-US" sz="3200" b="1" dirty="0"/>
              <a:t> </a:t>
            </a:r>
            <a:r>
              <a:rPr lang="en-US" sz="3200" b="1" dirty="0" err="1"/>
              <a:t>državnim</a:t>
            </a:r>
            <a:r>
              <a:rPr lang="en-US" sz="3200" b="1" dirty="0"/>
              <a:t> </a:t>
            </a:r>
            <a:r>
              <a:rPr lang="en-US" sz="3200" b="1" dirty="0" err="1"/>
              <a:t>proračunom</a:t>
            </a:r>
            <a:r>
              <a:rPr lang="en-US" sz="3200" b="1" dirty="0"/>
              <a:t>.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368686" y="101992"/>
            <a:ext cx="677884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r-HR" sz="4000" b="1" dirty="0">
                <a:solidFill>
                  <a:srgbClr val="FFFF00"/>
                </a:solidFill>
              </a:rPr>
              <a:t>2.  Gospodarska transformacija</a:t>
            </a:r>
            <a:endParaRPr lang="hr-HR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770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4744</TotalTime>
  <Words>3268</Words>
  <Application>Microsoft Office PowerPoint</Application>
  <PresentationFormat>Widescreen</PresentationFormat>
  <Paragraphs>301</Paragraphs>
  <Slides>34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0" baseType="lpstr">
      <vt:lpstr>Arial</vt:lpstr>
      <vt:lpstr>Arial Black</vt:lpstr>
      <vt:lpstr>Calibri</vt:lpstr>
      <vt:lpstr>Calibri Light</vt:lpstr>
      <vt:lpstr>Wingdings</vt:lpstr>
      <vt:lpstr>Office Theme</vt:lpstr>
      <vt:lpstr>Gospodarska transformacija  za novi početak</vt:lpstr>
      <vt:lpstr>Polazišta gospodarskog programa</vt:lpstr>
      <vt:lpstr>Polazišta gospodarskog programa (2)</vt:lpstr>
      <vt:lpstr>PowerPoint Presentation</vt:lpstr>
      <vt:lpstr>PowerPoint Presentation</vt:lpstr>
      <vt:lpstr>1. Makroekonomski pokazatelji</vt:lpstr>
      <vt:lpstr>Makroekonomski pokazatelji</vt:lpstr>
      <vt:lpstr>PowerPoint Presentation</vt:lpstr>
      <vt:lpstr>PowerPoint Presentation</vt:lpstr>
      <vt:lpstr>Model gospodarske transformacije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Regulatorno rasterećenje obrtnika mikro i malih poduzetnika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8. Zeleni razvoj Hrvatske</vt:lpstr>
      <vt:lpstr>8. Zeleni razvoj Hrvatske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Kako je rastao jaz između Hrvatske i EU!</vt:lpstr>
      <vt:lpstr>Potencijal investicija iz EU izvora</vt:lpstr>
      <vt:lpstr>10. Infrastruktura i veliki projekti</vt:lpstr>
      <vt:lpstr>PowerPoint Presentation</vt:lpstr>
      <vt:lpstr>#restartHR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Restart</dc:creator>
  <cp:lastModifiedBy>Marko Rakar</cp:lastModifiedBy>
  <cp:revision>190</cp:revision>
  <dcterms:created xsi:type="dcterms:W3CDTF">2020-05-23T14:38:14Z</dcterms:created>
  <dcterms:modified xsi:type="dcterms:W3CDTF">2020-06-03T07:07:50Z</dcterms:modified>
</cp:coreProperties>
</file>