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83" r:id="rId3"/>
    <p:sldId id="384" r:id="rId4"/>
    <p:sldId id="373" r:id="rId5"/>
    <p:sldId id="369" r:id="rId6"/>
    <p:sldId id="376" r:id="rId7"/>
    <p:sldId id="377" r:id="rId8"/>
    <p:sldId id="379" r:id="rId9"/>
    <p:sldId id="417" r:id="rId10"/>
    <p:sldId id="395" r:id="rId11"/>
    <p:sldId id="401" r:id="rId12"/>
    <p:sldId id="414" r:id="rId13"/>
    <p:sldId id="416" r:id="rId14"/>
    <p:sldId id="391" r:id="rId15"/>
    <p:sldId id="390" r:id="rId16"/>
    <p:sldId id="394" r:id="rId17"/>
    <p:sldId id="410" r:id="rId18"/>
    <p:sldId id="412" r:id="rId19"/>
    <p:sldId id="402" r:id="rId20"/>
  </p:sldIdLst>
  <p:sldSz cx="9144000" cy="6858000" type="screen4x3"/>
  <p:notesSz cx="7099300" cy="102346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/>
  </p:cmAuthor>
  <p:cmAuthor id="2" name="Sinisa Horak" initials="SH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CC33"/>
    <a:srgbClr val="99FF99"/>
    <a:srgbClr val="FFC000"/>
    <a:srgbClr val="BC8F00"/>
    <a:srgbClr val="E6AF00"/>
    <a:srgbClr val="CFCFCF"/>
    <a:srgbClr val="F7A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61" autoAdjust="0"/>
  </p:normalViewPr>
  <p:slideViewPr>
    <p:cSldViewPr snapToGrid="0">
      <p:cViewPr>
        <p:scale>
          <a:sx n="94" d="100"/>
          <a:sy n="94" d="100"/>
        </p:scale>
        <p:origin x="-126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EBC89-59F4-4F80-8DC9-6FF5FDC79DB9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9A9A9D72-1D42-4F3F-89C8-F7673D106D56}">
      <dgm:prSet phldrT="[Text]"/>
      <dgm:spPr/>
      <dgm:t>
        <a:bodyPr/>
        <a:lstStyle/>
        <a:p>
          <a:r>
            <a:rPr lang="hr-HR" dirty="0" smtClean="0"/>
            <a:t>TURISTIČKI PRIHVATNI KAPACITET</a:t>
          </a:r>
          <a:endParaRPr lang="hr-HR" dirty="0"/>
        </a:p>
      </dgm:t>
    </dgm:pt>
    <dgm:pt modelId="{CF77339E-64AA-40DB-BB90-AF3150DC9333}" type="parTrans" cxnId="{0A7B4D5D-B237-425B-A639-D044E8B9468F}">
      <dgm:prSet/>
      <dgm:spPr/>
      <dgm:t>
        <a:bodyPr/>
        <a:lstStyle/>
        <a:p>
          <a:endParaRPr lang="hr-HR"/>
        </a:p>
      </dgm:t>
    </dgm:pt>
    <dgm:pt modelId="{576D342B-8E58-45C2-99AE-089BEC6D3C31}" type="sibTrans" cxnId="{0A7B4D5D-B237-425B-A639-D044E8B9468F}">
      <dgm:prSet/>
      <dgm:spPr/>
      <dgm:t>
        <a:bodyPr/>
        <a:lstStyle/>
        <a:p>
          <a:endParaRPr lang="hr-HR"/>
        </a:p>
      </dgm:t>
    </dgm:pt>
    <dgm:pt modelId="{08A99483-2B16-4628-8558-89CC9C38D78F}">
      <dgm:prSet phldrT="[Text]" custT="1"/>
      <dgm:spPr>
        <a:solidFill>
          <a:srgbClr val="33CC33"/>
        </a:solidFill>
      </dgm:spPr>
      <dgm:t>
        <a:bodyPr/>
        <a:lstStyle/>
        <a:p>
          <a:r>
            <a:rPr lang="hr-HR" sz="1600" b="1" dirty="0" smtClean="0">
              <a:solidFill>
                <a:srgbClr val="FFFF99"/>
              </a:solidFill>
            </a:rPr>
            <a:t>PROSTORNI/</a:t>
          </a:r>
        </a:p>
        <a:p>
          <a:r>
            <a:rPr lang="hr-HR" sz="1600" b="1" dirty="0" smtClean="0">
              <a:solidFill>
                <a:srgbClr val="FFFF99"/>
              </a:solidFill>
            </a:rPr>
            <a:t>EKOLOŠKI</a:t>
          </a:r>
          <a:endParaRPr lang="hr-HR" sz="1600" b="1" dirty="0">
            <a:solidFill>
              <a:srgbClr val="FFFF99"/>
            </a:solidFill>
          </a:endParaRPr>
        </a:p>
      </dgm:t>
    </dgm:pt>
    <dgm:pt modelId="{DE0268D5-30CD-41C5-9FFE-119A6F9796B0}" type="parTrans" cxnId="{DE1024C2-83D7-4BDD-9594-459A2E34094D}">
      <dgm:prSet/>
      <dgm:spPr/>
      <dgm:t>
        <a:bodyPr/>
        <a:lstStyle/>
        <a:p>
          <a:endParaRPr lang="hr-HR"/>
        </a:p>
      </dgm:t>
    </dgm:pt>
    <dgm:pt modelId="{B1E50A5E-61F9-4CDF-B3B6-FFFC55FD258C}" type="sibTrans" cxnId="{DE1024C2-83D7-4BDD-9594-459A2E34094D}">
      <dgm:prSet/>
      <dgm:spPr/>
      <dgm:t>
        <a:bodyPr/>
        <a:lstStyle/>
        <a:p>
          <a:endParaRPr lang="hr-HR"/>
        </a:p>
      </dgm:t>
    </dgm:pt>
    <dgm:pt modelId="{AF2204D2-6C81-4A29-849D-A843570330A4}">
      <dgm:prSet phldrT="[Text]" custT="1"/>
      <dgm:spPr/>
      <dgm:t>
        <a:bodyPr/>
        <a:lstStyle/>
        <a:p>
          <a:r>
            <a:rPr lang="hr-HR" sz="1600" dirty="0" smtClean="0"/>
            <a:t>POLITIČKO-EKONOMSKI</a:t>
          </a:r>
          <a:endParaRPr lang="hr-HR" sz="1600" dirty="0"/>
        </a:p>
      </dgm:t>
    </dgm:pt>
    <dgm:pt modelId="{64D04523-5DB9-4DA0-A7DD-2F38D01FD018}" type="parTrans" cxnId="{338965AC-3466-4156-BBEB-E63456F68398}">
      <dgm:prSet/>
      <dgm:spPr/>
      <dgm:t>
        <a:bodyPr/>
        <a:lstStyle/>
        <a:p>
          <a:endParaRPr lang="hr-HR"/>
        </a:p>
      </dgm:t>
    </dgm:pt>
    <dgm:pt modelId="{A3A7C319-F5C6-4D91-BAA1-B283DAD75D7C}" type="sibTrans" cxnId="{338965AC-3466-4156-BBEB-E63456F68398}">
      <dgm:prSet/>
      <dgm:spPr/>
      <dgm:t>
        <a:bodyPr/>
        <a:lstStyle/>
        <a:p>
          <a:endParaRPr lang="hr-HR"/>
        </a:p>
      </dgm:t>
    </dgm:pt>
    <dgm:pt modelId="{7301C404-7FC7-4EA0-8228-4FB208978BB5}">
      <dgm:prSet phldrT="[Text]" custT="1"/>
      <dgm:spPr/>
      <dgm:t>
        <a:bodyPr/>
        <a:lstStyle/>
        <a:p>
          <a:r>
            <a:rPr lang="hr-HR" sz="1600" dirty="0" smtClean="0"/>
            <a:t>KOMUNALNA INFRA-STRUKTURA</a:t>
          </a:r>
          <a:endParaRPr lang="hr-HR" sz="1600" dirty="0"/>
        </a:p>
      </dgm:t>
    </dgm:pt>
    <dgm:pt modelId="{5C966B0A-836A-4C2B-8CE5-D2DD1EE5FDE2}" type="parTrans" cxnId="{9DA18CFF-A163-4BF4-8740-D5E6BE112F4E}">
      <dgm:prSet/>
      <dgm:spPr/>
      <dgm:t>
        <a:bodyPr/>
        <a:lstStyle/>
        <a:p>
          <a:endParaRPr lang="hr-HR"/>
        </a:p>
      </dgm:t>
    </dgm:pt>
    <dgm:pt modelId="{66B39090-750E-40D9-9F79-779D60D77CBA}" type="sibTrans" cxnId="{9DA18CFF-A163-4BF4-8740-D5E6BE112F4E}">
      <dgm:prSet/>
      <dgm:spPr/>
      <dgm:t>
        <a:bodyPr/>
        <a:lstStyle/>
        <a:p>
          <a:endParaRPr lang="hr-HR"/>
        </a:p>
      </dgm:t>
    </dgm:pt>
    <dgm:pt modelId="{7C2F782A-D729-4254-AFC3-3E396CC668FC}">
      <dgm:prSet phldrT="[Text]" custT="1"/>
      <dgm:spPr/>
      <dgm:t>
        <a:bodyPr/>
        <a:lstStyle/>
        <a:p>
          <a:r>
            <a:rPr lang="hr-HR" sz="1600" dirty="0" smtClean="0"/>
            <a:t>PROMETNA INFRA-STRUKTURA</a:t>
          </a:r>
          <a:endParaRPr lang="hr-HR" sz="1600" dirty="0"/>
        </a:p>
      </dgm:t>
    </dgm:pt>
    <dgm:pt modelId="{74FFE49D-A951-414E-A60D-3BF0AF42292A}" type="parTrans" cxnId="{DD7E75D9-3D44-44D1-98C9-75732904D280}">
      <dgm:prSet/>
      <dgm:spPr/>
      <dgm:t>
        <a:bodyPr/>
        <a:lstStyle/>
        <a:p>
          <a:endParaRPr lang="hr-HR"/>
        </a:p>
      </dgm:t>
    </dgm:pt>
    <dgm:pt modelId="{1B1B6D23-EEDE-4320-9A45-5A22094778CE}" type="sibTrans" cxnId="{DD7E75D9-3D44-44D1-98C9-75732904D280}">
      <dgm:prSet/>
      <dgm:spPr/>
      <dgm:t>
        <a:bodyPr/>
        <a:lstStyle/>
        <a:p>
          <a:endParaRPr lang="hr-HR"/>
        </a:p>
      </dgm:t>
    </dgm:pt>
    <dgm:pt modelId="{82696ED3-265B-45C6-9EF9-551A62EBFBC5}">
      <dgm:prSet custT="1"/>
      <dgm:spPr/>
      <dgm:t>
        <a:bodyPr/>
        <a:lstStyle/>
        <a:p>
          <a:r>
            <a:rPr lang="hr-HR" sz="1600" dirty="0" smtClean="0"/>
            <a:t>SOCIO-KULTURNI</a:t>
          </a:r>
          <a:endParaRPr lang="hr-HR" sz="1600" dirty="0"/>
        </a:p>
      </dgm:t>
    </dgm:pt>
    <dgm:pt modelId="{3303D116-D60D-4202-BBE7-DC55446EF440}" type="parTrans" cxnId="{4972CC65-A509-441A-A384-B187A0E7021B}">
      <dgm:prSet/>
      <dgm:spPr/>
      <dgm:t>
        <a:bodyPr/>
        <a:lstStyle/>
        <a:p>
          <a:endParaRPr lang="hr-HR"/>
        </a:p>
      </dgm:t>
    </dgm:pt>
    <dgm:pt modelId="{22989CB7-98F4-41BC-A76B-9592D804B183}" type="sibTrans" cxnId="{4972CC65-A509-441A-A384-B187A0E7021B}">
      <dgm:prSet/>
      <dgm:spPr/>
      <dgm:t>
        <a:bodyPr/>
        <a:lstStyle/>
        <a:p>
          <a:endParaRPr lang="hr-HR"/>
        </a:p>
      </dgm:t>
    </dgm:pt>
    <dgm:pt modelId="{76FF7B12-65AE-47FA-8F26-5447C85BCA13}">
      <dgm:prSet/>
      <dgm:spPr/>
      <dgm:t>
        <a:bodyPr/>
        <a:lstStyle/>
        <a:p>
          <a:endParaRPr lang="hr-HR"/>
        </a:p>
      </dgm:t>
    </dgm:pt>
    <dgm:pt modelId="{6165D4E9-496B-4FB6-85A6-25501E661CA7}" type="parTrans" cxnId="{AFD4F4DA-FC3E-4CF8-A450-7091D6FA2317}">
      <dgm:prSet/>
      <dgm:spPr/>
      <dgm:t>
        <a:bodyPr/>
        <a:lstStyle/>
        <a:p>
          <a:endParaRPr lang="hr-HR"/>
        </a:p>
      </dgm:t>
    </dgm:pt>
    <dgm:pt modelId="{9620BA99-A422-4296-A50B-58180FA64429}" type="sibTrans" cxnId="{AFD4F4DA-FC3E-4CF8-A450-7091D6FA2317}">
      <dgm:prSet/>
      <dgm:spPr/>
      <dgm:t>
        <a:bodyPr/>
        <a:lstStyle/>
        <a:p>
          <a:endParaRPr lang="hr-HR"/>
        </a:p>
      </dgm:t>
    </dgm:pt>
    <dgm:pt modelId="{57BE7479-6869-4996-B37D-BDD4519E1640}" type="pres">
      <dgm:prSet presAssocID="{F26EBC89-59F4-4F80-8DC9-6FF5FDC79D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96EB95E-A99E-423B-BFCF-9AD3E173447D}" type="pres">
      <dgm:prSet presAssocID="{9A9A9D72-1D42-4F3F-89C8-F7673D106D56}" presName="centerShape" presStyleLbl="node0" presStyleIdx="0" presStyleCnt="1"/>
      <dgm:spPr/>
      <dgm:t>
        <a:bodyPr/>
        <a:lstStyle/>
        <a:p>
          <a:endParaRPr lang="hr-HR"/>
        </a:p>
      </dgm:t>
    </dgm:pt>
    <dgm:pt modelId="{B79751F3-3AC0-48E4-A288-075099169DC7}" type="pres">
      <dgm:prSet presAssocID="{DE0268D5-30CD-41C5-9FFE-119A6F9796B0}" presName="Name9" presStyleLbl="parChTrans1D2" presStyleIdx="0" presStyleCnt="5"/>
      <dgm:spPr/>
      <dgm:t>
        <a:bodyPr/>
        <a:lstStyle/>
        <a:p>
          <a:endParaRPr lang="hr-HR"/>
        </a:p>
      </dgm:t>
    </dgm:pt>
    <dgm:pt modelId="{2E44179A-DCD3-4B1B-B40B-00C0D399F259}" type="pres">
      <dgm:prSet presAssocID="{DE0268D5-30CD-41C5-9FFE-119A6F9796B0}" presName="connTx" presStyleLbl="parChTrans1D2" presStyleIdx="0" presStyleCnt="5"/>
      <dgm:spPr/>
      <dgm:t>
        <a:bodyPr/>
        <a:lstStyle/>
        <a:p>
          <a:endParaRPr lang="hr-HR"/>
        </a:p>
      </dgm:t>
    </dgm:pt>
    <dgm:pt modelId="{CAC07A7D-486C-4D2F-A98A-D3F5294117D1}" type="pres">
      <dgm:prSet presAssocID="{08A99483-2B16-4628-8558-89CC9C38D78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4F7EA8-3B10-4E22-AC76-734933075B20}" type="pres">
      <dgm:prSet presAssocID="{3303D116-D60D-4202-BBE7-DC55446EF440}" presName="Name9" presStyleLbl="parChTrans1D2" presStyleIdx="1" presStyleCnt="5"/>
      <dgm:spPr/>
      <dgm:t>
        <a:bodyPr/>
        <a:lstStyle/>
        <a:p>
          <a:endParaRPr lang="hr-HR"/>
        </a:p>
      </dgm:t>
    </dgm:pt>
    <dgm:pt modelId="{3DF204AB-F938-4D54-88D3-E18D7AA4E4F7}" type="pres">
      <dgm:prSet presAssocID="{3303D116-D60D-4202-BBE7-DC55446EF440}" presName="connTx" presStyleLbl="parChTrans1D2" presStyleIdx="1" presStyleCnt="5"/>
      <dgm:spPr/>
      <dgm:t>
        <a:bodyPr/>
        <a:lstStyle/>
        <a:p>
          <a:endParaRPr lang="hr-HR"/>
        </a:p>
      </dgm:t>
    </dgm:pt>
    <dgm:pt modelId="{ACEE254B-5726-4AA6-8A48-91CD379C679A}" type="pres">
      <dgm:prSet presAssocID="{82696ED3-265B-45C6-9EF9-551A62EBFBC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02F17D-BEF1-48FE-9CA6-547D1DFDC722}" type="pres">
      <dgm:prSet presAssocID="{64D04523-5DB9-4DA0-A7DD-2F38D01FD018}" presName="Name9" presStyleLbl="parChTrans1D2" presStyleIdx="2" presStyleCnt="5"/>
      <dgm:spPr/>
      <dgm:t>
        <a:bodyPr/>
        <a:lstStyle/>
        <a:p>
          <a:endParaRPr lang="hr-HR"/>
        </a:p>
      </dgm:t>
    </dgm:pt>
    <dgm:pt modelId="{103B324A-55DF-42E0-B0CD-F11799E4FCD2}" type="pres">
      <dgm:prSet presAssocID="{64D04523-5DB9-4DA0-A7DD-2F38D01FD018}" presName="connTx" presStyleLbl="parChTrans1D2" presStyleIdx="2" presStyleCnt="5"/>
      <dgm:spPr/>
      <dgm:t>
        <a:bodyPr/>
        <a:lstStyle/>
        <a:p>
          <a:endParaRPr lang="hr-HR"/>
        </a:p>
      </dgm:t>
    </dgm:pt>
    <dgm:pt modelId="{C49B4C1A-AB0B-43FD-A471-D18FBD9F50CD}" type="pres">
      <dgm:prSet presAssocID="{AF2204D2-6C81-4A29-849D-A843570330A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D47690-A69F-4C1E-B586-9F681252483C}" type="pres">
      <dgm:prSet presAssocID="{5C966B0A-836A-4C2B-8CE5-D2DD1EE5FDE2}" presName="Name9" presStyleLbl="parChTrans1D2" presStyleIdx="3" presStyleCnt="5"/>
      <dgm:spPr/>
      <dgm:t>
        <a:bodyPr/>
        <a:lstStyle/>
        <a:p>
          <a:endParaRPr lang="hr-HR"/>
        </a:p>
      </dgm:t>
    </dgm:pt>
    <dgm:pt modelId="{CA3350DD-6CB9-4FF2-91DF-93AD2838072B}" type="pres">
      <dgm:prSet presAssocID="{5C966B0A-836A-4C2B-8CE5-D2DD1EE5FDE2}" presName="connTx" presStyleLbl="parChTrans1D2" presStyleIdx="3" presStyleCnt="5"/>
      <dgm:spPr/>
      <dgm:t>
        <a:bodyPr/>
        <a:lstStyle/>
        <a:p>
          <a:endParaRPr lang="hr-HR"/>
        </a:p>
      </dgm:t>
    </dgm:pt>
    <dgm:pt modelId="{AA9918DD-98B9-4DF9-8931-49EFD21BBB41}" type="pres">
      <dgm:prSet presAssocID="{7301C404-7FC7-4EA0-8228-4FB208978B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5A9506-7F53-4A75-B238-8E9A9BD9A929}" type="pres">
      <dgm:prSet presAssocID="{74FFE49D-A951-414E-A60D-3BF0AF42292A}" presName="Name9" presStyleLbl="parChTrans1D2" presStyleIdx="4" presStyleCnt="5"/>
      <dgm:spPr/>
      <dgm:t>
        <a:bodyPr/>
        <a:lstStyle/>
        <a:p>
          <a:endParaRPr lang="hr-HR"/>
        </a:p>
      </dgm:t>
    </dgm:pt>
    <dgm:pt modelId="{5A5EBAE1-6FA9-4BE0-85BA-5F0468D687D0}" type="pres">
      <dgm:prSet presAssocID="{74FFE49D-A951-414E-A60D-3BF0AF42292A}" presName="connTx" presStyleLbl="parChTrans1D2" presStyleIdx="4" presStyleCnt="5"/>
      <dgm:spPr/>
      <dgm:t>
        <a:bodyPr/>
        <a:lstStyle/>
        <a:p>
          <a:endParaRPr lang="hr-HR"/>
        </a:p>
      </dgm:t>
    </dgm:pt>
    <dgm:pt modelId="{9A692896-CF55-49F3-B275-0CFE0E78C871}" type="pres">
      <dgm:prSet presAssocID="{7C2F782A-D729-4254-AFC3-3E396CC668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E1024C2-83D7-4BDD-9594-459A2E34094D}" srcId="{9A9A9D72-1D42-4F3F-89C8-F7673D106D56}" destId="{08A99483-2B16-4628-8558-89CC9C38D78F}" srcOrd="0" destOrd="0" parTransId="{DE0268D5-30CD-41C5-9FFE-119A6F9796B0}" sibTransId="{B1E50A5E-61F9-4CDF-B3B6-FFFC55FD258C}"/>
    <dgm:cxn modelId="{78AEAD36-7E28-433C-AF3D-3CC3349A169F}" type="presOf" srcId="{7301C404-7FC7-4EA0-8228-4FB208978BB5}" destId="{AA9918DD-98B9-4DF9-8931-49EFD21BBB41}" srcOrd="0" destOrd="0" presId="urn:microsoft.com/office/officeart/2005/8/layout/radial1"/>
    <dgm:cxn modelId="{21D040FC-C6F4-4880-B31B-E0643E21BA11}" type="presOf" srcId="{DE0268D5-30CD-41C5-9FFE-119A6F9796B0}" destId="{2E44179A-DCD3-4B1B-B40B-00C0D399F259}" srcOrd="1" destOrd="0" presId="urn:microsoft.com/office/officeart/2005/8/layout/radial1"/>
    <dgm:cxn modelId="{C7FD6D1F-B1B1-405A-B38B-52CAE17A3868}" type="presOf" srcId="{F26EBC89-59F4-4F80-8DC9-6FF5FDC79DB9}" destId="{57BE7479-6869-4996-B37D-BDD4519E1640}" srcOrd="0" destOrd="0" presId="urn:microsoft.com/office/officeart/2005/8/layout/radial1"/>
    <dgm:cxn modelId="{0A7B4D5D-B237-425B-A639-D044E8B9468F}" srcId="{F26EBC89-59F4-4F80-8DC9-6FF5FDC79DB9}" destId="{9A9A9D72-1D42-4F3F-89C8-F7673D106D56}" srcOrd="0" destOrd="0" parTransId="{CF77339E-64AA-40DB-BB90-AF3150DC9333}" sibTransId="{576D342B-8E58-45C2-99AE-089BEC6D3C31}"/>
    <dgm:cxn modelId="{AD39B469-8ECA-4140-8CD7-A441ABFC7C0B}" type="presOf" srcId="{08A99483-2B16-4628-8558-89CC9C38D78F}" destId="{CAC07A7D-486C-4D2F-A98A-D3F5294117D1}" srcOrd="0" destOrd="0" presId="urn:microsoft.com/office/officeart/2005/8/layout/radial1"/>
    <dgm:cxn modelId="{9DA18CFF-A163-4BF4-8740-D5E6BE112F4E}" srcId="{9A9A9D72-1D42-4F3F-89C8-F7673D106D56}" destId="{7301C404-7FC7-4EA0-8228-4FB208978BB5}" srcOrd="3" destOrd="0" parTransId="{5C966B0A-836A-4C2B-8CE5-D2DD1EE5FDE2}" sibTransId="{66B39090-750E-40D9-9F79-779D60D77CBA}"/>
    <dgm:cxn modelId="{DD7E75D9-3D44-44D1-98C9-75732904D280}" srcId="{9A9A9D72-1D42-4F3F-89C8-F7673D106D56}" destId="{7C2F782A-D729-4254-AFC3-3E396CC668FC}" srcOrd="4" destOrd="0" parTransId="{74FFE49D-A951-414E-A60D-3BF0AF42292A}" sibTransId="{1B1B6D23-EEDE-4320-9A45-5A22094778CE}"/>
    <dgm:cxn modelId="{6A44D66F-BE60-4959-82EF-441935A89228}" type="presOf" srcId="{64D04523-5DB9-4DA0-A7DD-2F38D01FD018}" destId="{9602F17D-BEF1-48FE-9CA6-547D1DFDC722}" srcOrd="0" destOrd="0" presId="urn:microsoft.com/office/officeart/2005/8/layout/radial1"/>
    <dgm:cxn modelId="{9CDD15A0-4BE7-4D95-BB1E-62BA29BCDD30}" type="presOf" srcId="{AF2204D2-6C81-4A29-849D-A843570330A4}" destId="{C49B4C1A-AB0B-43FD-A471-D18FBD9F50CD}" srcOrd="0" destOrd="0" presId="urn:microsoft.com/office/officeart/2005/8/layout/radial1"/>
    <dgm:cxn modelId="{05D2C34C-17CE-435F-9BC6-AD935B6F540B}" type="presOf" srcId="{3303D116-D60D-4202-BBE7-DC55446EF440}" destId="{564F7EA8-3B10-4E22-AC76-734933075B20}" srcOrd="0" destOrd="0" presId="urn:microsoft.com/office/officeart/2005/8/layout/radial1"/>
    <dgm:cxn modelId="{C730BA99-A08F-4F5D-A2D0-CA5F24675933}" type="presOf" srcId="{9A9A9D72-1D42-4F3F-89C8-F7673D106D56}" destId="{A96EB95E-A99E-423B-BFCF-9AD3E173447D}" srcOrd="0" destOrd="0" presId="urn:microsoft.com/office/officeart/2005/8/layout/radial1"/>
    <dgm:cxn modelId="{B3364856-0898-4DF1-879D-68DFD847545F}" type="presOf" srcId="{74FFE49D-A951-414E-A60D-3BF0AF42292A}" destId="{035A9506-7F53-4A75-B238-8E9A9BD9A929}" srcOrd="0" destOrd="0" presId="urn:microsoft.com/office/officeart/2005/8/layout/radial1"/>
    <dgm:cxn modelId="{3B65F713-D0B7-4A7F-88B6-03E274F1D2D8}" type="presOf" srcId="{3303D116-D60D-4202-BBE7-DC55446EF440}" destId="{3DF204AB-F938-4D54-88D3-E18D7AA4E4F7}" srcOrd="1" destOrd="0" presId="urn:microsoft.com/office/officeart/2005/8/layout/radial1"/>
    <dgm:cxn modelId="{338965AC-3466-4156-BBEB-E63456F68398}" srcId="{9A9A9D72-1D42-4F3F-89C8-F7673D106D56}" destId="{AF2204D2-6C81-4A29-849D-A843570330A4}" srcOrd="2" destOrd="0" parTransId="{64D04523-5DB9-4DA0-A7DD-2F38D01FD018}" sibTransId="{A3A7C319-F5C6-4D91-BAA1-B283DAD75D7C}"/>
    <dgm:cxn modelId="{6B91CE46-95C3-47B4-AB8D-A54466F26787}" type="presOf" srcId="{7C2F782A-D729-4254-AFC3-3E396CC668FC}" destId="{9A692896-CF55-49F3-B275-0CFE0E78C871}" srcOrd="0" destOrd="0" presId="urn:microsoft.com/office/officeart/2005/8/layout/radial1"/>
    <dgm:cxn modelId="{113D67D6-08BA-4E6D-8126-C850A1919567}" type="presOf" srcId="{64D04523-5DB9-4DA0-A7DD-2F38D01FD018}" destId="{103B324A-55DF-42E0-B0CD-F11799E4FCD2}" srcOrd="1" destOrd="0" presId="urn:microsoft.com/office/officeart/2005/8/layout/radial1"/>
    <dgm:cxn modelId="{741B01A5-448D-43D5-BF19-B4A2B8D8159B}" type="presOf" srcId="{5C966B0A-836A-4C2B-8CE5-D2DD1EE5FDE2}" destId="{C7D47690-A69F-4C1E-B586-9F681252483C}" srcOrd="0" destOrd="0" presId="urn:microsoft.com/office/officeart/2005/8/layout/radial1"/>
    <dgm:cxn modelId="{6BD568C8-D330-49E5-8F9C-A3DFFC06CA7B}" type="presOf" srcId="{DE0268D5-30CD-41C5-9FFE-119A6F9796B0}" destId="{B79751F3-3AC0-48E4-A288-075099169DC7}" srcOrd="0" destOrd="0" presId="urn:microsoft.com/office/officeart/2005/8/layout/radial1"/>
    <dgm:cxn modelId="{5B93A372-AF06-463B-BB0D-D25E1F6D87AA}" type="presOf" srcId="{82696ED3-265B-45C6-9EF9-551A62EBFBC5}" destId="{ACEE254B-5726-4AA6-8A48-91CD379C679A}" srcOrd="0" destOrd="0" presId="urn:microsoft.com/office/officeart/2005/8/layout/radial1"/>
    <dgm:cxn modelId="{E3C5AEA5-7219-47C1-9E38-8CCF3E8B8D1D}" type="presOf" srcId="{5C966B0A-836A-4C2B-8CE5-D2DD1EE5FDE2}" destId="{CA3350DD-6CB9-4FF2-91DF-93AD2838072B}" srcOrd="1" destOrd="0" presId="urn:microsoft.com/office/officeart/2005/8/layout/radial1"/>
    <dgm:cxn modelId="{AFD4F4DA-FC3E-4CF8-A450-7091D6FA2317}" srcId="{F26EBC89-59F4-4F80-8DC9-6FF5FDC79DB9}" destId="{76FF7B12-65AE-47FA-8F26-5447C85BCA13}" srcOrd="1" destOrd="0" parTransId="{6165D4E9-496B-4FB6-85A6-25501E661CA7}" sibTransId="{9620BA99-A422-4296-A50B-58180FA64429}"/>
    <dgm:cxn modelId="{4972CC65-A509-441A-A384-B187A0E7021B}" srcId="{9A9A9D72-1D42-4F3F-89C8-F7673D106D56}" destId="{82696ED3-265B-45C6-9EF9-551A62EBFBC5}" srcOrd="1" destOrd="0" parTransId="{3303D116-D60D-4202-BBE7-DC55446EF440}" sibTransId="{22989CB7-98F4-41BC-A76B-9592D804B183}"/>
    <dgm:cxn modelId="{025C4E3B-C4FB-422D-A9CA-9A6C2D821C64}" type="presOf" srcId="{74FFE49D-A951-414E-A60D-3BF0AF42292A}" destId="{5A5EBAE1-6FA9-4BE0-85BA-5F0468D687D0}" srcOrd="1" destOrd="0" presId="urn:microsoft.com/office/officeart/2005/8/layout/radial1"/>
    <dgm:cxn modelId="{CF3400D0-B9C5-411D-BF46-A71E1162F979}" type="presParOf" srcId="{57BE7479-6869-4996-B37D-BDD4519E1640}" destId="{A96EB95E-A99E-423B-BFCF-9AD3E173447D}" srcOrd="0" destOrd="0" presId="urn:microsoft.com/office/officeart/2005/8/layout/radial1"/>
    <dgm:cxn modelId="{3935FACB-7BB7-4AFD-88FB-21D110B9F1D4}" type="presParOf" srcId="{57BE7479-6869-4996-B37D-BDD4519E1640}" destId="{B79751F3-3AC0-48E4-A288-075099169DC7}" srcOrd="1" destOrd="0" presId="urn:microsoft.com/office/officeart/2005/8/layout/radial1"/>
    <dgm:cxn modelId="{A6FC73D8-AA8E-482D-BF3A-7AEB943B65B3}" type="presParOf" srcId="{B79751F3-3AC0-48E4-A288-075099169DC7}" destId="{2E44179A-DCD3-4B1B-B40B-00C0D399F259}" srcOrd="0" destOrd="0" presId="urn:microsoft.com/office/officeart/2005/8/layout/radial1"/>
    <dgm:cxn modelId="{DD2F073D-05BA-42C6-875F-5C129B6E1F00}" type="presParOf" srcId="{57BE7479-6869-4996-B37D-BDD4519E1640}" destId="{CAC07A7D-486C-4D2F-A98A-D3F5294117D1}" srcOrd="2" destOrd="0" presId="urn:microsoft.com/office/officeart/2005/8/layout/radial1"/>
    <dgm:cxn modelId="{4EA3879F-1672-4901-A7CF-C3B2F4A8D0DA}" type="presParOf" srcId="{57BE7479-6869-4996-B37D-BDD4519E1640}" destId="{564F7EA8-3B10-4E22-AC76-734933075B20}" srcOrd="3" destOrd="0" presId="urn:microsoft.com/office/officeart/2005/8/layout/radial1"/>
    <dgm:cxn modelId="{CBEB67B9-0E6F-433B-BDAC-63D7165CB2FD}" type="presParOf" srcId="{564F7EA8-3B10-4E22-AC76-734933075B20}" destId="{3DF204AB-F938-4D54-88D3-E18D7AA4E4F7}" srcOrd="0" destOrd="0" presId="urn:microsoft.com/office/officeart/2005/8/layout/radial1"/>
    <dgm:cxn modelId="{22931FC2-E9C1-4BB6-BAF0-F379D66AB2DB}" type="presParOf" srcId="{57BE7479-6869-4996-B37D-BDD4519E1640}" destId="{ACEE254B-5726-4AA6-8A48-91CD379C679A}" srcOrd="4" destOrd="0" presId="urn:microsoft.com/office/officeart/2005/8/layout/radial1"/>
    <dgm:cxn modelId="{8CC1D7AF-3F20-4137-9804-0E1B435254B2}" type="presParOf" srcId="{57BE7479-6869-4996-B37D-BDD4519E1640}" destId="{9602F17D-BEF1-48FE-9CA6-547D1DFDC722}" srcOrd="5" destOrd="0" presId="urn:microsoft.com/office/officeart/2005/8/layout/radial1"/>
    <dgm:cxn modelId="{2FFCFD92-110C-429D-BC28-F7BC2B512985}" type="presParOf" srcId="{9602F17D-BEF1-48FE-9CA6-547D1DFDC722}" destId="{103B324A-55DF-42E0-B0CD-F11799E4FCD2}" srcOrd="0" destOrd="0" presId="urn:microsoft.com/office/officeart/2005/8/layout/radial1"/>
    <dgm:cxn modelId="{4CB05BC3-3725-4CEA-BF2F-E92CCBE7D20D}" type="presParOf" srcId="{57BE7479-6869-4996-B37D-BDD4519E1640}" destId="{C49B4C1A-AB0B-43FD-A471-D18FBD9F50CD}" srcOrd="6" destOrd="0" presId="urn:microsoft.com/office/officeart/2005/8/layout/radial1"/>
    <dgm:cxn modelId="{5FE84F68-5576-4723-ABCA-D61E6FE33B12}" type="presParOf" srcId="{57BE7479-6869-4996-B37D-BDD4519E1640}" destId="{C7D47690-A69F-4C1E-B586-9F681252483C}" srcOrd="7" destOrd="0" presId="urn:microsoft.com/office/officeart/2005/8/layout/radial1"/>
    <dgm:cxn modelId="{03E9F5CB-380F-4428-AB92-08EE60522A94}" type="presParOf" srcId="{C7D47690-A69F-4C1E-B586-9F681252483C}" destId="{CA3350DD-6CB9-4FF2-91DF-93AD2838072B}" srcOrd="0" destOrd="0" presId="urn:microsoft.com/office/officeart/2005/8/layout/radial1"/>
    <dgm:cxn modelId="{65694A56-CA0B-48F8-B250-2C80E0ECC073}" type="presParOf" srcId="{57BE7479-6869-4996-B37D-BDD4519E1640}" destId="{AA9918DD-98B9-4DF9-8931-49EFD21BBB41}" srcOrd="8" destOrd="0" presId="urn:microsoft.com/office/officeart/2005/8/layout/radial1"/>
    <dgm:cxn modelId="{70AE6E01-A9AC-4699-B310-A262875CEA06}" type="presParOf" srcId="{57BE7479-6869-4996-B37D-BDD4519E1640}" destId="{035A9506-7F53-4A75-B238-8E9A9BD9A929}" srcOrd="9" destOrd="0" presId="urn:microsoft.com/office/officeart/2005/8/layout/radial1"/>
    <dgm:cxn modelId="{3F794E1E-1964-47F6-B00F-B8D5C64418C1}" type="presParOf" srcId="{035A9506-7F53-4A75-B238-8E9A9BD9A929}" destId="{5A5EBAE1-6FA9-4BE0-85BA-5F0468D687D0}" srcOrd="0" destOrd="0" presId="urn:microsoft.com/office/officeart/2005/8/layout/radial1"/>
    <dgm:cxn modelId="{3789AF4A-FC08-40ED-836A-DD32F2207B23}" type="presParOf" srcId="{57BE7479-6869-4996-B37D-BDD4519E1640}" destId="{9A692896-CF55-49F3-B275-0CFE0E78C87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EB95E-A99E-423B-BFCF-9AD3E173447D}">
      <dsp:nvSpPr>
        <dsp:cNvPr id="0" name=""/>
        <dsp:cNvSpPr/>
      </dsp:nvSpPr>
      <dsp:spPr>
        <a:xfrm>
          <a:off x="3348508" y="2276581"/>
          <a:ext cx="1748482" cy="17484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TURISTIČKI PRIHVATNI KAPACITET</a:t>
          </a:r>
          <a:endParaRPr lang="hr-HR" sz="2100" kern="1200" dirty="0"/>
        </a:p>
      </dsp:txBody>
      <dsp:txXfrm>
        <a:off x="3604567" y="2532640"/>
        <a:ext cx="1236364" cy="1236364"/>
      </dsp:txXfrm>
    </dsp:sp>
    <dsp:sp modelId="{B79751F3-3AC0-48E4-A288-075099169DC7}">
      <dsp:nvSpPr>
        <dsp:cNvPr id="0" name=""/>
        <dsp:cNvSpPr/>
      </dsp:nvSpPr>
      <dsp:spPr>
        <a:xfrm rot="16200000">
          <a:off x="3960123" y="1995322"/>
          <a:ext cx="525252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525252" y="1863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209618" y="2000823"/>
        <a:ext cx="26262" cy="26262"/>
      </dsp:txXfrm>
    </dsp:sp>
    <dsp:sp modelId="{CAC07A7D-486C-4D2F-A98A-D3F5294117D1}">
      <dsp:nvSpPr>
        <dsp:cNvPr id="0" name=""/>
        <dsp:cNvSpPr/>
      </dsp:nvSpPr>
      <dsp:spPr>
        <a:xfrm>
          <a:off x="3348508" y="2846"/>
          <a:ext cx="1748482" cy="1748482"/>
        </a:xfrm>
        <a:prstGeom prst="ellipse">
          <a:avLst/>
        </a:prstGeom>
        <a:solidFill>
          <a:srgbClr val="33C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rgbClr val="FFFF99"/>
              </a:solidFill>
            </a:rPr>
            <a:t>PROSTORNI/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rgbClr val="FFFF99"/>
              </a:solidFill>
            </a:rPr>
            <a:t>EKOLOŠKI</a:t>
          </a:r>
          <a:endParaRPr lang="hr-HR" sz="1600" b="1" kern="1200" dirty="0">
            <a:solidFill>
              <a:srgbClr val="FFFF99"/>
            </a:solidFill>
          </a:endParaRPr>
        </a:p>
      </dsp:txBody>
      <dsp:txXfrm>
        <a:off x="3604567" y="258905"/>
        <a:ext cx="1236364" cy="1236364"/>
      </dsp:txXfrm>
    </dsp:sp>
    <dsp:sp modelId="{564F7EA8-3B10-4E22-AC76-734933075B20}">
      <dsp:nvSpPr>
        <dsp:cNvPr id="0" name=""/>
        <dsp:cNvSpPr/>
      </dsp:nvSpPr>
      <dsp:spPr>
        <a:xfrm rot="20520000">
          <a:off x="5041348" y="2780878"/>
          <a:ext cx="525252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525252" y="1863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290843" y="2786379"/>
        <a:ext cx="26262" cy="26262"/>
      </dsp:txXfrm>
    </dsp:sp>
    <dsp:sp modelId="{ACEE254B-5726-4AA6-8A48-91CD379C679A}">
      <dsp:nvSpPr>
        <dsp:cNvPr id="0" name=""/>
        <dsp:cNvSpPr/>
      </dsp:nvSpPr>
      <dsp:spPr>
        <a:xfrm>
          <a:off x="5510958" y="1573958"/>
          <a:ext cx="1748482" cy="1748482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SOCIO-KULTURNI</a:t>
          </a:r>
          <a:endParaRPr lang="hr-HR" sz="1600" kern="1200" dirty="0"/>
        </a:p>
      </dsp:txBody>
      <dsp:txXfrm>
        <a:off x="5767017" y="1830017"/>
        <a:ext cx="1236364" cy="1236364"/>
      </dsp:txXfrm>
    </dsp:sp>
    <dsp:sp modelId="{9602F17D-BEF1-48FE-9CA6-547D1DFDC722}">
      <dsp:nvSpPr>
        <dsp:cNvPr id="0" name=""/>
        <dsp:cNvSpPr/>
      </dsp:nvSpPr>
      <dsp:spPr>
        <a:xfrm rot="3240000">
          <a:off x="4628357" y="4051934"/>
          <a:ext cx="525252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525252" y="1863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877852" y="4057435"/>
        <a:ext cx="26262" cy="26262"/>
      </dsp:txXfrm>
    </dsp:sp>
    <dsp:sp modelId="{C49B4C1A-AB0B-43FD-A471-D18FBD9F50CD}">
      <dsp:nvSpPr>
        <dsp:cNvPr id="0" name=""/>
        <dsp:cNvSpPr/>
      </dsp:nvSpPr>
      <dsp:spPr>
        <a:xfrm>
          <a:off x="4684976" y="4116070"/>
          <a:ext cx="1748482" cy="1748482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POLITIČKO-EKONOMSKI</a:t>
          </a:r>
          <a:endParaRPr lang="hr-HR" sz="1600" kern="1200" dirty="0"/>
        </a:p>
      </dsp:txBody>
      <dsp:txXfrm>
        <a:off x="4941035" y="4372129"/>
        <a:ext cx="1236364" cy="1236364"/>
      </dsp:txXfrm>
    </dsp:sp>
    <dsp:sp modelId="{C7D47690-A69F-4C1E-B586-9F681252483C}">
      <dsp:nvSpPr>
        <dsp:cNvPr id="0" name=""/>
        <dsp:cNvSpPr/>
      </dsp:nvSpPr>
      <dsp:spPr>
        <a:xfrm rot="7560000">
          <a:off x="3291890" y="4051934"/>
          <a:ext cx="525252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525252" y="1863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0800000">
        <a:off x="3541384" y="4057435"/>
        <a:ext cx="26262" cy="26262"/>
      </dsp:txXfrm>
    </dsp:sp>
    <dsp:sp modelId="{AA9918DD-98B9-4DF9-8931-49EFD21BBB41}">
      <dsp:nvSpPr>
        <dsp:cNvPr id="0" name=""/>
        <dsp:cNvSpPr/>
      </dsp:nvSpPr>
      <dsp:spPr>
        <a:xfrm>
          <a:off x="2012041" y="4116070"/>
          <a:ext cx="1748482" cy="1748482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KOMUNALNA INFRA-STRUKTURA</a:t>
          </a:r>
          <a:endParaRPr lang="hr-HR" sz="1600" kern="1200" dirty="0"/>
        </a:p>
      </dsp:txBody>
      <dsp:txXfrm>
        <a:off x="2268100" y="4372129"/>
        <a:ext cx="1236364" cy="1236364"/>
      </dsp:txXfrm>
    </dsp:sp>
    <dsp:sp modelId="{035A9506-7F53-4A75-B238-8E9A9BD9A929}">
      <dsp:nvSpPr>
        <dsp:cNvPr id="0" name=""/>
        <dsp:cNvSpPr/>
      </dsp:nvSpPr>
      <dsp:spPr>
        <a:xfrm rot="11880000">
          <a:off x="2878898" y="2780878"/>
          <a:ext cx="525252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525252" y="1863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0800000">
        <a:off x="3128393" y="2786379"/>
        <a:ext cx="26262" cy="26262"/>
      </dsp:txXfrm>
    </dsp:sp>
    <dsp:sp modelId="{9A692896-CF55-49F3-B275-0CFE0E78C871}">
      <dsp:nvSpPr>
        <dsp:cNvPr id="0" name=""/>
        <dsp:cNvSpPr/>
      </dsp:nvSpPr>
      <dsp:spPr>
        <a:xfrm>
          <a:off x="1186058" y="1573958"/>
          <a:ext cx="1748482" cy="1748482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PROMETNA INFRA-STRUKTURA</a:t>
          </a:r>
          <a:endParaRPr lang="hr-HR" sz="1600" kern="1200" dirty="0"/>
        </a:p>
      </dsp:txBody>
      <dsp:txXfrm>
        <a:off x="1442117" y="1830017"/>
        <a:ext cx="1236364" cy="123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105B4827-CD91-45A6-8A23-68C8C5F191FA}" type="datetimeFigureOut">
              <a:rPr lang="hr-HR" smtClean="0"/>
              <a:t>6.7.2018.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0E35898B-7915-46CF-BDF7-4395E80402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190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56CDADE3-9EA0-429F-8D7E-137C508FA6D5}" type="datetimeFigureOut">
              <a:rPr lang="hr-HR" smtClean="0"/>
              <a:t>6.7.2018.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3C8FB98E-D27B-4501-AA61-3DDC636635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222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3639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6418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0556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789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1832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1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5088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3753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060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1400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214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444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852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163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2685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3288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5137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312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B98E-D27B-4501-AA61-3DDC63663569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7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 smtClean="0"/>
              <a:t> Saborski odbor za turizam</a:t>
            </a:r>
            <a:r>
              <a:rPr lang="hr-HR" smtClean="0"/>
              <a:t>, 08.05.2014.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BBB1-D953-499B-B229-2E8CD724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90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21D0-02E0-4C62-870F-541FE9A6E937}" type="datetimeFigureOut">
              <a:rPr lang="hr-HR" smtClean="0"/>
              <a:t>6.7.2018.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BBB1-D953-499B-B229-2E8CD724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491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21D0-02E0-4C62-870F-541FE9A6E937}" type="datetimeFigureOut">
              <a:rPr lang="hr-HR" smtClean="0"/>
              <a:t>6.7.2018.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BBB1-D953-499B-B229-2E8CD724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994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BBB1-D953-499B-B229-2E8CD724374B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2223" y="6356350"/>
            <a:ext cx="7883128" cy="0"/>
          </a:xfrm>
          <a:prstGeom prst="line">
            <a:avLst/>
          </a:prstGeom>
          <a:ln w="25400">
            <a:solidFill>
              <a:srgbClr val="F7A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77848" y="6429376"/>
            <a:ext cx="793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+mn-lt"/>
              </a:rPr>
              <a:t>STUDIJA PRIHVATNIH KAPACITETA TURIZMA NA PODRUČJU SDŽ, Split, 9.7.2018.</a:t>
            </a:r>
          </a:p>
        </p:txBody>
      </p:sp>
      <p:pic>
        <p:nvPicPr>
          <p:cNvPr id="10" name="Picture 9" descr="D:\2014 i-vi\it Template Word 2014 Zrinka Siniša\2014 IT Logo HRV 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185" y="86190"/>
            <a:ext cx="1930165" cy="2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62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21D0-02E0-4C62-870F-541FE9A6E937}" type="datetimeFigureOut">
              <a:rPr lang="hr-HR" smtClean="0"/>
              <a:t>6.7.2018.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BBB1-D953-499B-B229-2E8CD724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937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21D0-02E0-4C62-870F-541FE9A6E937}" type="datetimeFigureOut">
              <a:rPr lang="hr-HR" smtClean="0"/>
              <a:t>6.7.2018.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BBB1-D953-499B-B229-2E8CD724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10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21D0-02E0-4C62-870F-541FE9A6E937}" type="datetimeFigureOut">
              <a:rPr lang="hr-HR" smtClean="0"/>
              <a:t>6.7.2018.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BBB1-D953-499B-B229-2E8CD724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20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21D0-02E0-4C62-870F-541FE9A6E937}" type="datetimeFigureOut">
              <a:rPr lang="hr-HR" smtClean="0"/>
              <a:t>6.7.2018.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BBB1-D953-499B-B229-2E8CD724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000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21D0-02E0-4C62-870F-541FE9A6E937}" type="datetimeFigureOut">
              <a:rPr lang="hr-HR" smtClean="0"/>
              <a:t>6.7.2018.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BBB1-D953-499B-B229-2E8CD724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77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21D0-02E0-4C62-870F-541FE9A6E937}" type="datetimeFigureOut">
              <a:rPr lang="hr-HR" smtClean="0"/>
              <a:t>6.7.2018.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BBB1-D953-499B-B229-2E8CD724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613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21D0-02E0-4C62-870F-541FE9A6E937}" type="datetimeFigureOut">
              <a:rPr lang="hr-HR" smtClean="0"/>
              <a:t>6.7.2018.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BBB1-D953-499B-B229-2E8CD724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967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21D0-02E0-4C62-870F-541FE9A6E937}" type="datetimeFigureOut">
              <a:rPr lang="hr-HR" smtClean="0"/>
              <a:t>6.7.2018.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FBBB1-D953-499B-B229-2E8CD724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190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326" y="4350283"/>
            <a:ext cx="7097910" cy="837353"/>
          </a:xfrm>
        </p:spPr>
        <p:txBody>
          <a:bodyPr>
            <a:normAutofit/>
          </a:bodyPr>
          <a:lstStyle/>
          <a:p>
            <a:pPr algn="r">
              <a:spcBef>
                <a:spcPts val="1200"/>
              </a:spcBef>
            </a:pPr>
            <a:r>
              <a:rPr lang="hr-HR" sz="2400" b="1" dirty="0">
                <a:latin typeface="+mn-lt"/>
              </a:rPr>
              <a:t>STUDIJA PRIHVATNIH </a:t>
            </a:r>
            <a:r>
              <a:rPr lang="hr-HR" sz="2400" b="1" dirty="0" smtClean="0">
                <a:latin typeface="+mn-lt"/>
              </a:rPr>
              <a:t>KAPACITETA </a:t>
            </a:r>
            <a:r>
              <a:rPr lang="hr-HR" sz="2400" b="1" dirty="0">
                <a:latin typeface="+mn-lt"/>
              </a:rPr>
              <a:t>TURIZMA NA PODRUČJU </a:t>
            </a:r>
            <a:r>
              <a:rPr lang="hr-HR" sz="2400" b="1" dirty="0" smtClean="0">
                <a:latin typeface="+mn-lt"/>
              </a:rPr>
              <a:t>SPLITSKO-DALMATINSKE ŽUPANIJE</a:t>
            </a:r>
            <a:endParaRPr lang="hr-HR" sz="1600" dirty="0">
              <a:latin typeface="+mn-lt"/>
            </a:endParaRPr>
          </a:p>
        </p:txBody>
      </p:sp>
      <p:pic>
        <p:nvPicPr>
          <p:cNvPr id="5" name="Picture 4" descr="D:\2014 i-vi\it Template Word 2014 Zrinka Siniša\Crta 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35" y="4152900"/>
            <a:ext cx="4391660" cy="1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2014 i-vi\it Template Word 2014 Zrinka Siniša\2014 IT Logo HRV 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65" y="574429"/>
            <a:ext cx="217043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40326" y="5915630"/>
            <a:ext cx="709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 dirty="0" smtClean="0"/>
              <a:t>Split, 9. srpnja 2018.</a:t>
            </a:r>
            <a:endParaRPr lang="hr-HR" sz="2000" dirty="0"/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35" y="1238076"/>
            <a:ext cx="4391660" cy="27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638277" y="651935"/>
            <a:ext cx="7886700" cy="72355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hr-HR" sz="2800" b="1" dirty="0">
                <a:solidFill>
                  <a:srgbClr val="C00000"/>
                </a:solidFill>
              </a:rPr>
              <a:t>P</a:t>
            </a:r>
            <a:r>
              <a:rPr lang="hr-HR" sz="2800" b="1" dirty="0" smtClean="0">
                <a:solidFill>
                  <a:srgbClr val="C00000"/>
                </a:solidFill>
              </a:rPr>
              <a:t>rostor SDŽ</a:t>
            </a:r>
            <a:r>
              <a:rPr lang="hr-HR" sz="2000" dirty="0" smtClean="0"/>
              <a:t>, kao </a:t>
            </a:r>
            <a:r>
              <a:rPr lang="hr-HR" sz="2000" i="1" dirty="0"/>
              <a:t>nepromjenjivi element </a:t>
            </a:r>
            <a:r>
              <a:rPr lang="hr-HR" sz="2000" dirty="0"/>
              <a:t>za definiranje prihvatnog </a:t>
            </a:r>
            <a:r>
              <a:rPr lang="hr-HR" sz="2000" dirty="0" smtClean="0"/>
              <a:t>kapaciteta</a:t>
            </a:r>
            <a:r>
              <a:rPr lang="hr-HR" sz="2000" dirty="0"/>
              <a:t>, </a:t>
            </a:r>
            <a:r>
              <a:rPr lang="hr-HR" sz="2000" b="1" dirty="0">
                <a:solidFill>
                  <a:srgbClr val="C00000"/>
                </a:solidFill>
              </a:rPr>
              <a:t>omogućuje znatno veći </a:t>
            </a:r>
            <a:r>
              <a:rPr lang="hr-HR" sz="2000" b="1" dirty="0" smtClean="0">
                <a:solidFill>
                  <a:srgbClr val="C00000"/>
                </a:solidFill>
              </a:rPr>
              <a:t>turistički </a:t>
            </a:r>
            <a:r>
              <a:rPr lang="hr-HR" sz="2000" b="1" dirty="0">
                <a:solidFill>
                  <a:srgbClr val="C00000"/>
                </a:solidFill>
              </a:rPr>
              <a:t>promet </a:t>
            </a:r>
            <a:r>
              <a:rPr lang="hr-HR" sz="2000" dirty="0"/>
              <a:t>nego </a:t>
            </a:r>
            <a:r>
              <a:rPr lang="hr-HR" sz="2000" dirty="0" smtClean="0"/>
              <a:t>danas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10" y="1375490"/>
            <a:ext cx="6772067" cy="48348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638277" y="3473883"/>
            <a:ext cx="1425913" cy="953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hr-HR" sz="2000" dirty="0" smtClean="0"/>
              <a:t>Analiza prostora (GIS)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508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8277" y="798264"/>
            <a:ext cx="7886700" cy="66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C00000"/>
                </a:solidFill>
              </a:rPr>
              <a:t>Prostor SDŽ </a:t>
            </a:r>
            <a:r>
              <a:rPr lang="hr-HR" sz="2200" b="0" dirty="0"/>
              <a:t>– </a:t>
            </a:r>
            <a:r>
              <a:rPr lang="hr-HR" sz="2200" b="0" dirty="0" smtClean="0"/>
              <a:t>ilustracija </a:t>
            </a:r>
            <a:r>
              <a:rPr lang="hr-HR" sz="2200" b="0" dirty="0"/>
              <a:t>– usporedba s otocima slične </a:t>
            </a:r>
            <a:r>
              <a:rPr lang="hr-HR" sz="2200" b="0" dirty="0" smtClean="0"/>
              <a:t>veličine</a:t>
            </a:r>
            <a:endParaRPr lang="hr-HR" sz="22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92090"/>
              </p:ext>
            </p:extLst>
          </p:nvPr>
        </p:nvGraphicFramePr>
        <p:xfrm>
          <a:off x="871971" y="1539085"/>
          <a:ext cx="7419312" cy="4142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5121"/>
                <a:gridCol w="926601"/>
                <a:gridCol w="1364889"/>
                <a:gridCol w="1149790"/>
                <a:gridCol w="1122630"/>
                <a:gridCol w="1910281"/>
              </a:tblGrid>
              <a:tr h="413678">
                <a:tc rowSpan="2"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Otok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Površina u km</a:t>
                      </a:r>
                      <a:r>
                        <a:rPr lang="hr-HR" sz="1800" u="none" strike="noStrike" baseline="30000" dirty="0" smtClean="0">
                          <a:effectLst/>
                          <a:latin typeface="+mn-lt"/>
                        </a:rPr>
                        <a:t>2</a:t>
                      </a:r>
                      <a:endParaRPr lang="hr-HR" sz="1800" b="0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Broj stanovnika</a:t>
                      </a:r>
                      <a:endParaRPr lang="hr-H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2016.</a:t>
                      </a:r>
                      <a:endParaRPr lang="hr-H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Noćenja turista</a:t>
                      </a:r>
                      <a:endParaRPr lang="hr-H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Broj turista/broj stanovnika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(u</a:t>
                      </a:r>
                      <a:r>
                        <a:rPr lang="hr-H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danu u VIII)</a:t>
                      </a:r>
                      <a:endParaRPr lang="hr-H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245">
                <a:tc vMerge="1">
                  <a:txBody>
                    <a:bodyPr/>
                    <a:lstStyle/>
                    <a:p>
                      <a:pPr algn="l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2017.</a:t>
                      </a:r>
                      <a:endParaRPr lang="hr-H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u="none" strike="noStrike" dirty="0" smtClean="0">
                          <a:effectLst/>
                          <a:latin typeface="+mn-lt"/>
                        </a:rPr>
                        <a:t>VIII 2017.</a:t>
                      </a:r>
                      <a:endParaRPr lang="fi-FI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678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u="none" strike="noStrike" dirty="0">
                          <a:effectLst/>
                          <a:latin typeface="+mn-lt"/>
                        </a:rPr>
                        <a:t>Brač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394,6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14.548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1.708.690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532.467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1,2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3678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u="none" strike="noStrike">
                          <a:effectLst/>
                          <a:latin typeface="+mn-lt"/>
                        </a:rPr>
                        <a:t>Hvar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299,7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11.521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1.582.853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525.464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1,5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3678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u="none" strike="noStrike">
                          <a:effectLst/>
                          <a:latin typeface="+mn-lt"/>
                        </a:rPr>
                        <a:t>Vis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90,3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3.528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272.905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86.207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0,8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3678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u="none" strike="noStrike">
                          <a:effectLst/>
                          <a:latin typeface="+mn-lt"/>
                        </a:rPr>
                        <a:t>Ukupno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784,6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29.597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3.564.448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1.144.138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1,2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678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u="none" strike="noStrike" dirty="0">
                          <a:effectLst/>
                          <a:latin typeface="+mn-lt"/>
                        </a:rPr>
                        <a:t>Krk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406,8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20.585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4.695.910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1.548.252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2,4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678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u="none" strike="noStrike">
                          <a:effectLst/>
                          <a:latin typeface="+mn-lt"/>
                        </a:rPr>
                        <a:t>Pag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284,6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9.258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2.714.655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1.036.522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3,6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678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u="none" strike="noStrike">
                          <a:effectLst/>
                          <a:latin typeface="+mn-lt"/>
                        </a:rPr>
                        <a:t>Rab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90,8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9.315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2.015.345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735.731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2,5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678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u="none" strike="noStrike">
                          <a:effectLst/>
                          <a:latin typeface="+mn-lt"/>
                        </a:rPr>
                        <a:t>Ukupno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782,2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39.158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9.425.910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3.320.505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2,7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48557"/>
              </p:ext>
            </p:extLst>
          </p:nvPr>
        </p:nvGraphicFramePr>
        <p:xfrm>
          <a:off x="647229" y="904484"/>
          <a:ext cx="7972606" cy="5097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098"/>
                <a:gridCol w="4467508"/>
              </a:tblGrid>
              <a:tr h="3099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Fizički kapacitet plaža </a:t>
                      </a:r>
                      <a:r>
                        <a:rPr lang="hr-HR" sz="2000" b="1" dirty="0" smtClean="0">
                          <a:solidFill>
                            <a:srgbClr val="C00000"/>
                          </a:solidFill>
                        </a:rPr>
                        <a:t>procjenjuje se ograničavajućim čimbenikom</a:t>
                      </a:r>
                      <a:r>
                        <a:rPr lang="hr-HR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daljnjeg rasta broja turista u gotovo svim destinacijama na Makarskoj rivijeri</a:t>
                      </a:r>
                      <a:r>
                        <a:rPr lang="hr-HR" sz="20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te u destinacijama koje su pod dodatnim pritiskom vikendica/</a:t>
                      </a:r>
                      <a:r>
                        <a:rPr lang="pl-PL" sz="20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stanova za odmor i rekreaciju</a:t>
                      </a:r>
                      <a:endParaRPr lang="hr-HR" sz="20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hr-HR" sz="1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Ipak, mnogi dijelovi hrvatske obale na Sjevernom Jadranu turistički dobro funkcioniraju usprkos većih pritisaka na </a:t>
                      </a:r>
                      <a:r>
                        <a:rPr lang="hr-HR" sz="1800" b="0" i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plažni</a:t>
                      </a:r>
                      <a:r>
                        <a:rPr lang="hr-HR" sz="1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prostor, a slično je i u nekim destinacijama u Španjolskoj, Italiji ili Malti, gdje na površini velikoj poput otoka Hvara boravi trostruko više turista nego na svim otocima Splitsko-dalmatinske županije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98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Kakvoća mora na plažama </a:t>
                      </a:r>
                      <a:r>
                        <a:rPr lang="hr-H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nije u ovom trenutku ograničavajući čimbenik </a:t>
                      </a:r>
                      <a:r>
                        <a:rPr lang="hr-HR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daljnjeg rasta turističkog prometa</a:t>
                      </a:r>
                      <a:endParaRPr lang="hr-HR" sz="20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hr-HR" sz="18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Međutim, za razliku od otoka, na pojedinim područjima Splitske i Makarske rivijere te grada Splita kakvoća mora nije ocijenjena izvrsnom.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7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96987"/>
              </p:ext>
            </p:extLst>
          </p:nvPr>
        </p:nvGraphicFramePr>
        <p:xfrm>
          <a:off x="647802" y="563880"/>
          <a:ext cx="7823098" cy="5492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798"/>
                <a:gridCol w="3670300"/>
              </a:tblGrid>
              <a:tr h="10706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Nedostatak radne snage </a:t>
                      </a:r>
                      <a:r>
                        <a:rPr lang="hr-HR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predstavlja </a:t>
                      </a:r>
                      <a:r>
                        <a:rPr lang="hr-H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potencijalno ograničenje </a:t>
                      </a:r>
                      <a:r>
                        <a:rPr lang="hr-HR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daljnjeg razvoja</a:t>
                      </a:r>
                      <a:endParaRPr lang="hr-HR" sz="20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hr-HR" sz="18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Posebice na otocima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Društveni aspekti -</a:t>
                      </a:r>
                      <a:r>
                        <a:rPr lang="hr-HR" sz="20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r-HR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indeks iritacije lokalnih stanovnika</a:t>
                      </a:r>
                      <a:r>
                        <a:rPr lang="hr-HR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prema turistima u pojedinim </a:t>
                      </a:r>
                      <a:r>
                        <a:rPr lang="hr-HR" sz="20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klasterima</a:t>
                      </a:r>
                      <a:r>
                        <a:rPr lang="hr-HR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dosegao je </a:t>
                      </a:r>
                      <a:r>
                        <a:rPr lang="hr-H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graničnu toleranciju</a:t>
                      </a:r>
                      <a:r>
                        <a:rPr lang="hr-HR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(Brač, Vis), a negdje i </a:t>
                      </a:r>
                      <a:r>
                        <a:rPr lang="hr-H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početni stupanj netolerancije </a:t>
                      </a:r>
                      <a:r>
                        <a:rPr lang="hr-HR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(Split)</a:t>
                      </a:r>
                      <a:endParaRPr lang="hr-HR" sz="20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34% stanovnika Županije</a:t>
                      </a:r>
                      <a:r>
                        <a:rPr lang="hr-HR" sz="1600" b="0" i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je </a:t>
                      </a:r>
                      <a:r>
                        <a:rPr lang="hr-HR" sz="16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‘prigrlilo’ turiste, 52% tolerira turiste, a 14% se prilagođava promjenom svoje dnevne rutine kako bi izbjegli turiste i gužve. Makarska rivijera prednjači prema broju onih su 'prigrlili' turiste.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b="0" i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hr-HR" sz="1800" b="0" i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53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dirty="0" smtClean="0">
                          <a:solidFill>
                            <a:srgbClr val="C00000"/>
                          </a:solidFill>
                        </a:rPr>
                        <a:t>Analiza stavova i zadovoljstva turista </a:t>
                      </a:r>
                      <a:r>
                        <a:rPr lang="hr-HR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ukazuje da to u sadašnjem stanju </a:t>
                      </a:r>
                      <a:r>
                        <a:rPr lang="hr-H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nije ograničavajući čimbenik </a:t>
                      </a:r>
                      <a:r>
                        <a:rPr lang="hr-HR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daljnjeg rasta broja turista u sezoni</a:t>
                      </a:r>
                      <a:endParaRPr lang="hr-HR" sz="20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Znatno je veća tolerancija turista prema utjecajima turizma na njihov doživljaj destinacija.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Iako, zadovoljstvo turista gostoljubivošću lokalnih stanovnika (66%) u nekim je </a:t>
                      </a:r>
                      <a:r>
                        <a:rPr lang="hr-HR" sz="1800" b="0" i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klasterima</a:t>
                      </a:r>
                      <a:r>
                        <a:rPr lang="hr-HR" sz="18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granično.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039478"/>
              </p:ext>
            </p:extLst>
          </p:nvPr>
        </p:nvGraphicFramePr>
        <p:xfrm>
          <a:off x="4827384" y="3310293"/>
          <a:ext cx="364351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916"/>
                <a:gridCol w="901700"/>
                <a:gridCol w="850899"/>
              </a:tblGrid>
              <a:tr h="25127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Za ilustraciju, odnos broja turista prema broju stanovnika: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Brač - 1,2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Krk - 2,4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03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Vis - 0,8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Rab - 2,5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2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8277" y="798264"/>
            <a:ext cx="7886700" cy="66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b="0" dirty="0"/>
              <a:t>KLJUČNA OGRANIČENJA TURISTIČKOG RAZVOJA SDŽ</a:t>
            </a:r>
            <a:endParaRPr lang="hr-HR" b="0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638277" y="1464735"/>
            <a:ext cx="7886700" cy="477310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hr-HR" sz="2000" smtClean="0"/>
              <a:t>Ograničavajući čimbenik </a:t>
            </a:r>
            <a:r>
              <a:rPr lang="hr-HR" sz="2000" dirty="0"/>
              <a:t>daljnjeg </a:t>
            </a:r>
            <a:r>
              <a:rPr lang="hr-HR" sz="2000"/>
              <a:t>rasta </a:t>
            </a:r>
            <a:r>
              <a:rPr lang="hr-HR" sz="2000" smtClean="0"/>
              <a:t>turističke aktivnosti </a:t>
            </a:r>
            <a:r>
              <a:rPr lang="hr-HR" sz="2000" dirty="0"/>
              <a:t>u </a:t>
            </a:r>
            <a:r>
              <a:rPr lang="hr-HR" sz="2000" dirty="0" smtClean="0"/>
              <a:t>SDŽ </a:t>
            </a:r>
            <a:r>
              <a:rPr lang="hr-HR" sz="2000" dirty="0"/>
              <a:t>su </a:t>
            </a:r>
            <a:r>
              <a:rPr lang="hr-HR" sz="2000" i="1" dirty="0"/>
              <a:t>promjenjivi elementi </a:t>
            </a:r>
            <a:r>
              <a:rPr lang="hr-HR" sz="2000"/>
              <a:t>prihvatnog </a:t>
            </a:r>
            <a:r>
              <a:rPr lang="hr-HR" sz="2000" smtClean="0"/>
              <a:t>kapaciteta</a:t>
            </a:r>
            <a:r>
              <a:rPr lang="hr-HR" sz="2000" dirty="0" smtClean="0"/>
              <a:t>, </a:t>
            </a:r>
            <a:r>
              <a:rPr lang="hr-HR" sz="2000" dirty="0"/>
              <a:t>prije </a:t>
            </a:r>
            <a:r>
              <a:rPr lang="hr-HR" sz="2000"/>
              <a:t>svega </a:t>
            </a:r>
            <a:r>
              <a:rPr lang="hr-HR" sz="2800" b="1" smtClean="0">
                <a:solidFill>
                  <a:srgbClr val="C00000"/>
                </a:solidFill>
              </a:rPr>
              <a:t>komunalna </a:t>
            </a:r>
            <a:r>
              <a:rPr lang="hr-HR" sz="2800" b="1" dirty="0">
                <a:solidFill>
                  <a:srgbClr val="C00000"/>
                </a:solidFill>
              </a:rPr>
              <a:t>i </a:t>
            </a:r>
            <a:r>
              <a:rPr lang="hr-HR" sz="2800" b="1">
                <a:solidFill>
                  <a:srgbClr val="C00000"/>
                </a:solidFill>
              </a:rPr>
              <a:t>prometna </a:t>
            </a:r>
            <a:r>
              <a:rPr lang="hr-HR" sz="2800" b="1" smtClean="0">
                <a:solidFill>
                  <a:srgbClr val="C00000"/>
                </a:solidFill>
              </a:rPr>
              <a:t>infrastruktura</a:t>
            </a:r>
            <a:r>
              <a:rPr lang="hr-HR" sz="2000"/>
              <a:t>, </a:t>
            </a:r>
            <a:r>
              <a:rPr lang="hr-HR" sz="2000" smtClean="0"/>
              <a:t>koja </a:t>
            </a:r>
            <a:r>
              <a:rPr lang="hr-HR" sz="2000" dirty="0"/>
              <a:t>nije odgovarajuće pratila ni razvojne potrebe domaćeg stanovništva, </a:t>
            </a:r>
            <a:r>
              <a:rPr lang="hr-HR" sz="2000"/>
              <a:t>a </a:t>
            </a:r>
            <a:r>
              <a:rPr lang="hr-HR" sz="2000" smtClean="0"/>
              <a:t>turistička </a:t>
            </a:r>
            <a:r>
              <a:rPr lang="hr-HR" sz="2000" dirty="0"/>
              <a:t>potražnja je te probleme samo još dodatno </a:t>
            </a:r>
            <a:r>
              <a:rPr lang="hr-HR" sz="2000" dirty="0" smtClean="0"/>
              <a:t>potencirala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0" y="3507220"/>
            <a:ext cx="2593811" cy="1730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070" y="3507221"/>
            <a:ext cx="3079862" cy="1730589"/>
          </a:xfrm>
          <a:prstGeom prst="rect">
            <a:avLst/>
          </a:prstGeom>
        </p:spPr>
      </p:pic>
      <p:pic>
        <p:nvPicPr>
          <p:cNvPr id="6" name="Picture 5" descr="IMG33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333" y="3507220"/>
            <a:ext cx="2605315" cy="1730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32958" y="577926"/>
            <a:ext cx="7886700" cy="66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b="0" dirty="0"/>
              <a:t>KLJUČNA OGRANIČENJA TURISTIČKOG RAZVOJA SDŽ</a:t>
            </a:r>
            <a:endParaRPr lang="hr-HR" b="0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638275" y="1321515"/>
            <a:ext cx="8186236" cy="477310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  <a:spcAft>
                <a:spcPts val="900"/>
              </a:spcAft>
              <a:defRPr/>
            </a:pPr>
            <a:r>
              <a:rPr lang="hr-HR" sz="2000" dirty="0" smtClean="0"/>
              <a:t>Potpuno </a:t>
            </a:r>
            <a:r>
              <a:rPr lang="hr-HR" sz="2000" b="1" dirty="0">
                <a:solidFill>
                  <a:srgbClr val="C00000"/>
                </a:solidFill>
              </a:rPr>
              <a:t>neprihvatljivo zbrinjavanje otpada </a:t>
            </a:r>
            <a:r>
              <a:rPr lang="hr-HR" sz="2000" dirty="0"/>
              <a:t>na području cijele </a:t>
            </a:r>
            <a:r>
              <a:rPr lang="hr-HR" sz="2000" dirty="0" smtClean="0"/>
              <a:t>SDŽ </a:t>
            </a:r>
          </a:p>
          <a:p>
            <a:pPr>
              <a:spcBef>
                <a:spcPts val="600"/>
              </a:spcBef>
              <a:spcAft>
                <a:spcPts val="900"/>
              </a:spcAft>
              <a:defRPr/>
            </a:pPr>
            <a:r>
              <a:rPr lang="hr-HR" sz="2000" b="1" dirty="0" smtClean="0">
                <a:solidFill>
                  <a:srgbClr val="C00000"/>
                </a:solidFill>
              </a:rPr>
              <a:t>Elektro-energetski </a:t>
            </a:r>
            <a:r>
              <a:rPr lang="hr-HR" sz="2000" b="1" dirty="0">
                <a:solidFill>
                  <a:srgbClr val="C00000"/>
                </a:solidFill>
              </a:rPr>
              <a:t>sustav </a:t>
            </a:r>
            <a:r>
              <a:rPr lang="hr-HR" sz="2000" b="1" dirty="0" smtClean="0">
                <a:solidFill>
                  <a:srgbClr val="C00000"/>
                </a:solidFill>
              </a:rPr>
              <a:t>je na </a:t>
            </a:r>
            <a:r>
              <a:rPr lang="hr-HR" sz="2000" b="1" dirty="0">
                <a:solidFill>
                  <a:srgbClr val="C00000"/>
                </a:solidFill>
              </a:rPr>
              <a:t>rubu izdržljivosti </a:t>
            </a:r>
            <a:r>
              <a:rPr lang="hr-HR" sz="2000" dirty="0" smtClean="0"/>
              <a:t>(opterećenje dalekovoda </a:t>
            </a:r>
            <a:r>
              <a:rPr lang="hr-HR" sz="2000" dirty="0"/>
              <a:t>u Splitu </a:t>
            </a:r>
            <a:r>
              <a:rPr lang="hr-HR" sz="2000" dirty="0" smtClean="0"/>
              <a:t>je blizu termičke </a:t>
            </a:r>
            <a:r>
              <a:rPr lang="hr-HR" sz="2000" dirty="0"/>
              <a:t>granice </a:t>
            </a:r>
            <a:r>
              <a:rPr lang="hr-HR" sz="2000" dirty="0" smtClean="0"/>
              <a:t>prijenosa, sustav nije </a:t>
            </a:r>
            <a:r>
              <a:rPr lang="hr-HR" sz="2000" dirty="0"/>
              <a:t>spreman za prihvat </a:t>
            </a:r>
            <a:r>
              <a:rPr lang="hr-HR" sz="2000" dirty="0" smtClean="0"/>
              <a:t>električne </a:t>
            </a:r>
            <a:r>
              <a:rPr lang="hr-HR" sz="2000" dirty="0"/>
              <a:t>energije iz obnovljivih izvora, </a:t>
            </a:r>
            <a:r>
              <a:rPr lang="hr-HR" sz="2000" dirty="0" smtClean="0"/>
              <a:t>koji se usto skoro </a:t>
            </a:r>
            <a:r>
              <a:rPr lang="hr-HR" sz="2000" dirty="0"/>
              <a:t>uopće </a:t>
            </a:r>
            <a:r>
              <a:rPr lang="hr-HR" sz="2000" dirty="0" smtClean="0"/>
              <a:t>ne koriste) </a:t>
            </a:r>
          </a:p>
          <a:p>
            <a:pPr>
              <a:spcBef>
                <a:spcPts val="600"/>
              </a:spcBef>
              <a:spcAft>
                <a:spcPts val="900"/>
              </a:spcAft>
              <a:defRPr/>
            </a:pPr>
            <a:r>
              <a:rPr lang="hr-HR" sz="2000" b="1" dirty="0" smtClean="0">
                <a:solidFill>
                  <a:srgbClr val="C00000"/>
                </a:solidFill>
              </a:rPr>
              <a:t>Vrlo loše stanje vodoopskrbe </a:t>
            </a:r>
            <a:r>
              <a:rPr lang="hr-HR" sz="2000" dirty="0" smtClean="0"/>
              <a:t>– Splitska aglomeracija opskrbljuje se vodom </a:t>
            </a:r>
            <a:r>
              <a:rPr lang="hr-HR" sz="2000" dirty="0"/>
              <a:t>iz samo jednog </a:t>
            </a:r>
            <a:r>
              <a:rPr lang="hr-HR" sz="2000" dirty="0" smtClean="0"/>
              <a:t>izvora (</a:t>
            </a:r>
            <a:r>
              <a:rPr lang="hr-HR" sz="2000" dirty="0" err="1" smtClean="0"/>
              <a:t>Jadro</a:t>
            </a:r>
            <a:r>
              <a:rPr lang="hr-HR" sz="2000" dirty="0" smtClean="0"/>
              <a:t>), gubici u prijenosu veći su od 50%, na nekim područjima opskrba pitkom </a:t>
            </a:r>
            <a:r>
              <a:rPr lang="hr-HR" sz="2000" dirty="0"/>
              <a:t>vodom </a:t>
            </a:r>
            <a:r>
              <a:rPr lang="hr-HR" sz="2000" dirty="0" smtClean="0"/>
              <a:t>je na </a:t>
            </a:r>
            <a:r>
              <a:rPr lang="hr-HR" sz="2000" dirty="0"/>
              <a:t>rubu dostatnosti u </a:t>
            </a:r>
            <a:r>
              <a:rPr lang="hr-HR" sz="2000" dirty="0" smtClean="0"/>
              <a:t>sezoni, a postojeći kapaciteti na </a:t>
            </a:r>
            <a:r>
              <a:rPr lang="hr-HR" sz="2000" dirty="0"/>
              <a:t>granici potpune </a:t>
            </a:r>
            <a:r>
              <a:rPr lang="hr-HR" sz="2000" dirty="0" smtClean="0"/>
              <a:t>iskorištenosti </a:t>
            </a:r>
            <a:r>
              <a:rPr lang="hr-HR" sz="2000" dirty="0"/>
              <a:t>(</a:t>
            </a:r>
            <a:r>
              <a:rPr lang="hr-HR" sz="2000" dirty="0" smtClean="0"/>
              <a:t>Makarska, </a:t>
            </a:r>
            <a:r>
              <a:rPr lang="hr-HR" sz="2000" dirty="0"/>
              <a:t>Vis</a:t>
            </a:r>
            <a:r>
              <a:rPr lang="hr-HR" sz="2000" dirty="0" smtClean="0"/>
              <a:t>) </a:t>
            </a:r>
          </a:p>
          <a:p>
            <a:pPr>
              <a:spcBef>
                <a:spcPts val="600"/>
              </a:spcBef>
              <a:spcAft>
                <a:spcPts val="900"/>
              </a:spcAft>
              <a:defRPr/>
            </a:pPr>
            <a:r>
              <a:rPr lang="hr-HR" sz="2000" b="1" dirty="0" smtClean="0">
                <a:solidFill>
                  <a:srgbClr val="C00000"/>
                </a:solidFill>
              </a:rPr>
              <a:t>Neodgovarajuća odvodnja</a:t>
            </a:r>
            <a:r>
              <a:rPr lang="hr-HR" sz="2000" dirty="0" smtClean="0"/>
              <a:t> </a:t>
            </a:r>
            <a:r>
              <a:rPr lang="hr-HR" sz="2000" dirty="0"/>
              <a:t>– </a:t>
            </a:r>
            <a:r>
              <a:rPr lang="hr-HR" sz="2000" dirty="0" smtClean="0"/>
              <a:t>kanalizacijska infrastruktura nije završena, a </a:t>
            </a:r>
            <a:r>
              <a:rPr lang="hr-HR" sz="2000" dirty="0"/>
              <a:t>podvodni ispusti uglavnom nemaju prethodni </a:t>
            </a:r>
            <a:r>
              <a:rPr lang="hr-HR" sz="2000" dirty="0" smtClean="0"/>
              <a:t>tretman </a:t>
            </a:r>
          </a:p>
          <a:p>
            <a:pPr>
              <a:spcBef>
                <a:spcPts val="600"/>
              </a:spcBef>
              <a:spcAft>
                <a:spcPts val="900"/>
              </a:spcAft>
              <a:defRPr/>
            </a:pPr>
            <a:r>
              <a:rPr lang="hr-HR" sz="2000" b="1" dirty="0" smtClean="0">
                <a:solidFill>
                  <a:srgbClr val="C00000"/>
                </a:solidFill>
              </a:rPr>
              <a:t>Vrlo slaba propusna </a:t>
            </a:r>
            <a:r>
              <a:rPr lang="hr-HR" sz="2000" b="1" dirty="0">
                <a:solidFill>
                  <a:srgbClr val="C00000"/>
                </a:solidFill>
              </a:rPr>
              <a:t>moć prometnica </a:t>
            </a:r>
            <a:r>
              <a:rPr lang="en-US" sz="2000" dirty="0" smtClean="0"/>
              <a:t>(Grad Split, </a:t>
            </a:r>
            <a:r>
              <a:rPr lang="en-US" sz="2000" dirty="0" err="1" smtClean="0"/>
              <a:t>veza</a:t>
            </a:r>
            <a:r>
              <a:rPr lang="en-US" sz="2000" dirty="0" smtClean="0"/>
              <a:t> </a:t>
            </a:r>
            <a:r>
              <a:rPr lang="en-US" sz="2000" dirty="0" err="1" smtClean="0"/>
              <a:t>Trogir</a:t>
            </a:r>
            <a:r>
              <a:rPr lang="en-US" sz="2000" dirty="0" smtClean="0"/>
              <a:t>-Split-</a:t>
            </a:r>
            <a:r>
              <a:rPr lang="en-US" sz="2000" dirty="0" err="1" smtClean="0"/>
              <a:t>Omiš</a:t>
            </a:r>
            <a:r>
              <a:rPr lang="en-US" sz="2000" dirty="0" smtClean="0"/>
              <a:t>)</a:t>
            </a:r>
            <a:endParaRPr lang="hr-HR" sz="2000" dirty="0" smtClean="0"/>
          </a:p>
          <a:p>
            <a:pPr>
              <a:spcBef>
                <a:spcPts val="600"/>
              </a:spcBef>
              <a:spcAft>
                <a:spcPts val="900"/>
              </a:spcAft>
              <a:defRPr/>
            </a:pPr>
            <a:r>
              <a:rPr lang="hr-HR" sz="2000" dirty="0" smtClean="0"/>
              <a:t>Veliki nedostatak </a:t>
            </a:r>
            <a:r>
              <a:rPr lang="hr-HR" sz="2000" b="1" dirty="0" smtClean="0">
                <a:solidFill>
                  <a:srgbClr val="C00000"/>
                </a:solidFill>
              </a:rPr>
              <a:t>parkirališnih mjesta</a:t>
            </a:r>
            <a:r>
              <a:rPr lang="en-US" sz="2000" dirty="0" smtClean="0"/>
              <a:t> </a:t>
            </a:r>
            <a:r>
              <a:rPr lang="hr-HR" sz="2000" dirty="0" smtClean="0"/>
              <a:t>u gradu Splitu i glavnim mjestima </a:t>
            </a:r>
            <a:r>
              <a:rPr lang="en-US" sz="2000" dirty="0" smtClean="0"/>
              <a:t>Split</a:t>
            </a:r>
            <a:r>
              <a:rPr lang="hr-HR" sz="2000" dirty="0" err="1" smtClean="0"/>
              <a:t>ske</a:t>
            </a:r>
            <a:r>
              <a:rPr lang="hr-HR" sz="2000" dirty="0" smtClean="0"/>
              <a:t> i</a:t>
            </a:r>
            <a:r>
              <a:rPr lang="en-US" sz="2000" dirty="0" smtClean="0"/>
              <a:t> </a:t>
            </a:r>
            <a:r>
              <a:rPr lang="en-US" sz="2000" dirty="0" err="1" smtClean="0"/>
              <a:t>Makarsk</a:t>
            </a:r>
            <a:r>
              <a:rPr lang="hr-HR" sz="2000" dirty="0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rivijer</a:t>
            </a:r>
            <a:r>
              <a:rPr lang="hr-HR" sz="2000" dirty="0" smtClean="0"/>
              <a:t>e, ali i nekih otočnih mjesta (osobito grad Hvar)</a:t>
            </a:r>
            <a:endParaRPr lang="hr-HR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8277" y="511390"/>
            <a:ext cx="7886700" cy="66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b="0" dirty="0" smtClean="0"/>
              <a:t>KLJUČNA OGRANIČENJA TURISTIČKOG RAZVOJA SDŽ </a:t>
            </a:r>
          </a:p>
          <a:p>
            <a:r>
              <a:rPr lang="pl-PL" b="0" dirty="0" smtClean="0"/>
              <a:t>PREMA KLASTERIMA</a:t>
            </a:r>
            <a:endParaRPr lang="pl-PL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21537"/>
              </p:ext>
            </p:extLst>
          </p:nvPr>
        </p:nvGraphicFramePr>
        <p:xfrm>
          <a:off x="638277" y="1277443"/>
          <a:ext cx="8014656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856"/>
                <a:gridCol w="2994702"/>
                <a:gridCol w="511983"/>
                <a:gridCol w="604633"/>
                <a:gridCol w="604633"/>
                <a:gridCol w="424748"/>
                <a:gridCol w="424748"/>
                <a:gridCol w="480698"/>
                <a:gridCol w="608655"/>
              </a:tblGrid>
              <a:tr h="533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Grupa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indikatora 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Indikator </a:t>
                      </a: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Klaster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Grad Split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Splitska </a:t>
                      </a: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rivijera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Makar-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ska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rivijera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Otok </a:t>
                      </a: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Brač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Otok </a:t>
                      </a: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Hvar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Otok </a:t>
                      </a: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Vis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Dalma-</a:t>
                      </a:r>
                      <a:r>
                        <a:rPr lang="hr-HR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tinska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Zagora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26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0" smtClean="0">
                          <a:solidFill>
                            <a:schemeClr val="tx1"/>
                          </a:solidFill>
                          <a:effectLst/>
                        </a:rPr>
                        <a:t>Prostorno-</a:t>
                      </a:r>
                      <a:endParaRPr lang="hr-HR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0" smtClean="0">
                          <a:solidFill>
                            <a:schemeClr val="tx1"/>
                          </a:solidFill>
                          <a:effectLst/>
                        </a:rPr>
                        <a:t>ekološki indikatori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0" dirty="0" err="1">
                          <a:solidFill>
                            <a:schemeClr val="tx1"/>
                          </a:solidFill>
                          <a:effectLst/>
                        </a:rPr>
                        <a:t>Plažni</a:t>
                      </a: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kapaciteti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2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Kakvoća</a:t>
                      </a: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mora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 smtClean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2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0">
                          <a:solidFill>
                            <a:schemeClr val="tx1"/>
                          </a:solidFill>
                          <a:effectLst/>
                        </a:rPr>
                        <a:t>Zaštićena prirodna baština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2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0">
                          <a:solidFill>
                            <a:schemeClr val="tx1"/>
                          </a:solidFill>
                          <a:effectLst/>
                        </a:rPr>
                        <a:t>Izgrađenost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19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0" smtClean="0">
                          <a:solidFill>
                            <a:schemeClr val="tx1"/>
                          </a:solidFill>
                          <a:effectLst/>
                        </a:rPr>
                        <a:t>Komunalna infrastruktura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0" smtClean="0">
                          <a:solidFill>
                            <a:schemeClr val="tx1"/>
                          </a:solidFill>
                          <a:effectLst/>
                        </a:rPr>
                        <a:t>Opskrba električnom </a:t>
                      </a: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energijom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2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0" smtClean="0">
                          <a:solidFill>
                            <a:schemeClr val="tx1"/>
                          </a:solidFill>
                          <a:effectLst/>
                        </a:rPr>
                        <a:t>Vodoopskrba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2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0">
                          <a:solidFill>
                            <a:schemeClr val="tx1"/>
                          </a:solidFill>
                          <a:effectLst/>
                        </a:rPr>
                        <a:t>Odvodnja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2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0">
                          <a:solidFill>
                            <a:schemeClr val="tx1"/>
                          </a:solidFill>
                          <a:effectLst/>
                        </a:rPr>
                        <a:t>Odlaganje </a:t>
                      </a:r>
                      <a:r>
                        <a:rPr lang="hr-HR" sz="1200" b="0" smtClean="0">
                          <a:solidFill>
                            <a:schemeClr val="tx1"/>
                          </a:solidFill>
                          <a:effectLst/>
                        </a:rPr>
                        <a:t>krutog </a:t>
                      </a: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otpada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26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0">
                          <a:solidFill>
                            <a:schemeClr val="tx1"/>
                          </a:solidFill>
                          <a:effectLst/>
                        </a:rPr>
                        <a:t>Prometna </a:t>
                      </a:r>
                      <a:r>
                        <a:rPr lang="hr-HR" sz="1200" b="0" smtClean="0">
                          <a:solidFill>
                            <a:schemeClr val="tx1"/>
                          </a:solidFill>
                          <a:effectLst/>
                        </a:rPr>
                        <a:t>infrastruktura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0">
                          <a:solidFill>
                            <a:schemeClr val="tx1"/>
                          </a:solidFill>
                          <a:effectLst/>
                        </a:rPr>
                        <a:t>Cestovni promet (gužve)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19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Promet u mirovanju </a:t>
                      </a:r>
                      <a:r>
                        <a:rPr lang="hr-HR" sz="1200" b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r-HR" sz="1200" b="0" smtClean="0">
                          <a:solidFill>
                            <a:schemeClr val="tx1"/>
                          </a:solidFill>
                          <a:effectLst/>
                        </a:rPr>
                        <a:t>parkirališna </a:t>
                      </a: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mjesta)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2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0" smtClean="0">
                          <a:solidFill>
                            <a:schemeClr val="tx1"/>
                          </a:solidFill>
                          <a:effectLst/>
                        </a:rPr>
                        <a:t>Nautički </a:t>
                      </a: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turizam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26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0" smtClean="0">
                          <a:solidFill>
                            <a:schemeClr val="tx1"/>
                          </a:solidFill>
                          <a:effectLst/>
                        </a:rPr>
                        <a:t>Socio-kulturni indikatori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0">
                          <a:solidFill>
                            <a:schemeClr val="tx1"/>
                          </a:solidFill>
                          <a:effectLst/>
                        </a:rPr>
                        <a:t>Dobno-spolna </a:t>
                      </a:r>
                      <a:r>
                        <a:rPr lang="hr-HR" sz="1200" b="0" smtClean="0">
                          <a:solidFill>
                            <a:schemeClr val="tx1"/>
                          </a:solidFill>
                          <a:effectLst/>
                        </a:rPr>
                        <a:t>struktura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8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0">
                          <a:solidFill>
                            <a:schemeClr val="tx1"/>
                          </a:solidFill>
                          <a:effectLst/>
                        </a:rPr>
                        <a:t>Odnos između domicilnog stanovništva i turista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2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0">
                          <a:solidFill>
                            <a:schemeClr val="tx1"/>
                          </a:solidFill>
                          <a:effectLst/>
                        </a:rPr>
                        <a:t>Zadovoljstvo turista ponudom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1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0" smtClean="0">
                          <a:solidFill>
                            <a:schemeClr val="tx1"/>
                          </a:solidFill>
                          <a:effectLst/>
                        </a:rPr>
                        <a:t>Političko-ekonomski indikatori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0">
                          <a:solidFill>
                            <a:schemeClr val="tx1"/>
                          </a:solidFill>
                          <a:effectLst/>
                        </a:rPr>
                        <a:t>Stavovi </a:t>
                      </a:r>
                      <a:r>
                        <a:rPr lang="hr-HR" sz="1200" b="0" smtClean="0">
                          <a:solidFill>
                            <a:schemeClr val="tx1"/>
                          </a:solidFill>
                          <a:effectLst/>
                        </a:rPr>
                        <a:t>lokalnog </a:t>
                      </a: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stanovništva o turizmu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19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0" smtClean="0">
                          <a:solidFill>
                            <a:schemeClr val="tx1"/>
                          </a:solidFill>
                          <a:effectLst/>
                        </a:rPr>
                        <a:t>Politička podrška </a:t>
                      </a: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daljnjem razvoju turizma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543047"/>
              </p:ext>
            </p:extLst>
          </p:nvPr>
        </p:nvGraphicFramePr>
        <p:xfrm>
          <a:off x="236404" y="1467116"/>
          <a:ext cx="401873" cy="4450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73"/>
              </a:tblGrid>
              <a:tr h="1272250">
                <a:tc>
                  <a:txBody>
                    <a:bodyPr/>
                    <a:lstStyle/>
                    <a:p>
                      <a:r>
                        <a:rPr lang="hr-HR" sz="1200" b="0" dirty="0" smtClean="0">
                          <a:solidFill>
                            <a:schemeClr val="tx1"/>
                          </a:solidFill>
                        </a:rPr>
                        <a:t>zadovoljavajuće</a:t>
                      </a:r>
                      <a:endParaRPr lang="hr-HR" sz="12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2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hr-HR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3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</a:rPr>
                        <a:t>granično</a:t>
                      </a:r>
                    </a:p>
                  </a:txBody>
                  <a:tcPr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9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smtClean="0">
                          <a:solidFill>
                            <a:srgbClr val="FFC000"/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b="1" dirty="0" smtClean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31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</a:rPr>
                        <a:t>nezadovoljavajuće</a:t>
                      </a:r>
                    </a:p>
                  </a:txBody>
                  <a:tcPr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1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hr-HR" sz="1800" b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2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54050" y="533860"/>
            <a:ext cx="7886700" cy="66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b="0" dirty="0" smtClean="0"/>
              <a:t>PROCJENA PRIHVATNOG KAPACITETA SDŽ</a:t>
            </a:r>
            <a:endParaRPr lang="hr-HR" b="0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374573" y="1310499"/>
            <a:ext cx="4340646" cy="469476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hr-HR" b="1" dirty="0" smtClean="0">
                <a:solidFill>
                  <a:srgbClr val="C00000"/>
                </a:solidFill>
              </a:rPr>
              <a:t>Broj </a:t>
            </a:r>
            <a:r>
              <a:rPr lang="hr-HR" b="1" dirty="0">
                <a:solidFill>
                  <a:srgbClr val="C00000"/>
                </a:solidFill>
              </a:rPr>
              <a:t>turista u srpnju i </a:t>
            </a:r>
            <a:r>
              <a:rPr lang="hr-HR" b="1" dirty="0" smtClean="0">
                <a:solidFill>
                  <a:srgbClr val="C00000"/>
                </a:solidFill>
              </a:rPr>
              <a:t>kolovozu </a:t>
            </a:r>
            <a:r>
              <a:rPr lang="hr-HR" b="1" dirty="0">
                <a:solidFill>
                  <a:srgbClr val="C00000"/>
                </a:solidFill>
              </a:rPr>
              <a:t>na području </a:t>
            </a:r>
            <a:r>
              <a:rPr lang="hr-HR" b="1" dirty="0" smtClean="0">
                <a:solidFill>
                  <a:srgbClr val="C00000"/>
                </a:solidFill>
              </a:rPr>
              <a:t>SDŽ </a:t>
            </a:r>
            <a:r>
              <a:rPr lang="hr-HR" b="1" dirty="0">
                <a:solidFill>
                  <a:srgbClr val="C00000"/>
                </a:solidFill>
              </a:rPr>
              <a:t>ne bi </a:t>
            </a:r>
            <a:r>
              <a:rPr lang="hr-HR" b="1" dirty="0" smtClean="0">
                <a:solidFill>
                  <a:srgbClr val="C00000"/>
                </a:solidFill>
              </a:rPr>
              <a:t>se trebao </a:t>
            </a:r>
            <a:r>
              <a:rPr lang="hr-HR" b="1">
                <a:solidFill>
                  <a:srgbClr val="C00000"/>
                </a:solidFill>
              </a:rPr>
              <a:t>povećavati </a:t>
            </a:r>
            <a:r>
              <a:rPr lang="hr-HR" sz="2000" smtClean="0"/>
              <a:t>osim </a:t>
            </a:r>
            <a:r>
              <a:rPr lang="hr-HR" sz="2000" dirty="0" smtClean="0"/>
              <a:t>u </a:t>
            </a:r>
            <a:r>
              <a:rPr lang="hr-HR" sz="2000" smtClean="0"/>
              <a:t>Dalmatinskoj zagori, </a:t>
            </a:r>
            <a:r>
              <a:rPr lang="hr-HR" sz="2000" dirty="0" smtClean="0"/>
              <a:t>ukoliko </a:t>
            </a:r>
            <a:r>
              <a:rPr lang="hr-HR" sz="2000" dirty="0"/>
              <a:t>se žele izbjeći potencijalno realna incidentna </a:t>
            </a:r>
            <a:r>
              <a:rPr lang="hr-HR" sz="2000"/>
              <a:t>stanja </a:t>
            </a:r>
            <a:r>
              <a:rPr lang="hr-HR" sz="2000" smtClean="0"/>
              <a:t>kao </a:t>
            </a:r>
            <a:r>
              <a:rPr lang="hr-HR" sz="2000"/>
              <a:t>posljedica </a:t>
            </a:r>
            <a:r>
              <a:rPr lang="hr-HR" sz="2000" smtClean="0"/>
              <a:t>neprimjerne i neprilagođene </a:t>
            </a:r>
            <a:r>
              <a:rPr lang="hr-HR" sz="2000" dirty="0" smtClean="0"/>
              <a:t>komunalne </a:t>
            </a:r>
            <a:r>
              <a:rPr lang="hr-HR" sz="2000" dirty="0"/>
              <a:t>i prometne </a:t>
            </a:r>
            <a:r>
              <a:rPr lang="hr-HR" sz="2000" dirty="0" smtClean="0"/>
              <a:t>infrastrukture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hr-HR" sz="2000" dirty="0"/>
              <a:t>Prepoznata </a:t>
            </a:r>
            <a:r>
              <a:rPr lang="hr-HR" sz="2000" dirty="0" smtClean="0"/>
              <a:t>'uska </a:t>
            </a:r>
            <a:r>
              <a:rPr lang="hr-HR" sz="2000" dirty="0"/>
              <a:t>grla' za sada </a:t>
            </a:r>
            <a:r>
              <a:rPr lang="hr-HR" b="1" dirty="0">
                <a:solidFill>
                  <a:srgbClr val="C00000"/>
                </a:solidFill>
              </a:rPr>
              <a:t>ne ograničavaju razvoj turizma u pred i post sezoni </a:t>
            </a:r>
            <a:r>
              <a:rPr lang="hr-HR" sz="2000" dirty="0"/>
              <a:t>(lipanj i rujan</a:t>
            </a:r>
            <a:r>
              <a:rPr lang="hr-HR" sz="2000" dirty="0" smtClean="0"/>
              <a:t>), </a:t>
            </a:r>
            <a:r>
              <a:rPr lang="hr-HR" sz="2000" dirty="0"/>
              <a:t>a naročito ne u </a:t>
            </a:r>
            <a:r>
              <a:rPr lang="hr-HR" sz="2000"/>
              <a:t>ostalim </a:t>
            </a:r>
            <a:r>
              <a:rPr lang="hr-HR" sz="2000" smtClean="0"/>
              <a:t>mjesecima</a:t>
            </a:r>
            <a:endParaRPr lang="hr-HR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105683"/>
              </p:ext>
            </p:extLst>
          </p:nvPr>
        </p:nvGraphicFramePr>
        <p:xfrm>
          <a:off x="4870957" y="1310502"/>
          <a:ext cx="3986603" cy="4280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4491"/>
                <a:gridCol w="1782112"/>
              </a:tblGrid>
              <a:tr h="1065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KLASTER</a:t>
                      </a:r>
                      <a:endParaRPr lang="hr-H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800" b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Procjena </a:t>
                      </a:r>
                      <a:r>
                        <a:rPr lang="hr-HR" sz="1800" b="0" baseline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maksimalnog broja noćenja </a:t>
                      </a:r>
                      <a:r>
                        <a:rPr lang="en-US" sz="1800" b="0" baseline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1800" b="0" baseline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mjesecu</a:t>
                      </a:r>
                      <a:r>
                        <a:rPr lang="en-US" sz="1800" b="0" baseline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</a:t>
                      </a:r>
                      <a:r>
                        <a:rPr lang="hr-HR" sz="1800" b="0" baseline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sezoni</a:t>
                      </a:r>
                      <a:endParaRPr lang="hr-H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200" b="0" dirty="0">
                          <a:solidFill>
                            <a:schemeClr val="tx1"/>
                          </a:solidFill>
                          <a:effectLst/>
                        </a:rPr>
                        <a:t>Grad Split</a:t>
                      </a: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2200" b="0" dirty="0" smtClean="0">
                          <a:solidFill>
                            <a:schemeClr val="tx1"/>
                          </a:solidFill>
                          <a:effectLst/>
                        </a:rPr>
                        <a:t>670.000</a:t>
                      </a: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200" b="0" smtClean="0">
                          <a:solidFill>
                            <a:schemeClr val="tx1"/>
                          </a:solidFill>
                          <a:effectLst/>
                        </a:rPr>
                        <a:t>Splitska </a:t>
                      </a:r>
                      <a:r>
                        <a:rPr lang="hr-HR" sz="2200" b="0" dirty="0">
                          <a:solidFill>
                            <a:schemeClr val="tx1"/>
                          </a:solidFill>
                          <a:effectLst/>
                        </a:rPr>
                        <a:t>rivijera</a:t>
                      </a: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2200" b="0" dirty="0" smtClean="0">
                          <a:solidFill>
                            <a:schemeClr val="tx1"/>
                          </a:solidFill>
                          <a:effectLst/>
                        </a:rPr>
                        <a:t>1.950.000</a:t>
                      </a: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200" b="0" smtClean="0">
                          <a:solidFill>
                            <a:schemeClr val="tx1"/>
                          </a:solidFill>
                          <a:effectLst/>
                        </a:rPr>
                        <a:t>Makarska </a:t>
                      </a:r>
                      <a:r>
                        <a:rPr lang="hr-HR" sz="2200" b="0" dirty="0">
                          <a:solidFill>
                            <a:schemeClr val="tx1"/>
                          </a:solidFill>
                          <a:effectLst/>
                        </a:rPr>
                        <a:t>rivijera</a:t>
                      </a: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2200" b="0" dirty="0" smtClean="0">
                          <a:solidFill>
                            <a:schemeClr val="tx1"/>
                          </a:solidFill>
                          <a:effectLst/>
                        </a:rPr>
                        <a:t>2.000.000</a:t>
                      </a: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200" b="0" smtClean="0">
                          <a:solidFill>
                            <a:schemeClr val="tx1"/>
                          </a:solidFill>
                          <a:effectLst/>
                        </a:rPr>
                        <a:t>otok Brač</a:t>
                      </a:r>
                      <a:endParaRPr lang="hr-HR" sz="2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2200" b="0" dirty="0" smtClean="0">
                          <a:solidFill>
                            <a:schemeClr val="tx1"/>
                          </a:solidFill>
                          <a:effectLst/>
                        </a:rPr>
                        <a:t>590.000</a:t>
                      </a: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200" b="0" smtClean="0">
                          <a:solidFill>
                            <a:schemeClr val="tx1"/>
                          </a:solidFill>
                          <a:effectLst/>
                        </a:rPr>
                        <a:t>otok Hvar</a:t>
                      </a:r>
                      <a:endParaRPr lang="hr-HR" sz="2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2200" b="0" dirty="0" smtClean="0">
                          <a:solidFill>
                            <a:schemeClr val="tx1"/>
                          </a:solidFill>
                          <a:effectLst/>
                        </a:rPr>
                        <a:t>560.000</a:t>
                      </a: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200" b="0" smtClean="0">
                          <a:solidFill>
                            <a:schemeClr val="tx1"/>
                          </a:solidFill>
                          <a:effectLst/>
                        </a:rPr>
                        <a:t>otok Vis</a:t>
                      </a:r>
                      <a:endParaRPr lang="hr-HR" sz="2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2200" b="0" dirty="0" smtClean="0">
                          <a:solidFill>
                            <a:schemeClr val="tx1"/>
                          </a:solidFill>
                          <a:effectLst/>
                        </a:rPr>
                        <a:t>93.000</a:t>
                      </a: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85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200" b="0" smtClean="0">
                          <a:solidFill>
                            <a:schemeClr val="tx1"/>
                          </a:solidFill>
                          <a:effectLst/>
                        </a:rPr>
                        <a:t>Dalmatinska Zagora             98.000</a:t>
                      </a: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200" b="1">
                          <a:solidFill>
                            <a:srgbClr val="C00000"/>
                          </a:solidFill>
                          <a:effectLst/>
                        </a:rPr>
                        <a:t>SDŽ </a:t>
                      </a:r>
                      <a:r>
                        <a:rPr lang="hr-HR" sz="2200" b="1" smtClean="0">
                          <a:solidFill>
                            <a:srgbClr val="C00000"/>
                          </a:solidFill>
                          <a:effectLst/>
                        </a:rPr>
                        <a:t>UKUPNO</a:t>
                      </a:r>
                      <a:endParaRPr lang="hr-HR" sz="2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2200" b="1" dirty="0" smtClean="0">
                          <a:solidFill>
                            <a:srgbClr val="C00000"/>
                          </a:solidFill>
                          <a:effectLst/>
                        </a:rPr>
                        <a:t>5.961.000</a:t>
                      </a:r>
                      <a:endParaRPr lang="hr-HR" sz="2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70957" y="5863320"/>
            <a:ext cx="3879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ym typeface="Symbol" panose="05050102010706020507" pitchFamily="18" charset="2"/>
              </a:rPr>
              <a:t> </a:t>
            </a:r>
            <a:r>
              <a:rPr lang="hr-HR" sz="2000" dirty="0" smtClean="0"/>
              <a:t>200.000 turista prosječno dnevno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5996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8277" y="621994"/>
            <a:ext cx="7886700" cy="66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b="0" smtClean="0"/>
              <a:t>ZAKLJUČCI</a:t>
            </a:r>
            <a:endParaRPr lang="hr-HR" b="0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638277" y="1464735"/>
            <a:ext cx="7987930" cy="469476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  <a:spcAft>
                <a:spcPts val="900"/>
              </a:spcAft>
              <a:defRPr/>
            </a:pPr>
            <a:r>
              <a:rPr lang="hr-HR" sz="2000" dirty="0"/>
              <a:t>Uz pretpostavku rješavanja uskih </a:t>
            </a:r>
            <a:r>
              <a:rPr lang="hr-HR" sz="2000" dirty="0" smtClean="0"/>
              <a:t>grla, </a:t>
            </a:r>
            <a:r>
              <a:rPr lang="hr-HR" sz="2000" b="1" dirty="0">
                <a:solidFill>
                  <a:srgbClr val="C00000"/>
                </a:solidFill>
              </a:rPr>
              <a:t>potencijali za daljnji rast i razvoj turizma u sezoni postoje </a:t>
            </a:r>
            <a:r>
              <a:rPr lang="hr-HR" sz="2000" dirty="0"/>
              <a:t>u svim </a:t>
            </a:r>
            <a:r>
              <a:rPr lang="hr-HR" sz="2000" dirty="0" err="1"/>
              <a:t>klasterima</a:t>
            </a:r>
            <a:r>
              <a:rPr lang="hr-HR" sz="2000" dirty="0"/>
              <a:t> </a:t>
            </a:r>
          </a:p>
          <a:p>
            <a:pPr>
              <a:spcBef>
                <a:spcPts val="600"/>
              </a:spcBef>
              <a:spcAft>
                <a:spcPts val="900"/>
              </a:spcAft>
              <a:defRPr/>
            </a:pPr>
            <a:r>
              <a:rPr lang="hr-HR" sz="2000" b="1" dirty="0" smtClean="0">
                <a:solidFill>
                  <a:srgbClr val="C00000"/>
                </a:solidFill>
              </a:rPr>
              <a:t>Svrha </a:t>
            </a:r>
            <a:r>
              <a:rPr lang="hr-HR" sz="2000" b="1" dirty="0">
                <a:solidFill>
                  <a:srgbClr val="C00000"/>
                </a:solidFill>
              </a:rPr>
              <a:t>ovog projekta nije zaustavljanje turističkog razvoja na području SDŽ, </a:t>
            </a:r>
            <a:r>
              <a:rPr lang="hr-HR" sz="2000" dirty="0"/>
              <a:t>nego jasno ukazivanje na to da postoje ograničenja tog razvoja koja bi, ako se ne riješe u doglednom razdoblju, mogla uskoro rezultirati </a:t>
            </a:r>
            <a:r>
              <a:rPr lang="hr-HR" sz="2000" dirty="0" smtClean="0"/>
              <a:t>velikim problemima </a:t>
            </a:r>
            <a:r>
              <a:rPr lang="hr-HR" sz="2000" dirty="0"/>
              <a:t>u </a:t>
            </a:r>
            <a:r>
              <a:rPr lang="hr-HR" sz="2000" dirty="0" smtClean="0"/>
              <a:t>glavnoj turističkoj sezoni</a:t>
            </a:r>
            <a:endParaRPr lang="hr-HR" sz="2000" dirty="0"/>
          </a:p>
          <a:p>
            <a:pPr>
              <a:spcBef>
                <a:spcPts val="600"/>
              </a:spcBef>
              <a:spcAft>
                <a:spcPts val="900"/>
              </a:spcAft>
              <a:defRPr/>
            </a:pPr>
            <a:r>
              <a:rPr lang="hr-HR" sz="2000" dirty="0" smtClean="0"/>
              <a:t>Ti </a:t>
            </a:r>
            <a:r>
              <a:rPr lang="hr-HR" sz="2000" dirty="0"/>
              <a:t>bi </a:t>
            </a:r>
            <a:r>
              <a:rPr lang="hr-HR" sz="2000" b="1" dirty="0">
                <a:solidFill>
                  <a:srgbClr val="C00000"/>
                </a:solidFill>
              </a:rPr>
              <a:t>problemi mogli imati neželjene posljedice na iduće </a:t>
            </a:r>
            <a:r>
              <a:rPr lang="hr-HR" sz="2000" b="1" dirty="0" smtClean="0">
                <a:solidFill>
                  <a:srgbClr val="C00000"/>
                </a:solidFill>
              </a:rPr>
              <a:t>dolaske</a:t>
            </a:r>
            <a:r>
              <a:rPr lang="hr-HR" sz="2000" dirty="0"/>
              <a:t>, </a:t>
            </a:r>
            <a:r>
              <a:rPr lang="hr-HR" sz="2000" dirty="0" smtClean="0"/>
              <a:t>kvalitetu turističkog </a:t>
            </a:r>
            <a:r>
              <a:rPr lang="hr-HR" sz="2000" dirty="0"/>
              <a:t>proizvoda, a time i na </a:t>
            </a:r>
            <a:r>
              <a:rPr lang="hr-HR" sz="2000" dirty="0" smtClean="0"/>
              <a:t>turističku </a:t>
            </a:r>
            <a:r>
              <a:rPr lang="hr-HR" sz="2000" dirty="0"/>
              <a:t>potrošnju i prihode od </a:t>
            </a:r>
            <a:r>
              <a:rPr lang="hr-HR" sz="2000" dirty="0" smtClean="0"/>
              <a:t>turizma</a:t>
            </a:r>
            <a:endParaRPr lang="hr-HR" sz="2000" dirty="0"/>
          </a:p>
          <a:p>
            <a:pPr>
              <a:spcBef>
                <a:spcPts val="600"/>
              </a:spcBef>
              <a:spcAft>
                <a:spcPts val="900"/>
              </a:spcAft>
              <a:defRPr/>
            </a:pPr>
            <a:r>
              <a:rPr lang="hr-HR" sz="2000" dirty="0" smtClean="0"/>
              <a:t>Bez </a:t>
            </a:r>
            <a:r>
              <a:rPr lang="hr-HR" sz="2000" dirty="0"/>
              <a:t>znatnijeg </a:t>
            </a:r>
            <a:r>
              <a:rPr lang="hr-HR" sz="2000" b="1" dirty="0" smtClean="0">
                <a:solidFill>
                  <a:srgbClr val="C00000"/>
                </a:solidFill>
              </a:rPr>
              <a:t>uključivanja lokalne </a:t>
            </a:r>
            <a:r>
              <a:rPr lang="hr-HR" sz="2000" b="1" dirty="0">
                <a:solidFill>
                  <a:srgbClr val="C00000"/>
                </a:solidFill>
              </a:rPr>
              <a:t>samouprave u rješavanje </a:t>
            </a:r>
            <a:r>
              <a:rPr lang="hr-HR" sz="2000" b="1" dirty="0" smtClean="0">
                <a:solidFill>
                  <a:srgbClr val="C00000"/>
                </a:solidFill>
              </a:rPr>
              <a:t>komunalnih </a:t>
            </a:r>
            <a:r>
              <a:rPr lang="hr-HR" sz="2000" b="1" dirty="0">
                <a:solidFill>
                  <a:srgbClr val="C00000"/>
                </a:solidFill>
              </a:rPr>
              <a:t>i prometnih problema te rješavanja problema radne snage na </a:t>
            </a:r>
            <a:r>
              <a:rPr lang="hr-HR" sz="2000" b="1" dirty="0" smtClean="0">
                <a:solidFill>
                  <a:srgbClr val="C00000"/>
                </a:solidFill>
              </a:rPr>
              <a:t>otocima</a:t>
            </a:r>
            <a:r>
              <a:rPr lang="hr-HR" sz="2000" dirty="0" smtClean="0"/>
              <a:t>, </a:t>
            </a:r>
            <a:r>
              <a:rPr lang="hr-HR" sz="2000" dirty="0"/>
              <a:t>daljnji rast broja turista mogao bi značiti </a:t>
            </a:r>
            <a:r>
              <a:rPr lang="hr-HR" sz="2000" dirty="0" smtClean="0"/>
              <a:t>probleme u turističkom sustavu </a:t>
            </a:r>
            <a:r>
              <a:rPr lang="hr-HR" sz="2000" dirty="0"/>
              <a:t>na pojedinim mjestima, što bi imalo </a:t>
            </a:r>
            <a:r>
              <a:rPr lang="hr-HR" sz="2000" dirty="0" smtClean="0"/>
              <a:t>posljedice </a:t>
            </a:r>
            <a:r>
              <a:rPr lang="hr-HR" sz="2000" dirty="0"/>
              <a:t>na gospodarstvo </a:t>
            </a:r>
            <a:r>
              <a:rPr lang="hr-HR" sz="2000" dirty="0" smtClean="0"/>
              <a:t>Županije i zadovoljstvo </a:t>
            </a:r>
            <a:r>
              <a:rPr lang="hr-HR" sz="2000" dirty="0"/>
              <a:t>njezinih </a:t>
            </a:r>
            <a:r>
              <a:rPr lang="hr-HR" sz="2000" dirty="0" smtClean="0"/>
              <a:t>građana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71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674491" y="2677901"/>
            <a:ext cx="7886700" cy="65377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sz="3200" dirty="0" smtClean="0"/>
              <a:t>HVALA NA POZORNOSTI</a:t>
            </a:r>
            <a:r>
              <a:rPr lang="hr-HR" sz="3200" dirty="0"/>
              <a:t>!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9064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8277" y="798264"/>
            <a:ext cx="7886700" cy="66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b="0" dirty="0" smtClean="0"/>
              <a:t>TURIZAM U SDŽ RASTE</a:t>
            </a:r>
            <a:endParaRPr lang="hr-HR" b="0" dirty="0"/>
          </a:p>
        </p:txBody>
      </p:sp>
      <p:grpSp>
        <p:nvGrpSpPr>
          <p:cNvPr id="9" name="Group 8"/>
          <p:cNvGrpSpPr/>
          <p:nvPr/>
        </p:nvGrpSpPr>
        <p:grpSpPr>
          <a:xfrm>
            <a:off x="3526364" y="1464734"/>
            <a:ext cx="5172183" cy="3172869"/>
            <a:chOff x="3946484" y="1464734"/>
            <a:chExt cx="4578493" cy="27495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6484" y="1464734"/>
              <a:ext cx="4578493" cy="274953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38160" y="2760133"/>
              <a:ext cx="3386817" cy="64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Prosječna godišnja stopa rasta noćenja 2014.-2017</a:t>
              </a:r>
              <a:r>
                <a:rPr lang="hr-HR" smtClean="0"/>
                <a:t>.: </a:t>
              </a:r>
              <a:r>
                <a:rPr lang="hr-HR" sz="2400" b="1" smtClean="0">
                  <a:solidFill>
                    <a:srgbClr val="C00000"/>
                  </a:solidFill>
                </a:rPr>
                <a:t>11,0%</a:t>
              </a:r>
              <a:endParaRPr lang="hr-HR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20557380">
              <a:off x="5847825" y="1845400"/>
              <a:ext cx="2522048" cy="5588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8" name="Content Placeholder 3"/>
          <p:cNvSpPr txBox="1">
            <a:spLocks/>
          </p:cNvSpPr>
          <p:nvPr/>
        </p:nvSpPr>
        <p:spPr>
          <a:xfrm>
            <a:off x="638277" y="1464735"/>
            <a:ext cx="3061656" cy="4773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 smtClean="0"/>
              <a:t>Jedna od najvažnijih gospodarskih aktivnosti na području SDŽ </a:t>
            </a:r>
          </a:p>
          <a:p>
            <a:r>
              <a:rPr lang="hr-HR" sz="2000" b="1" dirty="0" smtClean="0">
                <a:solidFill>
                  <a:srgbClr val="C00000"/>
                </a:solidFill>
              </a:rPr>
              <a:t>Rast </a:t>
            </a:r>
            <a:r>
              <a:rPr lang="hr-HR" sz="2000" dirty="0" smtClean="0"/>
              <a:t>broja turističkih dolazaka i noćenja, </a:t>
            </a:r>
            <a:r>
              <a:rPr lang="hr-HR" sz="2000" b="1" dirty="0">
                <a:solidFill>
                  <a:srgbClr val="C00000"/>
                </a:solidFill>
              </a:rPr>
              <a:t>porast</a:t>
            </a:r>
            <a:r>
              <a:rPr lang="hr-HR" sz="2000" dirty="0" smtClean="0"/>
              <a:t> turističke potrošnje, sve </a:t>
            </a:r>
            <a:r>
              <a:rPr lang="hr-HR" sz="2000" b="1" dirty="0">
                <a:solidFill>
                  <a:srgbClr val="C00000"/>
                </a:solidFill>
              </a:rPr>
              <a:t>veći interes</a:t>
            </a:r>
            <a:r>
              <a:rPr lang="hr-HR" sz="2000" dirty="0" smtClean="0"/>
              <a:t> za putovanja u SDŽ na glavnim europskim i svjetskim emitivnim tržištima</a:t>
            </a:r>
          </a:p>
          <a:p>
            <a:r>
              <a:rPr lang="hr-HR" sz="2000" dirty="0" smtClean="0"/>
              <a:t>Županija se danas može smatrati </a:t>
            </a:r>
            <a:r>
              <a:rPr lang="hr-HR" sz="2000" b="1" dirty="0" smtClean="0">
                <a:solidFill>
                  <a:srgbClr val="C00000"/>
                </a:solidFill>
              </a:rPr>
              <a:t>turistički </a:t>
            </a:r>
            <a:r>
              <a:rPr lang="hr-HR" sz="2000" b="1" dirty="0">
                <a:solidFill>
                  <a:srgbClr val="C00000"/>
                </a:solidFill>
              </a:rPr>
              <a:t>razvijenom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166406"/>
              </p:ext>
            </p:extLst>
          </p:nvPr>
        </p:nvGraphicFramePr>
        <p:xfrm>
          <a:off x="4209162" y="4666144"/>
          <a:ext cx="4489385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3563"/>
                <a:gridCol w="1245822"/>
              </a:tblGrid>
              <a:tr h="252730">
                <a:tc>
                  <a:txBody>
                    <a:bodyPr/>
                    <a:lstStyle/>
                    <a:p>
                      <a:pPr algn="ctr" fontAlgn="ctr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2017./2014.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b="1" u="none" strike="noStrike" smtClean="0">
                          <a:effectLst/>
                          <a:latin typeface="+mn-lt"/>
                        </a:rPr>
                        <a:t>HRVATSKA</a:t>
                      </a:r>
                      <a:endParaRPr lang="hr-H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9,2%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JADRANSKA HRVATSKA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8,9%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u="none" strike="noStrike" smtClean="0">
                          <a:effectLst/>
                          <a:latin typeface="+mn-lt"/>
                        </a:rPr>
                        <a:t>Primorsko</a:t>
                      </a:r>
                      <a:r>
                        <a:rPr lang="hr-HR" sz="1800" u="none" strike="noStrike" baseline="0" smtClean="0">
                          <a:effectLst/>
                          <a:latin typeface="+mn-lt"/>
                        </a:rPr>
                        <a:t>-goranska županija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7,3%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u="none" strike="noStrike" smtClean="0">
                          <a:effectLst/>
                          <a:latin typeface="+mn-lt"/>
                        </a:rPr>
                        <a:t>Istarska</a:t>
                      </a:r>
                      <a:r>
                        <a:rPr lang="hr-HR" sz="1800" u="none" strike="noStrike" baseline="0" smtClean="0">
                          <a:effectLst/>
                          <a:latin typeface="+mn-lt"/>
                        </a:rPr>
                        <a:t> županija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9,2%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u="none" strike="noStrike" smtClean="0">
                          <a:effectLst/>
                          <a:latin typeface="+mn-lt"/>
                        </a:rPr>
                        <a:t>Dubrovačko-neretvanska županija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>9,4%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3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8277" y="798264"/>
            <a:ext cx="7886700" cy="66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b="0" dirty="0" smtClean="0"/>
              <a:t>TURIZAM U SDŽ RASTE</a:t>
            </a:r>
            <a:r>
              <a:rPr lang="pl-PL" b="0" smtClean="0"/>
              <a:t>, </a:t>
            </a:r>
            <a:r>
              <a:rPr lang="pl-PL" smtClean="0">
                <a:solidFill>
                  <a:srgbClr val="C00000"/>
                </a:solidFill>
              </a:rPr>
              <a:t>ALI...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38277" y="1464735"/>
            <a:ext cx="7886700" cy="1387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Sve jači pritisak na obalne prostore, posebno u sezoni, dovodi </a:t>
            </a:r>
            <a:r>
              <a:rPr lang="hr-HR" sz="3200" b="1" dirty="0" smtClean="0">
                <a:solidFill>
                  <a:srgbClr val="C00000"/>
                </a:solidFill>
              </a:rPr>
              <a:t>problem </a:t>
            </a:r>
            <a:r>
              <a:rPr lang="hr-HR" sz="3200" b="1" dirty="0">
                <a:solidFill>
                  <a:srgbClr val="C00000"/>
                </a:solidFill>
              </a:rPr>
              <a:t>održivog rasta i razvoja sve više u </a:t>
            </a:r>
            <a:r>
              <a:rPr lang="hr-HR" sz="3200" b="1" dirty="0" smtClean="0">
                <a:solidFill>
                  <a:srgbClr val="C00000"/>
                </a:solidFill>
              </a:rPr>
              <a:t>fokus </a:t>
            </a:r>
            <a:r>
              <a:rPr lang="hr-HR" sz="3200" b="1" dirty="0">
                <a:solidFill>
                  <a:srgbClr val="C00000"/>
                </a:solidFill>
              </a:rPr>
              <a:t>raznih javnosti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7" y="3293197"/>
            <a:ext cx="3838432" cy="2546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2613"/>
          <a:stretch/>
        </p:blipFill>
        <p:spPr>
          <a:xfrm>
            <a:off x="4581627" y="3293196"/>
            <a:ext cx="3955791" cy="25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8276" y="1464735"/>
            <a:ext cx="8061223" cy="477310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hr-HR" sz="2800" dirty="0"/>
              <a:t>Je li turista u SDŽ previše ili premalo, </a:t>
            </a:r>
            <a:r>
              <a:rPr lang="hr-HR" sz="2800" dirty="0" smtClean="0"/>
              <a:t>kako objektivno </a:t>
            </a:r>
            <a:r>
              <a:rPr lang="hr-HR" sz="2800" dirty="0"/>
              <a:t>to procijeniti?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8277" y="798264"/>
            <a:ext cx="7886700" cy="66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hr-HR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6" y="2853605"/>
            <a:ext cx="3932828" cy="26599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393" y="2853605"/>
            <a:ext cx="3992695" cy="26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8276" y="1464735"/>
            <a:ext cx="8061223" cy="477310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hr-HR" sz="2000" dirty="0" smtClean="0"/>
              <a:t>U </a:t>
            </a:r>
            <a:r>
              <a:rPr lang="hr-HR" sz="2000" dirty="0"/>
              <a:t>teoriji i u </a:t>
            </a:r>
            <a:r>
              <a:rPr lang="hr-HR" sz="2000" dirty="0" smtClean="0"/>
              <a:t>praksi </a:t>
            </a:r>
            <a:r>
              <a:rPr lang="hr-HR" sz="2000" dirty="0"/>
              <a:t>turizma prisutan je </a:t>
            </a:r>
            <a:r>
              <a:rPr lang="hr-HR" sz="2000" dirty="0" smtClean="0"/>
              <a:t>koncept turističke </a:t>
            </a:r>
            <a:r>
              <a:rPr lang="hr-HR" sz="2000" dirty="0"/>
              <a:t>održive nosivosti određenog područja, odnosno </a:t>
            </a:r>
            <a:r>
              <a:rPr lang="hr-HR" b="1" dirty="0">
                <a:solidFill>
                  <a:srgbClr val="C00000"/>
                </a:solidFill>
              </a:rPr>
              <a:t>prihvatnog </a:t>
            </a:r>
            <a:r>
              <a:rPr lang="hr-HR" b="1" dirty="0" smtClean="0">
                <a:solidFill>
                  <a:srgbClr val="C00000"/>
                </a:solidFill>
              </a:rPr>
              <a:t>kapaciteta</a:t>
            </a:r>
            <a:endParaRPr lang="hr-HR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hr-HR" sz="2000" dirty="0"/>
              <a:t>Taj je </a:t>
            </a:r>
            <a:r>
              <a:rPr lang="hr-HR" sz="2000" dirty="0" smtClean="0"/>
              <a:t>koncept </a:t>
            </a:r>
            <a:r>
              <a:rPr lang="hr-HR" sz="2000" dirty="0"/>
              <a:t>definiran </a:t>
            </a:r>
            <a:r>
              <a:rPr lang="hr-HR" sz="2000" dirty="0" smtClean="0"/>
              <a:t>kao </a:t>
            </a:r>
            <a:r>
              <a:rPr lang="hr-HR" sz="2000" i="1" dirty="0" smtClean="0"/>
              <a:t>maksimalni </a:t>
            </a:r>
            <a:r>
              <a:rPr lang="hr-HR" sz="2000" i="1" dirty="0"/>
              <a:t>broj ljudi </a:t>
            </a:r>
            <a:r>
              <a:rPr lang="hr-HR" sz="2000" i="1" dirty="0" smtClean="0"/>
              <a:t>koji </a:t>
            </a:r>
            <a:r>
              <a:rPr lang="hr-HR" sz="2000" i="1" dirty="0"/>
              <a:t>mogu posjetiti </a:t>
            </a:r>
            <a:r>
              <a:rPr lang="hr-HR" sz="2000" i="1" dirty="0" smtClean="0"/>
              <a:t>turističku </a:t>
            </a:r>
            <a:r>
              <a:rPr lang="hr-HR" sz="2000" i="1" dirty="0"/>
              <a:t>destinaciju u isto vrijeme, bez negativnih utjecaja na </a:t>
            </a:r>
            <a:r>
              <a:rPr lang="hr-HR" sz="2000" i="1" dirty="0" smtClean="0"/>
              <a:t>fizički</a:t>
            </a:r>
            <a:r>
              <a:rPr lang="hr-HR" sz="2000" i="1" dirty="0"/>
              <a:t>, </a:t>
            </a:r>
            <a:r>
              <a:rPr lang="hr-HR" sz="2000" i="1" dirty="0" smtClean="0"/>
              <a:t>ekonomski </a:t>
            </a:r>
            <a:r>
              <a:rPr lang="hr-HR" sz="2000" i="1" dirty="0"/>
              <a:t>i društveni </a:t>
            </a:r>
            <a:r>
              <a:rPr lang="hr-HR" sz="2000" i="1" dirty="0" smtClean="0"/>
              <a:t>okoliš</a:t>
            </a:r>
            <a:r>
              <a:rPr lang="hr-HR" sz="2000" i="1" dirty="0"/>
              <a:t>, te </a:t>
            </a:r>
            <a:r>
              <a:rPr lang="hr-HR" sz="2000" i="1" dirty="0" smtClean="0"/>
              <a:t>koji </a:t>
            </a:r>
            <a:r>
              <a:rPr lang="hr-HR" sz="2000" i="1" dirty="0"/>
              <a:t>ne izaziva neprihvatljivi pad </a:t>
            </a:r>
            <a:r>
              <a:rPr lang="hr-HR" sz="2000" i="1" dirty="0" smtClean="0"/>
              <a:t>kvalitete </a:t>
            </a:r>
            <a:r>
              <a:rPr lang="hr-HR" sz="2000" i="1" dirty="0"/>
              <a:t>zadovoljstva posjetitelja </a:t>
            </a:r>
            <a:r>
              <a:rPr lang="hr-HR" sz="2000" dirty="0"/>
              <a:t>(WTO, 1981</a:t>
            </a:r>
            <a:r>
              <a:rPr lang="hr-HR" sz="2000" dirty="0" smtClean="0"/>
              <a:t>).</a:t>
            </a:r>
          </a:p>
          <a:p>
            <a:pPr lvl="0"/>
            <a:r>
              <a:rPr lang="hr-HR" sz="2000" kern="0" dirty="0">
                <a:solidFill>
                  <a:srgbClr val="000000"/>
                </a:solidFill>
              </a:rPr>
              <a:t>Pristup u ovoj studiji zasniva se na </a:t>
            </a:r>
            <a:r>
              <a:rPr lang="hr-HR" b="1" kern="0" dirty="0">
                <a:solidFill>
                  <a:srgbClr val="C00000"/>
                </a:solidFill>
              </a:rPr>
              <a:t>konceptu ‘uskih grla’/ključnih </a:t>
            </a:r>
            <a:r>
              <a:rPr lang="hr-HR" b="1" kern="0" dirty="0" smtClean="0">
                <a:solidFill>
                  <a:srgbClr val="C00000"/>
                </a:solidFill>
              </a:rPr>
              <a:t>ograničenja</a:t>
            </a:r>
            <a:endParaRPr lang="hr-HR" sz="2000" dirty="0"/>
          </a:p>
          <a:p>
            <a:pPr>
              <a:spcAft>
                <a:spcPts val="1800"/>
              </a:spcAft>
            </a:pPr>
            <a:r>
              <a:rPr lang="hr-HR" sz="2000" dirty="0"/>
              <a:t>U teoriji i praksi uobičajeno se za procjenu prihvatnog kapaciteta koriste razni </a:t>
            </a:r>
            <a:r>
              <a:rPr lang="hr-HR" b="1" dirty="0">
                <a:solidFill>
                  <a:srgbClr val="C00000"/>
                </a:solidFill>
              </a:rPr>
              <a:t>indikatori</a:t>
            </a:r>
            <a:r>
              <a:rPr lang="hr-HR" sz="2000" dirty="0"/>
              <a:t>, grupirani u više skupina, a koji se s obzirom na mogućnost utjecaja na njih dodatno dijele na nepromjenljive i </a:t>
            </a:r>
            <a:r>
              <a:rPr lang="hr-HR" sz="2000" dirty="0" smtClean="0"/>
              <a:t>promjenljive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8277" y="798264"/>
            <a:ext cx="7886700" cy="66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b="0" dirty="0" smtClean="0"/>
              <a:t>KONCEPT PRIHVATNOG KAPACITETA I PRISTUP</a:t>
            </a:r>
            <a:endParaRPr lang="hr-HR" b="0" dirty="0"/>
          </a:p>
        </p:txBody>
      </p:sp>
    </p:spTree>
    <p:extLst>
      <p:ext uri="{BB962C8B-B14F-4D97-AF65-F5344CB8AC3E}">
        <p14:creationId xmlns:p14="http://schemas.microsoft.com/office/powerpoint/2010/main" val="26933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48298555"/>
              </p:ext>
            </p:extLst>
          </p:nvPr>
        </p:nvGraphicFramePr>
        <p:xfrm>
          <a:off x="254000" y="393700"/>
          <a:ext cx="84455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47802" y="493464"/>
            <a:ext cx="2168423" cy="1157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b="0" smtClean="0"/>
              <a:t>GLAVNE SKUPINE INDIKATORA</a:t>
            </a:r>
            <a:endParaRPr lang="pl-PL" b="0" dirty="0" smtClean="0"/>
          </a:p>
        </p:txBody>
      </p:sp>
    </p:spTree>
    <p:extLst>
      <p:ext uri="{BB962C8B-B14F-4D97-AF65-F5344CB8AC3E}">
        <p14:creationId xmlns:p14="http://schemas.microsoft.com/office/powerpoint/2010/main" val="3564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8277" y="500809"/>
            <a:ext cx="8219120" cy="66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b="0" dirty="0" smtClean="0"/>
              <a:t>RAZRADA PRIHVATNOG KAPACITETA ZA </a:t>
            </a:r>
            <a:r>
              <a:rPr lang="en-US" b="0" dirty="0" smtClean="0"/>
              <a:t>7</a:t>
            </a:r>
            <a:r>
              <a:rPr lang="pl-PL" b="0" dirty="0" smtClean="0"/>
              <a:t> KLASTERA</a:t>
            </a:r>
            <a:endParaRPr lang="pl-PL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57" y="1057982"/>
            <a:ext cx="7397159" cy="52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00202" y="796150"/>
            <a:ext cx="7886700" cy="66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b="0" dirty="0" smtClean="0"/>
              <a:t>PODACI I METODE</a:t>
            </a:r>
            <a:endParaRPr lang="hr-HR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076712"/>
              </p:ext>
            </p:extLst>
          </p:nvPr>
        </p:nvGraphicFramePr>
        <p:xfrm>
          <a:off x="800202" y="1396998"/>
          <a:ext cx="7972606" cy="4702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933"/>
                <a:gridCol w="5024673"/>
              </a:tblGrid>
              <a:tr h="1140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Istraživanje stavova javnog sektora o turističkom razvoju u SDŽ (2018.)</a:t>
                      </a:r>
                      <a:endParaRPr lang="hr-HR" sz="1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hr-HR" sz="16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37 JLS (12 gradova i 25 općina) od ukupno 55 JLS na području SDŽ, elektronska </a:t>
                      </a:r>
                      <a:r>
                        <a:rPr lang="hr-HR" sz="16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pošta</a:t>
                      </a:r>
                      <a:r>
                        <a:rPr lang="hr-HR" sz="16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i telefonski intervju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0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Istraživanje stavova lokalnog stanovništva o turističkom razvoju u SDŽ (2017.)</a:t>
                      </a:r>
                      <a:endParaRPr lang="hr-HR" sz="1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hr-HR" sz="16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1.500 ispitanika (15-85 godina), reprezentativno na razini </a:t>
                      </a:r>
                      <a:r>
                        <a:rPr lang="hr-HR" sz="1600" b="0" i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klastera</a:t>
                      </a:r>
                      <a:r>
                        <a:rPr lang="hr-HR" sz="16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telefonski intervju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8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Stavovi i potrošnja turista u SDŽ (TOMAS Ljeto 2017.)</a:t>
                      </a:r>
                      <a:endParaRPr lang="hr-HR" sz="1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hr-HR" sz="16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1.230 ispitanika u 17 mjesta SDŽ, VII-X 2017., osobni intervju, turisti iz desetak najvažnijih emitivnih tržišta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8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Sekundarni izvori podataka </a:t>
                      </a:r>
                      <a:endParaRPr lang="hr-HR" sz="1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DZS, </a:t>
                      </a:r>
                      <a:r>
                        <a:rPr lang="hr-HR" sz="1600" b="0" i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eVisitor</a:t>
                      </a:r>
                      <a:r>
                        <a:rPr lang="hr-HR" sz="16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prostorni planovi JLS, javna poduzeća, studije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8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Obilazak terena </a:t>
                      </a:r>
                      <a:endParaRPr lang="hr-HR" sz="1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Automobilom od strane autora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Snimanje iz zraka obalnog prostora, uključujući otoke, u utorak, 8. 8. 2017. godine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4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3865" y="2634004"/>
            <a:ext cx="7886700" cy="66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pl-PL" sz="3600" b="0" dirty="0" smtClean="0">
                <a:solidFill>
                  <a:schemeClr val="accent1">
                    <a:lumMod val="50000"/>
                  </a:schemeClr>
                </a:solidFill>
              </a:rPr>
              <a:t>REZULTATI</a:t>
            </a:r>
            <a:endParaRPr lang="hr-HR" sz="3600" b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31947</TotalTime>
  <Words>1443</Words>
  <Application>Microsoft Office PowerPoint</Application>
  <PresentationFormat>On-screen Show (4:3)</PresentationFormat>
  <Paragraphs>328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STUDIJA PRIHVATNIH KAPACITETA TURIZMA NA PODRUČJU SPLITSKO-DALMATINSKE ŽUPANIJE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Zrinka Marusic</dc:creator>
  <cp:lastModifiedBy>Jurana</cp:lastModifiedBy>
  <cp:revision>1159</cp:revision>
  <cp:lastPrinted>2017-02-14T08:27:37Z</cp:lastPrinted>
  <dcterms:created xsi:type="dcterms:W3CDTF">2014-03-01T10:17:15Z</dcterms:created>
  <dcterms:modified xsi:type="dcterms:W3CDTF">2018-07-06T07:54:13Z</dcterms:modified>
</cp:coreProperties>
</file>